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301" r:id="rId5"/>
    <p:sldId id="303" r:id="rId6"/>
    <p:sldId id="306" r:id="rId7"/>
    <p:sldId id="295" r:id="rId8"/>
    <p:sldId id="299" r:id="rId9"/>
    <p:sldId id="271" r:id="rId10"/>
    <p:sldId id="272" r:id="rId11"/>
    <p:sldId id="278" r:id="rId12"/>
    <p:sldId id="273" r:id="rId13"/>
    <p:sldId id="274" r:id="rId14"/>
    <p:sldId id="276" r:id="rId15"/>
    <p:sldId id="297" r:id="rId16"/>
    <p:sldId id="284" r:id="rId17"/>
    <p:sldId id="289" r:id="rId18"/>
    <p:sldId id="300"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572" userDrawn="1">
          <p15:clr>
            <a:srgbClr val="A4A3A4"/>
          </p15:clr>
        </p15:guide>
        <p15:guide id="6" orient="horz" pos="1253" userDrawn="1">
          <p15:clr>
            <a:srgbClr val="A4A3A4"/>
          </p15:clr>
        </p15:guide>
        <p15:guide id="7" orient="horz"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279"/>
    <a:srgbClr val="F0DCDA"/>
    <a:srgbClr val="960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1709" autoAdjust="0"/>
  </p:normalViewPr>
  <p:slideViewPr>
    <p:cSldViewPr snapToGrid="0" showGuides="1">
      <p:cViewPr varScale="1">
        <p:scale>
          <a:sx n="59" d="100"/>
          <a:sy n="59" d="100"/>
        </p:scale>
        <p:origin x="964" y="52"/>
      </p:cViewPr>
      <p:guideLst>
        <p:guide orient="horz" pos="2160"/>
        <p:guide pos="3840"/>
        <p:guide pos="438"/>
        <p:guide pos="7242"/>
        <p:guide orient="horz" pos="572"/>
        <p:guide orient="horz" pos="1253"/>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ED1A1-A825-4580-83F0-E641FF6B177C}" type="datetimeFigureOut">
              <a:rPr lang="en-GB" smtClean="0"/>
              <a:t>05/02/2025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6AED0-96D5-473C-B732-6C7C8E22A38C}" type="slidenum">
              <a:rPr lang="en-GB" smtClean="0"/>
              <a:t>‹#›</a:t>
            </a:fld>
            <a:endParaRPr lang="en-GB" dirty="0"/>
          </a:p>
        </p:txBody>
      </p:sp>
    </p:spTree>
    <p:extLst>
      <p:ext uri="{BB962C8B-B14F-4D97-AF65-F5344CB8AC3E}">
        <p14:creationId xmlns:p14="http://schemas.microsoft.com/office/powerpoint/2010/main" val="234675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a:t>
            </a:fld>
            <a:endParaRPr lang="en-GB" dirty="0"/>
          </a:p>
        </p:txBody>
      </p:sp>
    </p:spTree>
    <p:extLst>
      <p:ext uri="{BB962C8B-B14F-4D97-AF65-F5344CB8AC3E}">
        <p14:creationId xmlns:p14="http://schemas.microsoft.com/office/powerpoint/2010/main" val="328065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11</a:t>
            </a:fld>
            <a:endParaRPr lang="en-GB" dirty="0"/>
          </a:p>
        </p:txBody>
      </p:sp>
    </p:spTree>
    <p:extLst>
      <p:ext uri="{BB962C8B-B14F-4D97-AF65-F5344CB8AC3E}">
        <p14:creationId xmlns:p14="http://schemas.microsoft.com/office/powerpoint/2010/main" val="163863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12</a:t>
            </a:fld>
            <a:endParaRPr lang="en-GB" dirty="0"/>
          </a:p>
        </p:txBody>
      </p:sp>
    </p:spTree>
    <p:extLst>
      <p:ext uri="{BB962C8B-B14F-4D97-AF65-F5344CB8AC3E}">
        <p14:creationId xmlns:p14="http://schemas.microsoft.com/office/powerpoint/2010/main" val="1807535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13</a:t>
            </a:fld>
            <a:endParaRPr lang="en-GB" dirty="0"/>
          </a:p>
        </p:txBody>
      </p:sp>
    </p:spTree>
    <p:extLst>
      <p:ext uri="{BB962C8B-B14F-4D97-AF65-F5344CB8AC3E}">
        <p14:creationId xmlns:p14="http://schemas.microsoft.com/office/powerpoint/2010/main" val="153595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14</a:t>
            </a:fld>
            <a:endParaRPr lang="en-GB" dirty="0"/>
          </a:p>
        </p:txBody>
      </p:sp>
    </p:spTree>
    <p:extLst>
      <p:ext uri="{BB962C8B-B14F-4D97-AF65-F5344CB8AC3E}">
        <p14:creationId xmlns:p14="http://schemas.microsoft.com/office/powerpoint/2010/main" val="417738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16</a:t>
            </a:fld>
            <a:endParaRPr lang="en-GB" dirty="0"/>
          </a:p>
        </p:txBody>
      </p:sp>
    </p:spTree>
    <p:extLst>
      <p:ext uri="{BB962C8B-B14F-4D97-AF65-F5344CB8AC3E}">
        <p14:creationId xmlns:p14="http://schemas.microsoft.com/office/powerpoint/2010/main" val="82219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17</a:t>
            </a:fld>
            <a:endParaRPr lang="en-GB" dirty="0"/>
          </a:p>
        </p:txBody>
      </p:sp>
    </p:spTree>
    <p:extLst>
      <p:ext uri="{BB962C8B-B14F-4D97-AF65-F5344CB8AC3E}">
        <p14:creationId xmlns:p14="http://schemas.microsoft.com/office/powerpoint/2010/main" val="931399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19</a:t>
            </a:fld>
            <a:endParaRPr lang="en-GB" dirty="0"/>
          </a:p>
        </p:txBody>
      </p:sp>
    </p:spTree>
    <p:extLst>
      <p:ext uri="{BB962C8B-B14F-4D97-AF65-F5344CB8AC3E}">
        <p14:creationId xmlns:p14="http://schemas.microsoft.com/office/powerpoint/2010/main" val="67969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2</a:t>
            </a:fld>
            <a:endParaRPr lang="en-GB" dirty="0"/>
          </a:p>
        </p:txBody>
      </p:sp>
    </p:spTree>
    <p:extLst>
      <p:ext uri="{BB962C8B-B14F-4D97-AF65-F5344CB8AC3E}">
        <p14:creationId xmlns:p14="http://schemas.microsoft.com/office/powerpoint/2010/main" val="140848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3</a:t>
            </a:fld>
            <a:endParaRPr lang="en-GB" dirty="0"/>
          </a:p>
        </p:txBody>
      </p:sp>
    </p:spTree>
    <p:extLst>
      <p:ext uri="{BB962C8B-B14F-4D97-AF65-F5344CB8AC3E}">
        <p14:creationId xmlns:p14="http://schemas.microsoft.com/office/powerpoint/2010/main" val="310585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4</a:t>
            </a:fld>
            <a:endParaRPr lang="en-GB" dirty="0"/>
          </a:p>
        </p:txBody>
      </p:sp>
    </p:spTree>
    <p:extLst>
      <p:ext uri="{BB962C8B-B14F-4D97-AF65-F5344CB8AC3E}">
        <p14:creationId xmlns:p14="http://schemas.microsoft.com/office/powerpoint/2010/main" val="285074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5</a:t>
            </a:fld>
            <a:endParaRPr lang="en-GB"/>
          </a:p>
        </p:txBody>
      </p:sp>
    </p:spTree>
    <p:extLst>
      <p:ext uri="{BB962C8B-B14F-4D97-AF65-F5344CB8AC3E}">
        <p14:creationId xmlns:p14="http://schemas.microsoft.com/office/powerpoint/2010/main" val="217798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6</a:t>
            </a:fld>
            <a:endParaRPr lang="en-GB"/>
          </a:p>
        </p:txBody>
      </p:sp>
    </p:spTree>
    <p:extLst>
      <p:ext uri="{BB962C8B-B14F-4D97-AF65-F5344CB8AC3E}">
        <p14:creationId xmlns:p14="http://schemas.microsoft.com/office/powerpoint/2010/main" val="207494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7</a:t>
            </a:fld>
            <a:endParaRPr lang="en-GB"/>
          </a:p>
        </p:txBody>
      </p:sp>
    </p:spTree>
    <p:extLst>
      <p:ext uri="{BB962C8B-B14F-4D97-AF65-F5344CB8AC3E}">
        <p14:creationId xmlns:p14="http://schemas.microsoft.com/office/powerpoint/2010/main" val="286761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9</a:t>
            </a:fld>
            <a:endParaRPr lang="en-GB" dirty="0"/>
          </a:p>
        </p:txBody>
      </p:sp>
    </p:spTree>
    <p:extLst>
      <p:ext uri="{BB962C8B-B14F-4D97-AF65-F5344CB8AC3E}">
        <p14:creationId xmlns:p14="http://schemas.microsoft.com/office/powerpoint/2010/main" val="69498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10</a:t>
            </a:fld>
            <a:endParaRPr lang="en-GB" dirty="0"/>
          </a:p>
        </p:txBody>
      </p:sp>
    </p:spTree>
    <p:extLst>
      <p:ext uri="{BB962C8B-B14F-4D97-AF65-F5344CB8AC3E}">
        <p14:creationId xmlns:p14="http://schemas.microsoft.com/office/powerpoint/2010/main" val="4248406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6392"/>
            <a:ext cx="9144000" cy="2645855"/>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8A4C544C-BCF6-494C-8264-A012893E0778}"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65538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379"/>
            <a:ext cx="7313612" cy="1052825"/>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183188" y="1470581"/>
            <a:ext cx="6172200" cy="4390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1470581"/>
            <a:ext cx="3932237" cy="4398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C94A23-2FFE-47BD-BE83-8A50A47FEC2F}"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361558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915427"/>
            <a:ext cx="6172200" cy="39456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5" name="Date Placeholder 4"/>
          <p:cNvSpPr>
            <a:spLocks noGrp="1"/>
          </p:cNvSpPr>
          <p:nvPr>
            <p:ph type="dt" sz="half" idx="10"/>
          </p:nvPr>
        </p:nvSpPr>
        <p:spPr/>
        <p:txBody>
          <a:bodyPr/>
          <a:lstStyle/>
          <a:p>
            <a:fld id="{CBEB8677-4FFB-41C3-850C-CA813E8CB219}"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sp>
        <p:nvSpPr>
          <p:cNvPr id="8" name="Title 1"/>
          <p:cNvSpPr>
            <a:spLocks noGrp="1"/>
          </p:cNvSpPr>
          <p:nvPr>
            <p:ph type="title"/>
          </p:nvPr>
        </p:nvSpPr>
        <p:spPr>
          <a:xfrm>
            <a:off x="839788" y="342342"/>
            <a:ext cx="3932237" cy="1386037"/>
          </a:xfrm>
        </p:spPr>
        <p:txBody>
          <a:bodyPr anchor="b"/>
          <a:lstStyle>
            <a:lvl1pPr>
              <a:defRPr sz="3200">
                <a:solidFill>
                  <a:schemeClr val="tx1"/>
                </a:solidFill>
              </a:defRPr>
            </a:lvl1pPr>
          </a:lstStyle>
          <a:p>
            <a:r>
              <a:rPr lang="en-US"/>
              <a:t>Click to edit Master title style</a:t>
            </a:r>
            <a:endParaRPr lang="en-GB" dirty="0"/>
          </a:p>
        </p:txBody>
      </p:sp>
      <p:sp>
        <p:nvSpPr>
          <p:cNvPr id="9" name="Text Placeholder 3"/>
          <p:cNvSpPr>
            <a:spLocks noGrp="1"/>
          </p:cNvSpPr>
          <p:nvPr>
            <p:ph type="body" sz="half" idx="2"/>
          </p:nvPr>
        </p:nvSpPr>
        <p:spPr>
          <a:xfrm>
            <a:off x="839788" y="1876926"/>
            <a:ext cx="3932237" cy="399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030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457FEF-096C-467D-A3BA-B8D12FCE769C}"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9445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8683DD-7437-4C8E-88FC-3CCEFFFCE1FA}"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317174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82E9025-5C9C-455D-9543-63566E769FAD}"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1448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726481"/>
          </a:xfrm>
        </p:spPr>
        <p:txBody>
          <a:bodyPr anchor="b"/>
          <a:lstStyle>
            <a:lvl1pPr>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3628725"/>
            <a:ext cx="10515600" cy="24609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5506FD-3D09-43FF-9B7E-4B268292CE3F}"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57403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64418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4418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1C1F74-9837-4E6A-9F72-A2AFAEBC6116}"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73577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6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89514"/>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56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8951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66E9DD-3B10-4BDA-A1A6-55CFA2B6E883}" type="datetime1">
              <a:rPr lang="en-GB" smtClean="0"/>
              <a:t>05/02/2025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FFE5F64-E8CB-4F58-B62A-F5B601B30668}" type="slidenum">
              <a:rPr lang="en-GB" smtClean="0"/>
              <a:t>‹#›</a:t>
            </a:fld>
            <a:endParaRPr lang="en-GB" dirty="0"/>
          </a:p>
        </p:txBody>
      </p:sp>
      <p:sp>
        <p:nvSpPr>
          <p:cNvPr id="10" name="Title Placeholder 1"/>
          <p:cNvSpPr>
            <a:spLocks noGrp="1"/>
          </p:cNvSpPr>
          <p:nvPr>
            <p:ph type="title"/>
          </p:nvPr>
        </p:nvSpPr>
        <p:spPr>
          <a:xfrm>
            <a:off x="838200" y="214296"/>
            <a:ext cx="10515600" cy="1114883"/>
          </a:xfrm>
          <a:prstGeom prst="rect">
            <a:avLst/>
          </a:prstGeom>
        </p:spPr>
        <p:txBody>
          <a:bodyPr vert="horz" lIns="91440" tIns="45720" rIns="91440" bIns="45720" rtlCol="0" anchor="ctr">
            <a:normAutofit/>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8526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D0D0CF-0045-448F-835E-A5DC7AB04C0D}" type="datetime1">
              <a:rPr lang="en-GB" smtClean="0"/>
              <a:t>05/02/2025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FE5F64-E8CB-4F58-B62A-F5B601B30668}" type="slidenum">
              <a:rPr lang="en-GB" smtClean="0"/>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277037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E3E2B-0287-4E2D-AD6D-3A6F81C15560}"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86170"/>
            <a:ext cx="2450236" cy="720000"/>
          </a:xfrm>
          <a:prstGeom prst="rect">
            <a:avLst/>
          </a:prstGeom>
        </p:spPr>
      </p:pic>
    </p:spTree>
    <p:extLst>
      <p:ext uri="{BB962C8B-B14F-4D97-AF65-F5344CB8AC3E}">
        <p14:creationId xmlns:p14="http://schemas.microsoft.com/office/powerpoint/2010/main" val="89353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B7247-131A-4B22-B517-DEDC9C9F7107}"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123460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E26E8-5BA1-4DD1-8105-5100C58308F4}"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41557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14296"/>
            <a:ext cx="10515600" cy="111488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6441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10525"/>
            <a:ext cx="2743200" cy="249385"/>
          </a:xfrm>
          <a:prstGeom prst="rect">
            <a:avLst/>
          </a:prstGeom>
        </p:spPr>
        <p:txBody>
          <a:bodyPr vert="horz" lIns="91440" tIns="45720" rIns="91440" bIns="45720" rtlCol="0" anchor="ctr"/>
          <a:lstStyle>
            <a:lvl1pPr algn="l">
              <a:defRPr sz="1200">
                <a:solidFill>
                  <a:srgbClr val="96070D"/>
                </a:solidFill>
              </a:defRPr>
            </a:lvl1pPr>
          </a:lstStyle>
          <a:p>
            <a:fld id="{E71D7312-EBE2-4B67-A699-C6FA0AC42CE0}" type="datetime1">
              <a:rPr lang="en-GB" smtClean="0"/>
              <a:t>05/02/2025</a:t>
            </a:fld>
            <a:endParaRPr lang="en-GB" dirty="0"/>
          </a:p>
        </p:txBody>
      </p:sp>
      <p:sp>
        <p:nvSpPr>
          <p:cNvPr id="5" name="Footer Placeholder 4"/>
          <p:cNvSpPr>
            <a:spLocks noGrp="1"/>
          </p:cNvSpPr>
          <p:nvPr>
            <p:ph type="ftr" sz="quarter" idx="3"/>
          </p:nvPr>
        </p:nvSpPr>
        <p:spPr>
          <a:xfrm>
            <a:off x="4038600" y="6310525"/>
            <a:ext cx="4114800" cy="249385"/>
          </a:xfrm>
          <a:prstGeom prst="rect">
            <a:avLst/>
          </a:prstGeom>
        </p:spPr>
        <p:txBody>
          <a:bodyPr vert="horz" lIns="91440" tIns="45720" rIns="91440" bIns="45720" rtlCol="0" anchor="ctr"/>
          <a:lstStyle>
            <a:lvl1pPr algn="ctr">
              <a:defRPr sz="1200">
                <a:solidFill>
                  <a:srgbClr val="96070D"/>
                </a:solidFill>
              </a:defRPr>
            </a:lvl1pPr>
          </a:lstStyle>
          <a:p>
            <a:endParaRPr lang="en-GB" dirty="0"/>
          </a:p>
        </p:txBody>
      </p:sp>
      <p:sp>
        <p:nvSpPr>
          <p:cNvPr id="6" name="Slide Number Placeholder 5"/>
          <p:cNvSpPr>
            <a:spLocks noGrp="1"/>
          </p:cNvSpPr>
          <p:nvPr>
            <p:ph type="sldNum" sz="quarter" idx="4"/>
          </p:nvPr>
        </p:nvSpPr>
        <p:spPr>
          <a:xfrm>
            <a:off x="8610600" y="6310525"/>
            <a:ext cx="2743200" cy="249385"/>
          </a:xfrm>
          <a:prstGeom prst="rect">
            <a:avLst/>
          </a:prstGeom>
        </p:spPr>
        <p:txBody>
          <a:bodyPr vert="horz" lIns="91440" tIns="45720" rIns="91440" bIns="45720" rtlCol="0" anchor="ctr"/>
          <a:lstStyle>
            <a:lvl1pPr algn="r">
              <a:defRPr sz="1200">
                <a:solidFill>
                  <a:srgbClr val="96070D"/>
                </a:solidFill>
              </a:defRPr>
            </a:lvl1pPr>
          </a:lstStyle>
          <a:p>
            <a:fld id="{9FFE5F64-E8CB-4F58-B62A-F5B601B30668}" type="slidenum">
              <a:rPr lang="en-GB" smtClean="0"/>
              <a:pPr/>
              <a:t>‹#›</a:t>
            </a:fld>
            <a:endParaRPr lang="en-GB" dirty="0"/>
          </a:p>
        </p:txBody>
      </p:sp>
    </p:spTree>
    <p:extLst>
      <p:ext uri="{BB962C8B-B14F-4D97-AF65-F5344CB8AC3E}">
        <p14:creationId xmlns:p14="http://schemas.microsoft.com/office/powerpoint/2010/main" val="1044547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1.emf"/><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Document4.docx"/><Relationship Id="rId3" Type="http://schemas.openxmlformats.org/officeDocument/2006/relationships/package" Target="../embeddings/Microsoft_Word_Document.docx"/><Relationship Id="rId7" Type="http://schemas.openxmlformats.org/officeDocument/2006/relationships/package" Target="../embeddings/Microsoft_Word_Document3.docx"/><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package" Target="../embeddings/Microsoft_Word_Document2.docx"/><Relationship Id="rId11" Type="http://schemas.openxmlformats.org/officeDocument/2006/relationships/image" Target="../media/image10.png"/><Relationship Id="rId5" Type="http://schemas.openxmlformats.org/officeDocument/2006/relationships/package" Target="../embeddings/Microsoft_Word_Document1.docx"/><Relationship Id="rId10" Type="http://schemas.openxmlformats.org/officeDocument/2006/relationships/image" Target="../media/image9.png"/><Relationship Id="rId4" Type="http://schemas.openxmlformats.org/officeDocument/2006/relationships/image" Target="../media/image7.emf"/><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Word_Document9.docx"/><Relationship Id="rId3" Type="http://schemas.openxmlformats.org/officeDocument/2006/relationships/package" Target="../embeddings/Microsoft_Word_Document5.docx"/><Relationship Id="rId7" Type="http://schemas.openxmlformats.org/officeDocument/2006/relationships/package" Target="../embeddings/Microsoft_Word_Document8.docx"/><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package" Target="../embeddings/Microsoft_Word_Document7.docx"/><Relationship Id="rId5" Type="http://schemas.openxmlformats.org/officeDocument/2006/relationships/package" Target="../embeddings/Microsoft_Word_Document6.docx"/><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package" Target="../embeddings/Microsoft_Word_Document10.docx"/><Relationship Id="rId7" Type="http://schemas.openxmlformats.org/officeDocument/2006/relationships/package" Target="../embeddings/Microsoft_Word_Document13.docx"/><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package" Target="../embeddings/Microsoft_Word_Document12.docx"/><Relationship Id="rId5" Type="http://schemas.openxmlformats.org/officeDocument/2006/relationships/package" Target="../embeddings/Microsoft_Word_Document11.docx"/><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0655" y="610107"/>
            <a:ext cx="9144000" cy="2645855"/>
          </a:xfrm>
        </p:spPr>
        <p:txBody>
          <a:bodyPr>
            <a:normAutofit/>
          </a:bodyPr>
          <a:lstStyle/>
          <a:p>
            <a:r>
              <a:rPr lang="en-US" dirty="0"/>
              <a:t>East Sussex Fire and Rescue Service Performance Report</a:t>
            </a:r>
            <a:endParaRPr lang="en-GB" dirty="0"/>
          </a:p>
        </p:txBody>
      </p:sp>
      <p:sp>
        <p:nvSpPr>
          <p:cNvPr id="3" name="Subtitle 2"/>
          <p:cNvSpPr>
            <a:spLocks noGrp="1"/>
          </p:cNvSpPr>
          <p:nvPr>
            <p:ph type="subTitle" idx="1"/>
          </p:nvPr>
        </p:nvSpPr>
        <p:spPr/>
        <p:txBody>
          <a:bodyPr>
            <a:normAutofit/>
          </a:bodyPr>
          <a:lstStyle/>
          <a:p>
            <a:r>
              <a:rPr lang="en-US" sz="5400" dirty="0"/>
              <a:t>Quarter 1 2023/24</a:t>
            </a:r>
            <a:endParaRPr lang="en-GB" sz="5400" dirty="0"/>
          </a:p>
        </p:txBody>
      </p:sp>
      <p:sp>
        <p:nvSpPr>
          <p:cNvPr id="4" name="Slide Number Placeholder 3">
            <a:extLst>
              <a:ext uri="{FF2B5EF4-FFF2-40B4-BE49-F238E27FC236}">
                <a16:creationId xmlns:a16="http://schemas.microsoft.com/office/drawing/2014/main" id="{398F2B08-4CF9-5DF9-8802-444A57B63F04}"/>
              </a:ext>
            </a:extLst>
          </p:cNvPr>
          <p:cNvSpPr>
            <a:spLocks noGrp="1"/>
          </p:cNvSpPr>
          <p:nvPr>
            <p:ph type="sldNum" sz="quarter" idx="12"/>
          </p:nvPr>
        </p:nvSpPr>
        <p:spPr/>
        <p:txBody>
          <a:bodyPr/>
          <a:lstStyle/>
          <a:p>
            <a:fld id="{9FFE5F64-E8CB-4F58-B62A-F5B601B30668}" type="slidenum">
              <a:rPr lang="en-GB" smtClean="0"/>
              <a:t>1</a:t>
            </a:fld>
            <a:endParaRPr lang="en-GB" dirty="0"/>
          </a:p>
        </p:txBody>
      </p:sp>
    </p:spTree>
    <p:extLst>
      <p:ext uri="{BB962C8B-B14F-4D97-AF65-F5344CB8AC3E}">
        <p14:creationId xmlns:p14="http://schemas.microsoft.com/office/powerpoint/2010/main" val="416024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2" y="1"/>
            <a:ext cx="7254815" cy="807522"/>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2a – Undertake 9,000 home safety visits</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10782" y="807522"/>
            <a:ext cx="7254815" cy="792000"/>
          </a:xfrm>
          <a:prstGeom prst="rect">
            <a:avLst/>
          </a:prstGeom>
          <a:solidFill>
            <a:schemeClr val="accent6">
              <a:lumMod val="20000"/>
              <a:lumOff val="80000"/>
            </a:schemeClr>
          </a:solidFill>
        </p:spPr>
        <p:txBody>
          <a:bodyPr wrap="square" rtlCol="0">
            <a:spAutoFit/>
          </a:bodyPr>
          <a:lstStyle/>
          <a:p>
            <a:r>
              <a:rPr lang="en-US" dirty="0"/>
              <a:t>The number of home fire safety visits where the householder was given fire safety advice and or had a fire alarm installed.</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379178" y="1"/>
            <a:ext cx="1570729" cy="80752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900" dirty="0">
                <a:solidFill>
                  <a:schemeClr val="tx1"/>
                </a:solidFill>
                <a:latin typeface="Calibri" panose="020F0502020204030204" pitchFamily="34" charset="0"/>
                <a:cs typeface="Calibri" panose="020F0502020204030204" pitchFamily="34" charset="0"/>
              </a:rPr>
              <a:t>2,458 at end of Q1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8" y="-12734"/>
            <a:ext cx="1762664" cy="820257"/>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379178" y="799048"/>
            <a:ext cx="1570729" cy="792000"/>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Improvement Target: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Green &gt; 9,000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Amber 8,100 - 9,000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Red &lt; 8100</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799048"/>
            <a:ext cx="1762664" cy="792000"/>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 </a:t>
            </a:r>
            <a:r>
              <a:rPr lang="en-US" sz="1100" b="0" dirty="0">
                <a:solidFill>
                  <a:schemeClr val="tx1"/>
                </a:solidFill>
                <a:latin typeface="Calibri" panose="020F0502020204030204" pitchFamily="34" charset="0"/>
                <a:cs typeface="Calibri" panose="020F0502020204030204" pitchFamily="34" charset="0"/>
              </a:rPr>
              <a:t>– Prevention and Protection (Community Safety)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38189" y="5417999"/>
            <a:ext cx="7198747" cy="144655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chemeClr val="accent6">
                    <a:lumMod val="50000"/>
                  </a:schemeClr>
                </a:solidFill>
              </a:rPr>
              <a:t>9,859</a:t>
            </a:r>
          </a:p>
          <a:p>
            <a:r>
              <a:rPr lang="en-US" dirty="0"/>
              <a:t>Performance is as expected and on track</a:t>
            </a:r>
          </a:p>
          <a:p>
            <a:endParaRPr lang="en-US" dirty="0"/>
          </a:p>
          <a:p>
            <a:endParaRPr lang="en-US" dirty="0"/>
          </a:p>
          <a:p>
            <a:r>
              <a:rPr lang="en-US" dirty="0"/>
              <a:t> </a:t>
            </a:r>
            <a:endParaRPr lang="en-GB" dirty="0"/>
          </a:p>
        </p:txBody>
      </p:sp>
      <p:sp>
        <p:nvSpPr>
          <p:cNvPr id="13" name="Slide Number Placeholder 12">
            <a:extLst>
              <a:ext uri="{FF2B5EF4-FFF2-40B4-BE49-F238E27FC236}">
                <a16:creationId xmlns:a16="http://schemas.microsoft.com/office/drawing/2014/main" id="{A624208E-69C0-EC13-03C5-DDC0E5E1378D}"/>
              </a:ext>
            </a:extLst>
          </p:cNvPr>
          <p:cNvSpPr>
            <a:spLocks noGrp="1"/>
          </p:cNvSpPr>
          <p:nvPr>
            <p:ph type="sldNum" sz="quarter" idx="12"/>
          </p:nvPr>
        </p:nvSpPr>
        <p:spPr/>
        <p:txBody>
          <a:bodyPr/>
          <a:lstStyle/>
          <a:p>
            <a:fld id="{9FFE5F64-E8CB-4F58-B62A-F5B601B30668}" type="slidenum">
              <a:rPr lang="en-GB" smtClean="0"/>
              <a:t>10</a:t>
            </a:fld>
            <a:endParaRPr lang="en-GB" dirty="0"/>
          </a:p>
        </p:txBody>
      </p:sp>
      <p:pic>
        <p:nvPicPr>
          <p:cNvPr id="9" name="Picture 8">
            <a:extLst>
              <a:ext uri="{FF2B5EF4-FFF2-40B4-BE49-F238E27FC236}">
                <a16:creationId xmlns:a16="http://schemas.microsoft.com/office/drawing/2014/main" id="{B31C22B4-5A51-665B-6718-C981B8855F25}"/>
              </a:ext>
            </a:extLst>
          </p:cNvPr>
          <p:cNvPicPr>
            <a:picLocks noChangeAspect="1"/>
          </p:cNvPicPr>
          <p:nvPr/>
        </p:nvPicPr>
        <p:blipFill>
          <a:blip r:embed="rId3"/>
          <a:stretch>
            <a:fillRect/>
          </a:stretch>
        </p:blipFill>
        <p:spPr>
          <a:xfrm>
            <a:off x="10782" y="5417999"/>
            <a:ext cx="3627407" cy="1440001"/>
          </a:xfrm>
          <a:prstGeom prst="rect">
            <a:avLst/>
          </a:prstGeom>
        </p:spPr>
      </p:pic>
      <p:pic>
        <p:nvPicPr>
          <p:cNvPr id="11" name="Picture 10">
            <a:extLst>
              <a:ext uri="{FF2B5EF4-FFF2-40B4-BE49-F238E27FC236}">
                <a16:creationId xmlns:a16="http://schemas.microsoft.com/office/drawing/2014/main" id="{134EC58B-4B2A-A151-B3F2-BEB7337982A4}"/>
              </a:ext>
            </a:extLst>
          </p:cNvPr>
          <p:cNvPicPr>
            <a:picLocks noChangeAspect="1"/>
          </p:cNvPicPr>
          <p:nvPr/>
        </p:nvPicPr>
        <p:blipFill>
          <a:blip r:embed="rId4"/>
          <a:stretch>
            <a:fillRect/>
          </a:stretch>
        </p:blipFill>
        <p:spPr>
          <a:xfrm>
            <a:off x="406401" y="1761573"/>
            <a:ext cx="6012872" cy="2864427"/>
          </a:xfrm>
          <a:prstGeom prst="rect">
            <a:avLst/>
          </a:prstGeom>
        </p:spPr>
      </p:pic>
      <p:pic>
        <p:nvPicPr>
          <p:cNvPr id="17" name="Picture 16">
            <a:extLst>
              <a:ext uri="{FF2B5EF4-FFF2-40B4-BE49-F238E27FC236}">
                <a16:creationId xmlns:a16="http://schemas.microsoft.com/office/drawing/2014/main" id="{4F4B2782-1464-5512-E8E7-43EAF36A7E92}"/>
              </a:ext>
            </a:extLst>
          </p:cNvPr>
          <p:cNvPicPr>
            <a:picLocks noChangeAspect="1"/>
          </p:cNvPicPr>
          <p:nvPr/>
        </p:nvPicPr>
        <p:blipFill>
          <a:blip r:embed="rId5"/>
          <a:stretch>
            <a:fillRect/>
          </a:stretch>
        </p:blipFill>
        <p:spPr>
          <a:xfrm>
            <a:off x="6770255" y="1631323"/>
            <a:ext cx="4211781" cy="3595353"/>
          </a:xfrm>
          <a:prstGeom prst="rect">
            <a:avLst/>
          </a:prstGeom>
        </p:spPr>
      </p:pic>
    </p:spTree>
    <p:extLst>
      <p:ext uri="{BB962C8B-B14F-4D97-AF65-F5344CB8AC3E}">
        <p14:creationId xmlns:p14="http://schemas.microsoft.com/office/powerpoint/2010/main" val="174850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2" y="0"/>
            <a:ext cx="7254815" cy="806400"/>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2b – D</a:t>
            </a:r>
            <a:r>
              <a:rPr lang="en-GB" sz="2400" dirty="0">
                <a:solidFill>
                  <a:schemeClr val="tx1"/>
                </a:solidFill>
                <a:ea typeface="Times New Roman" panose="02020603050405020304" pitchFamily="18" charset="0"/>
              </a:rPr>
              <a:t>eliver 90% of all</a:t>
            </a:r>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home safety visits to vulnerable members of our community.</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306" y="784442"/>
            <a:ext cx="7254815" cy="830997"/>
          </a:xfrm>
          <a:prstGeom prst="rect">
            <a:avLst/>
          </a:prstGeom>
          <a:solidFill>
            <a:schemeClr val="accent6">
              <a:lumMod val="20000"/>
              <a:lumOff val="80000"/>
            </a:schemeClr>
          </a:solidFill>
        </p:spPr>
        <p:txBody>
          <a:bodyPr wrap="square" rtlCol="0">
            <a:spAutoFit/>
          </a:bodyPr>
          <a:lstStyle/>
          <a:p>
            <a:r>
              <a:rPr lang="en-US" sz="1600" dirty="0"/>
              <a:t>Vulnerability is defined as lone pensioners, people over 65, people in rented accommodation, single parent families, hearing /sight impaired and those with a limiting long elderly.</a:t>
            </a:r>
            <a:endParaRPr lang="en-GB" sz="1600"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373994" y="0"/>
            <a:ext cx="1503871" cy="806400"/>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92.9% at end of Q1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97350" y="-11203"/>
            <a:ext cx="1762664" cy="806400"/>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373994" y="784442"/>
            <a:ext cx="1503871" cy="809498"/>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90%  </a:t>
            </a:r>
          </a:p>
          <a:p>
            <a:r>
              <a:rPr lang="en-US" sz="1100" b="0" dirty="0">
                <a:solidFill>
                  <a:schemeClr val="tx1"/>
                </a:solidFill>
                <a:latin typeface="Calibri" panose="020F0502020204030204" pitchFamily="34" charset="0"/>
                <a:cs typeface="Calibri" panose="020F0502020204030204" pitchFamily="34" charset="0"/>
              </a:rPr>
              <a:t>Amber 81% - 90%</a:t>
            </a:r>
          </a:p>
          <a:p>
            <a:r>
              <a:rPr lang="en-US" sz="1100" b="0" dirty="0">
                <a:solidFill>
                  <a:schemeClr val="tx1"/>
                </a:solidFill>
                <a:latin typeface="Calibri" panose="020F0502020204030204" pitchFamily="34" charset="0"/>
                <a:cs typeface="Calibri" panose="020F0502020204030204" pitchFamily="34" charset="0"/>
              </a:rPr>
              <a:t>Red &lt; 81%</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11839" y="795191"/>
            <a:ext cx="1748175" cy="809498"/>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Prevention and Protection (Community Safety)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27405" y="5422731"/>
            <a:ext cx="7147098" cy="144655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rgbClr val="00B050"/>
                </a:solidFill>
              </a:rPr>
              <a:t>92.9%</a:t>
            </a:r>
          </a:p>
          <a:p>
            <a:r>
              <a:rPr lang="en-US" dirty="0"/>
              <a:t>Performance is on track </a:t>
            </a:r>
          </a:p>
          <a:p>
            <a:endParaRPr lang="en-US" dirty="0"/>
          </a:p>
          <a:p>
            <a:endParaRPr lang="en-US" dirty="0"/>
          </a:p>
          <a:p>
            <a:r>
              <a:rPr lang="en-US" dirty="0"/>
              <a:t> </a:t>
            </a:r>
            <a:endParaRPr lang="en-GB" dirty="0"/>
          </a:p>
        </p:txBody>
      </p:sp>
      <p:sp>
        <p:nvSpPr>
          <p:cNvPr id="13" name="Slide Number Placeholder 12">
            <a:extLst>
              <a:ext uri="{FF2B5EF4-FFF2-40B4-BE49-F238E27FC236}">
                <a16:creationId xmlns:a16="http://schemas.microsoft.com/office/drawing/2014/main" id="{A624208E-69C0-EC13-03C5-DDC0E5E1378D}"/>
              </a:ext>
            </a:extLst>
          </p:cNvPr>
          <p:cNvSpPr>
            <a:spLocks noGrp="1"/>
          </p:cNvSpPr>
          <p:nvPr>
            <p:ph type="sldNum" sz="quarter" idx="12"/>
          </p:nvPr>
        </p:nvSpPr>
        <p:spPr/>
        <p:txBody>
          <a:bodyPr/>
          <a:lstStyle/>
          <a:p>
            <a:fld id="{9FFE5F64-E8CB-4F58-B62A-F5B601B30668}" type="slidenum">
              <a:rPr lang="en-GB" smtClean="0"/>
              <a:t>11</a:t>
            </a:fld>
            <a:endParaRPr lang="en-GB" dirty="0"/>
          </a:p>
        </p:txBody>
      </p:sp>
      <p:pic>
        <p:nvPicPr>
          <p:cNvPr id="9" name="Picture 8">
            <a:extLst>
              <a:ext uri="{FF2B5EF4-FFF2-40B4-BE49-F238E27FC236}">
                <a16:creationId xmlns:a16="http://schemas.microsoft.com/office/drawing/2014/main" id="{E49FA014-044A-9824-ACBA-9C5D60A63EAB}"/>
              </a:ext>
            </a:extLst>
          </p:cNvPr>
          <p:cNvPicPr>
            <a:picLocks noChangeAspect="1"/>
          </p:cNvPicPr>
          <p:nvPr/>
        </p:nvPicPr>
        <p:blipFill>
          <a:blip r:embed="rId3"/>
          <a:stretch>
            <a:fillRect/>
          </a:stretch>
        </p:blipFill>
        <p:spPr>
          <a:xfrm>
            <a:off x="10781" y="5444228"/>
            <a:ext cx="3616623" cy="1413771"/>
          </a:xfrm>
          <a:prstGeom prst="rect">
            <a:avLst/>
          </a:prstGeom>
        </p:spPr>
      </p:pic>
      <p:pic>
        <p:nvPicPr>
          <p:cNvPr id="15" name="Picture 14">
            <a:extLst>
              <a:ext uri="{FF2B5EF4-FFF2-40B4-BE49-F238E27FC236}">
                <a16:creationId xmlns:a16="http://schemas.microsoft.com/office/drawing/2014/main" id="{3ABA0B6F-4F5B-D86C-7535-F31FDC3006C3}"/>
              </a:ext>
            </a:extLst>
          </p:cNvPr>
          <p:cNvPicPr>
            <a:picLocks noChangeAspect="1"/>
          </p:cNvPicPr>
          <p:nvPr/>
        </p:nvPicPr>
        <p:blipFill>
          <a:blip r:embed="rId4"/>
          <a:stretch>
            <a:fillRect/>
          </a:stretch>
        </p:blipFill>
        <p:spPr>
          <a:xfrm>
            <a:off x="489528" y="1937327"/>
            <a:ext cx="5920508" cy="2983346"/>
          </a:xfrm>
          <a:prstGeom prst="rect">
            <a:avLst/>
          </a:prstGeom>
        </p:spPr>
      </p:pic>
      <p:pic>
        <p:nvPicPr>
          <p:cNvPr id="17" name="Picture 16">
            <a:extLst>
              <a:ext uri="{FF2B5EF4-FFF2-40B4-BE49-F238E27FC236}">
                <a16:creationId xmlns:a16="http://schemas.microsoft.com/office/drawing/2014/main" id="{7F9A6386-6654-58AB-555B-CAD2CD186273}"/>
              </a:ext>
            </a:extLst>
          </p:cNvPr>
          <p:cNvPicPr>
            <a:picLocks noChangeAspect="1"/>
          </p:cNvPicPr>
          <p:nvPr/>
        </p:nvPicPr>
        <p:blipFill>
          <a:blip r:embed="rId5"/>
          <a:stretch>
            <a:fillRect/>
          </a:stretch>
        </p:blipFill>
        <p:spPr>
          <a:xfrm>
            <a:off x="6899564" y="1694194"/>
            <a:ext cx="4042122" cy="3570533"/>
          </a:xfrm>
          <a:prstGeom prst="rect">
            <a:avLst/>
          </a:prstGeom>
        </p:spPr>
      </p:pic>
    </p:spTree>
    <p:extLst>
      <p:ext uri="{BB962C8B-B14F-4D97-AF65-F5344CB8AC3E}">
        <p14:creationId xmlns:p14="http://schemas.microsoft.com/office/powerpoint/2010/main" val="257322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1" y="0"/>
            <a:ext cx="7265597" cy="730591"/>
          </a:xfrm>
          <a:prstGeom prst="rect">
            <a:avLst/>
          </a:prstGeom>
          <a:solidFill>
            <a:srgbClr val="FFC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solidFill>
                  <a:schemeClr val="tx1"/>
                </a:solidFill>
                <a:effectLst/>
                <a:latin typeface="Arial" panose="020B0604020202020204" pitchFamily="34" charset="0"/>
                <a:ea typeface="Times New Roman" panose="02020603050405020304" pitchFamily="18" charset="0"/>
              </a:rPr>
              <a:t>Priority 3 – Reducing the number of absences of our employees due to sickness</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0" y="730447"/>
            <a:ext cx="7254812" cy="646331"/>
          </a:xfrm>
          <a:prstGeom prst="rect">
            <a:avLst/>
          </a:prstGeom>
          <a:solidFill>
            <a:schemeClr val="accent4">
              <a:lumMod val="40000"/>
              <a:lumOff val="60000"/>
            </a:schemeClr>
          </a:solidFill>
        </p:spPr>
        <p:txBody>
          <a:bodyPr wrap="square" rtlCol="0">
            <a:spAutoFit/>
          </a:bodyPr>
          <a:lstStyle/>
          <a:p>
            <a:r>
              <a:rPr lang="en-US" dirty="0"/>
              <a:t>The number of days/ shifts lost to sickness divided by the number of staff in post</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6" y="14235"/>
            <a:ext cx="1503870" cy="716212"/>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2.6 at end of Q1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9" y="7189"/>
            <a:ext cx="1762662" cy="716212"/>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Amber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5" y="731099"/>
            <a:ext cx="1503871" cy="646331"/>
          </a:xfrm>
          <a:prstGeom prst="rect">
            <a:avLst/>
          </a:prstGeom>
          <a:solidFill>
            <a:schemeClr val="accent4">
              <a:lumMod val="40000"/>
              <a:lumOff val="60000"/>
            </a:schemeClr>
          </a:solidFill>
        </p:spPr>
        <p:txBody>
          <a:bodyPr>
            <a:normAutofit fontScale="25000" lnSpcReduction="2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800" dirty="0">
                <a:solidFill>
                  <a:schemeClr val="tx1"/>
                </a:solidFill>
                <a:latin typeface="Calibri" panose="020F0502020204030204" pitchFamily="34" charset="0"/>
                <a:cs typeface="Calibri" panose="020F0502020204030204" pitchFamily="34" charset="0"/>
              </a:rPr>
              <a:t>Reduction Target:</a:t>
            </a:r>
          </a:p>
          <a:p>
            <a:r>
              <a:rPr lang="en-US" sz="4800" b="0" dirty="0">
                <a:solidFill>
                  <a:schemeClr val="tx1"/>
                </a:solidFill>
                <a:latin typeface="Calibri" panose="020F0502020204030204" pitchFamily="34" charset="0"/>
                <a:cs typeface="Calibri" panose="020F0502020204030204" pitchFamily="34" charset="0"/>
              </a:rPr>
              <a:t>Green &lt; 10</a:t>
            </a:r>
          </a:p>
          <a:p>
            <a:r>
              <a:rPr lang="en-US" sz="4800" b="0" dirty="0">
                <a:solidFill>
                  <a:schemeClr val="tx1"/>
                </a:solidFill>
                <a:latin typeface="Calibri" panose="020F0502020204030204" pitchFamily="34" charset="0"/>
                <a:cs typeface="Calibri" panose="020F0502020204030204" pitchFamily="34" charset="0"/>
              </a:rPr>
              <a:t>Amber 10 -11  </a:t>
            </a:r>
          </a:p>
          <a:p>
            <a:r>
              <a:rPr lang="en-US" sz="4800" b="0" dirty="0">
                <a:solidFill>
                  <a:schemeClr val="tx1"/>
                </a:solidFill>
                <a:latin typeface="Calibri" panose="020F0502020204030204" pitchFamily="34" charset="0"/>
                <a:cs typeface="Calibri" panose="020F0502020204030204" pitchFamily="34" charset="0"/>
              </a:rPr>
              <a:t>Red &gt; 11</a:t>
            </a:r>
          </a:p>
          <a:p>
            <a:r>
              <a:rPr lang="en-US" sz="2800" dirty="0">
                <a:solidFill>
                  <a:schemeClr val="tx1"/>
                </a:solidFill>
                <a:latin typeface="Calibri" panose="020F0502020204030204" pitchFamily="34" charset="0"/>
                <a:cs typeface="Calibri" panose="020F0502020204030204" pitchFamily="34" charset="0"/>
              </a:rPr>
              <a:t> </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723401"/>
            <a:ext cx="1762664" cy="646331"/>
          </a:xfrm>
          <a:prstGeom prst="rect">
            <a:avLst/>
          </a:prstGeom>
          <a:solidFill>
            <a:schemeClr val="accent4">
              <a:lumMod val="40000"/>
              <a:lumOff val="6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Jules King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People Strategy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31447" y="5403765"/>
            <a:ext cx="7198746" cy="1440000"/>
          </a:xfrm>
          <a:prstGeom prst="rect">
            <a:avLst/>
          </a:prstGeom>
          <a:solidFill>
            <a:schemeClr val="accent4">
              <a:lumMod val="40000"/>
              <a:lumOff val="60000"/>
            </a:schemeClr>
          </a:solidFill>
        </p:spPr>
        <p:txBody>
          <a:bodyPr wrap="square" rtlCol="0">
            <a:spAutoFit/>
          </a:bodyPr>
          <a:lstStyle/>
          <a:p>
            <a:r>
              <a:rPr lang="en-US" sz="1600" dirty="0"/>
              <a:t>Commentary and actions (Treat or Tolerate): Current Annual Projection – </a:t>
            </a:r>
            <a:r>
              <a:rPr lang="en-US" sz="1600" b="1" dirty="0">
                <a:solidFill>
                  <a:schemeClr val="accent4">
                    <a:lumMod val="50000"/>
                  </a:schemeClr>
                </a:solidFill>
              </a:rPr>
              <a:t>10.4</a:t>
            </a:r>
          </a:p>
          <a:p>
            <a:r>
              <a:rPr lang="en-US" sz="1300" dirty="0"/>
              <a:t>This continues to be a focussed area of work with the number of days lost to sickness being high. Some very complex cases are being monitored through the complex case review that is supported by managers, HR and Occupation Health. All cases where sickness have gone over 50 days have a specific plan and working with Occupational Health working to get staff back to work as soon as possible. The trial scheme for Benenden health care is due to start on 1 November 2023 and it is anticipated that those awaiting operations on the NHS will be able to access much quicker treatment.</a:t>
            </a:r>
          </a:p>
          <a:p>
            <a:endParaRPr lang="en-US" dirty="0"/>
          </a:p>
          <a:p>
            <a:endParaRPr lang="en-US" dirty="0"/>
          </a:p>
          <a:p>
            <a:r>
              <a:rPr lang="en-US" dirty="0"/>
              <a:t> </a:t>
            </a:r>
            <a:endParaRPr lang="en-GB" dirty="0"/>
          </a:p>
        </p:txBody>
      </p:sp>
      <p:sp>
        <p:nvSpPr>
          <p:cNvPr id="10" name="Slide Number Placeholder 9">
            <a:extLst>
              <a:ext uri="{FF2B5EF4-FFF2-40B4-BE49-F238E27FC236}">
                <a16:creationId xmlns:a16="http://schemas.microsoft.com/office/drawing/2014/main" id="{352B9586-A968-F109-8D4B-2FA90C0577A3}"/>
              </a:ext>
            </a:extLst>
          </p:cNvPr>
          <p:cNvSpPr>
            <a:spLocks noGrp="1"/>
          </p:cNvSpPr>
          <p:nvPr>
            <p:ph type="sldNum" sz="quarter" idx="12"/>
          </p:nvPr>
        </p:nvSpPr>
        <p:spPr/>
        <p:txBody>
          <a:bodyPr/>
          <a:lstStyle/>
          <a:p>
            <a:fld id="{9FFE5F64-E8CB-4F58-B62A-F5B601B30668}" type="slidenum">
              <a:rPr lang="en-GB" smtClean="0"/>
              <a:t>12</a:t>
            </a:fld>
            <a:endParaRPr lang="en-GB" dirty="0"/>
          </a:p>
        </p:txBody>
      </p:sp>
      <p:pic>
        <p:nvPicPr>
          <p:cNvPr id="6" name="Picture 5">
            <a:extLst>
              <a:ext uri="{FF2B5EF4-FFF2-40B4-BE49-F238E27FC236}">
                <a16:creationId xmlns:a16="http://schemas.microsoft.com/office/drawing/2014/main" id="{B4F0303B-4A1C-895B-2286-75A4DBEAA8E1}"/>
              </a:ext>
            </a:extLst>
          </p:cNvPr>
          <p:cNvPicPr>
            <a:picLocks noChangeAspect="1"/>
          </p:cNvPicPr>
          <p:nvPr/>
        </p:nvPicPr>
        <p:blipFill>
          <a:blip r:embed="rId3"/>
          <a:stretch>
            <a:fillRect/>
          </a:stretch>
        </p:blipFill>
        <p:spPr>
          <a:xfrm>
            <a:off x="0" y="5418000"/>
            <a:ext cx="3651400" cy="1440000"/>
          </a:xfrm>
          <a:prstGeom prst="rect">
            <a:avLst/>
          </a:prstGeom>
        </p:spPr>
      </p:pic>
      <p:pic>
        <p:nvPicPr>
          <p:cNvPr id="13" name="Picture 12">
            <a:extLst>
              <a:ext uri="{FF2B5EF4-FFF2-40B4-BE49-F238E27FC236}">
                <a16:creationId xmlns:a16="http://schemas.microsoft.com/office/drawing/2014/main" id="{F1CF6DA2-55DD-C0BD-7351-B08485A747D6}"/>
              </a:ext>
            </a:extLst>
          </p:cNvPr>
          <p:cNvPicPr>
            <a:picLocks noChangeAspect="1"/>
          </p:cNvPicPr>
          <p:nvPr/>
        </p:nvPicPr>
        <p:blipFill>
          <a:blip r:embed="rId4"/>
          <a:stretch>
            <a:fillRect/>
          </a:stretch>
        </p:blipFill>
        <p:spPr>
          <a:xfrm>
            <a:off x="314263" y="1587434"/>
            <a:ext cx="6616673" cy="3346516"/>
          </a:xfrm>
          <a:prstGeom prst="rect">
            <a:avLst/>
          </a:prstGeom>
        </p:spPr>
      </p:pic>
      <p:pic>
        <p:nvPicPr>
          <p:cNvPr id="15" name="Picture 14">
            <a:extLst>
              <a:ext uri="{FF2B5EF4-FFF2-40B4-BE49-F238E27FC236}">
                <a16:creationId xmlns:a16="http://schemas.microsoft.com/office/drawing/2014/main" id="{4AFC097F-6F79-EE9F-362E-811CB6D1A7E5}"/>
              </a:ext>
            </a:extLst>
          </p:cNvPr>
          <p:cNvPicPr>
            <a:picLocks noChangeAspect="1"/>
          </p:cNvPicPr>
          <p:nvPr/>
        </p:nvPicPr>
        <p:blipFill>
          <a:blip r:embed="rId5"/>
          <a:stretch>
            <a:fillRect/>
          </a:stretch>
        </p:blipFill>
        <p:spPr>
          <a:xfrm>
            <a:off x="6890327" y="1460894"/>
            <a:ext cx="4004651" cy="3732215"/>
          </a:xfrm>
          <a:prstGeom prst="rect">
            <a:avLst/>
          </a:prstGeom>
        </p:spPr>
      </p:pic>
    </p:spTree>
    <p:extLst>
      <p:ext uri="{BB962C8B-B14F-4D97-AF65-F5344CB8AC3E}">
        <p14:creationId xmlns:p14="http://schemas.microsoft.com/office/powerpoint/2010/main" val="365491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0"/>
            <a:ext cx="7265597" cy="730591"/>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solidFill>
                  <a:schemeClr val="tx1"/>
                </a:solidFill>
                <a:effectLst/>
                <a:latin typeface="Arial" panose="020B0604020202020204" pitchFamily="34" charset="0"/>
                <a:ea typeface="Times New Roman" panose="02020603050405020304" pitchFamily="18" charset="0"/>
              </a:rPr>
              <a:t>Priority 4 – Reducing attendance at automatic </a:t>
            </a:r>
            <a:r>
              <a:rPr lang="en-GB" sz="2400" dirty="0">
                <a:solidFill>
                  <a:schemeClr val="tx1"/>
                </a:solidFill>
                <a:ea typeface="Times New Roman" panose="02020603050405020304" pitchFamily="18" charset="0"/>
              </a:rPr>
              <a:t>false alarms </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3" y="730591"/>
            <a:ext cx="7254815" cy="646331"/>
          </a:xfrm>
          <a:prstGeom prst="rect">
            <a:avLst/>
          </a:prstGeom>
          <a:solidFill>
            <a:schemeClr val="accent6">
              <a:lumMod val="20000"/>
              <a:lumOff val="80000"/>
            </a:schemeClr>
          </a:solidFill>
        </p:spPr>
        <p:txBody>
          <a:bodyPr wrap="square" rtlCol="0">
            <a:spAutoFit/>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Number of automatic fire alarms incidents attended to properties covered by the Fire Safety Order</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6" y="0"/>
            <a:ext cx="1503870" cy="71621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688 at end of Q1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52702" y="0"/>
            <a:ext cx="1762662" cy="684593"/>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6" y="705898"/>
            <a:ext cx="1503871" cy="716212"/>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Reduction Target:</a:t>
            </a:r>
          </a:p>
          <a:p>
            <a:r>
              <a:rPr lang="en-US" sz="1100" b="0" dirty="0">
                <a:solidFill>
                  <a:schemeClr val="tx1"/>
                </a:solidFill>
                <a:latin typeface="Calibri" panose="020F0502020204030204" pitchFamily="34" charset="0"/>
                <a:cs typeface="Calibri" panose="020F0502020204030204" pitchFamily="34" charset="0"/>
              </a:rPr>
              <a:t>Green &lt; 2,820 </a:t>
            </a:r>
          </a:p>
          <a:p>
            <a:r>
              <a:rPr lang="en-US" sz="1100" b="0" dirty="0">
                <a:solidFill>
                  <a:schemeClr val="tx1"/>
                </a:solidFill>
                <a:latin typeface="Calibri" panose="020F0502020204030204" pitchFamily="34" charset="0"/>
                <a:cs typeface="Calibri" panose="020F0502020204030204" pitchFamily="34" charset="0"/>
              </a:rPr>
              <a:t>Amber 2,820 - 3,102</a:t>
            </a:r>
          </a:p>
          <a:p>
            <a:r>
              <a:rPr lang="en-US" sz="1100" b="0" dirty="0">
                <a:solidFill>
                  <a:schemeClr val="tx1"/>
                </a:solidFill>
                <a:latin typeface="Calibri" panose="020F0502020204030204" pitchFamily="34" charset="0"/>
                <a:cs typeface="Calibri" panose="020F0502020204030204" pitchFamily="34" charset="0"/>
              </a:rPr>
              <a:t>Red &gt; 3,102</a:t>
            </a:r>
          </a:p>
          <a:p>
            <a:r>
              <a:rPr lang="en-US" sz="1100" dirty="0">
                <a:solidFill>
                  <a:schemeClr val="tx1"/>
                </a:solidFill>
                <a:latin typeface="Calibri" panose="020F0502020204030204" pitchFamily="34" charset="0"/>
                <a:cs typeface="Calibri" panose="020F0502020204030204" pitchFamily="34" charset="0"/>
              </a:rPr>
              <a:t> </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27404" y="5453407"/>
            <a:ext cx="7187962" cy="144000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chemeClr val="accent6">
                    <a:lumMod val="50000"/>
                  </a:schemeClr>
                </a:solidFill>
              </a:rPr>
              <a:t>2,760</a:t>
            </a:r>
          </a:p>
          <a:p>
            <a:r>
              <a:rPr lang="en-US" sz="1600" dirty="0"/>
              <a:t>Performance is on track </a:t>
            </a:r>
          </a:p>
          <a:p>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9052703" y="684593"/>
            <a:ext cx="1762664" cy="716212"/>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Matt Lloyd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Service Delivery (Business Safety) </a:t>
            </a:r>
          </a:p>
        </p:txBody>
      </p:sp>
      <p:sp>
        <p:nvSpPr>
          <p:cNvPr id="10" name="Slide Number Placeholder 9">
            <a:extLst>
              <a:ext uri="{FF2B5EF4-FFF2-40B4-BE49-F238E27FC236}">
                <a16:creationId xmlns:a16="http://schemas.microsoft.com/office/drawing/2014/main" id="{12A88DDE-2253-18ED-BA42-1E5D5BE63305}"/>
              </a:ext>
            </a:extLst>
          </p:cNvPr>
          <p:cNvSpPr>
            <a:spLocks noGrp="1"/>
          </p:cNvSpPr>
          <p:nvPr>
            <p:ph type="sldNum" sz="quarter" idx="12"/>
          </p:nvPr>
        </p:nvSpPr>
        <p:spPr/>
        <p:txBody>
          <a:bodyPr/>
          <a:lstStyle/>
          <a:p>
            <a:fld id="{9FFE5F64-E8CB-4F58-B62A-F5B601B30668}" type="slidenum">
              <a:rPr lang="en-GB" smtClean="0"/>
              <a:t>13</a:t>
            </a:fld>
            <a:endParaRPr lang="en-GB" dirty="0"/>
          </a:p>
        </p:txBody>
      </p:sp>
      <p:pic>
        <p:nvPicPr>
          <p:cNvPr id="11" name="Picture 10">
            <a:extLst>
              <a:ext uri="{FF2B5EF4-FFF2-40B4-BE49-F238E27FC236}">
                <a16:creationId xmlns:a16="http://schemas.microsoft.com/office/drawing/2014/main" id="{5A6F9445-CC38-7E98-FC5E-D26DF9B444B5}"/>
              </a:ext>
            </a:extLst>
          </p:cNvPr>
          <p:cNvPicPr>
            <a:picLocks noChangeAspect="1"/>
          </p:cNvPicPr>
          <p:nvPr/>
        </p:nvPicPr>
        <p:blipFill>
          <a:blip r:embed="rId3"/>
          <a:stretch>
            <a:fillRect/>
          </a:stretch>
        </p:blipFill>
        <p:spPr>
          <a:xfrm>
            <a:off x="6797964" y="1498048"/>
            <a:ext cx="4207308" cy="3659373"/>
          </a:xfrm>
          <a:prstGeom prst="rect">
            <a:avLst/>
          </a:prstGeom>
        </p:spPr>
      </p:pic>
      <p:pic>
        <p:nvPicPr>
          <p:cNvPr id="14" name="Picture 13">
            <a:extLst>
              <a:ext uri="{FF2B5EF4-FFF2-40B4-BE49-F238E27FC236}">
                <a16:creationId xmlns:a16="http://schemas.microsoft.com/office/drawing/2014/main" id="{F7E1796D-4FAB-BB2D-6DD9-F6A709B29ECA}"/>
              </a:ext>
            </a:extLst>
          </p:cNvPr>
          <p:cNvPicPr>
            <a:picLocks noChangeAspect="1"/>
          </p:cNvPicPr>
          <p:nvPr/>
        </p:nvPicPr>
        <p:blipFill>
          <a:blip r:embed="rId4"/>
          <a:stretch>
            <a:fillRect/>
          </a:stretch>
        </p:blipFill>
        <p:spPr>
          <a:xfrm>
            <a:off x="5033" y="5453406"/>
            <a:ext cx="3622372" cy="1404593"/>
          </a:xfrm>
          <a:prstGeom prst="rect">
            <a:avLst/>
          </a:prstGeom>
        </p:spPr>
      </p:pic>
      <p:pic>
        <p:nvPicPr>
          <p:cNvPr id="17" name="Picture 16">
            <a:extLst>
              <a:ext uri="{FF2B5EF4-FFF2-40B4-BE49-F238E27FC236}">
                <a16:creationId xmlns:a16="http://schemas.microsoft.com/office/drawing/2014/main" id="{12343738-106F-FD44-7553-69CB36F086A6}"/>
              </a:ext>
            </a:extLst>
          </p:cNvPr>
          <p:cNvPicPr>
            <a:picLocks noChangeAspect="1"/>
          </p:cNvPicPr>
          <p:nvPr/>
        </p:nvPicPr>
        <p:blipFill>
          <a:blip r:embed="rId5"/>
          <a:stretch>
            <a:fillRect/>
          </a:stretch>
        </p:blipFill>
        <p:spPr>
          <a:xfrm>
            <a:off x="230421" y="1696979"/>
            <a:ext cx="6779979" cy="3044808"/>
          </a:xfrm>
          <a:prstGeom prst="rect">
            <a:avLst/>
          </a:prstGeom>
        </p:spPr>
      </p:pic>
    </p:spTree>
    <p:extLst>
      <p:ext uri="{BB962C8B-B14F-4D97-AF65-F5344CB8AC3E}">
        <p14:creationId xmlns:p14="http://schemas.microsoft.com/office/powerpoint/2010/main" val="51569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solidFill>
                  <a:schemeClr val="tx1"/>
                </a:solidFill>
                <a:effectLst/>
                <a:latin typeface="Arial" panose="020B0604020202020204" pitchFamily="34" charset="0"/>
                <a:ea typeface="Times New Roman" panose="02020603050405020304" pitchFamily="18" charset="0"/>
              </a:rPr>
              <a:t>Priority 5 – </a:t>
            </a:r>
            <a:r>
              <a:rPr lang="en-GB" sz="2400" dirty="0">
                <a:solidFill>
                  <a:schemeClr val="tx1"/>
                </a:solidFill>
              </a:rPr>
              <a:t>Inspections of high-risk premises completed</a:t>
            </a:r>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646331"/>
          </a:xfrm>
          <a:prstGeom prst="rect">
            <a:avLst/>
          </a:prstGeom>
          <a:solidFill>
            <a:schemeClr val="accent6">
              <a:lumMod val="20000"/>
              <a:lumOff val="80000"/>
            </a:schemeClr>
          </a:solidFill>
        </p:spPr>
        <p:txBody>
          <a:bodyPr wrap="square" rtlCol="0">
            <a:spAutoFit/>
          </a:bodyPr>
          <a:lstStyle/>
          <a:p>
            <a:r>
              <a:rPr lang="en-US" dirty="0"/>
              <a:t>The number of audits / inspections completed within East Sussex as provided from the reinspection list</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153 at end of Q1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8" y="1"/>
            <a:ext cx="1762662" cy="71621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646331"/>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500  </a:t>
            </a:r>
          </a:p>
          <a:p>
            <a:r>
              <a:rPr lang="en-US" sz="1100" b="0" dirty="0">
                <a:solidFill>
                  <a:schemeClr val="tx1"/>
                </a:solidFill>
                <a:latin typeface="Calibri" panose="020F0502020204030204" pitchFamily="34" charset="0"/>
                <a:cs typeface="Calibri" panose="020F0502020204030204" pitchFamily="34" charset="0"/>
              </a:rPr>
              <a:t>Amber 450 - 500</a:t>
            </a:r>
          </a:p>
          <a:p>
            <a:r>
              <a:rPr lang="en-US" sz="1100" b="0" dirty="0">
                <a:solidFill>
                  <a:schemeClr val="tx1"/>
                </a:solidFill>
                <a:latin typeface="Calibri" panose="020F0502020204030204" pitchFamily="34" charset="0"/>
                <a:cs typeface="Calibri" panose="020F0502020204030204" pitchFamily="34" charset="0"/>
              </a:rPr>
              <a:t>Red &lt; 450</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988569"/>
            <a:ext cx="1762664" cy="386826"/>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105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6"/>
            <a:ext cx="6889987" cy="144000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rgbClr val="00B050"/>
                </a:solidFill>
              </a:rPr>
              <a:t>614</a:t>
            </a:r>
          </a:p>
          <a:p>
            <a:r>
              <a:rPr lang="en-US" sz="1600" dirty="0"/>
              <a:t>Performance is on track </a:t>
            </a:r>
          </a:p>
          <a:p>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9063487" y="690915"/>
            <a:ext cx="1762664" cy="595306"/>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Service Delivery (Business Safety) </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14</a:t>
            </a:fld>
            <a:endParaRPr lang="en-GB" dirty="0"/>
          </a:p>
        </p:txBody>
      </p:sp>
      <p:pic>
        <p:nvPicPr>
          <p:cNvPr id="13" name="Picture 12">
            <a:extLst>
              <a:ext uri="{FF2B5EF4-FFF2-40B4-BE49-F238E27FC236}">
                <a16:creationId xmlns:a16="http://schemas.microsoft.com/office/drawing/2014/main" id="{4CE02C56-8B4F-78D3-AC3B-0B5CFB7AF4BE}"/>
              </a:ext>
            </a:extLst>
          </p:cNvPr>
          <p:cNvPicPr>
            <a:picLocks noChangeAspect="1"/>
          </p:cNvPicPr>
          <p:nvPr/>
        </p:nvPicPr>
        <p:blipFill>
          <a:blip r:embed="rId3"/>
          <a:stretch>
            <a:fillRect/>
          </a:stretch>
        </p:blipFill>
        <p:spPr>
          <a:xfrm>
            <a:off x="6834908" y="1375393"/>
            <a:ext cx="4268905" cy="3918435"/>
          </a:xfrm>
          <a:prstGeom prst="rect">
            <a:avLst/>
          </a:prstGeom>
        </p:spPr>
      </p:pic>
      <p:pic>
        <p:nvPicPr>
          <p:cNvPr id="17" name="Picture 16">
            <a:extLst>
              <a:ext uri="{FF2B5EF4-FFF2-40B4-BE49-F238E27FC236}">
                <a16:creationId xmlns:a16="http://schemas.microsoft.com/office/drawing/2014/main" id="{D168635F-96C8-4AFA-CBAA-5A9F6899465E}"/>
              </a:ext>
            </a:extLst>
          </p:cNvPr>
          <p:cNvPicPr>
            <a:picLocks noChangeAspect="1"/>
          </p:cNvPicPr>
          <p:nvPr/>
        </p:nvPicPr>
        <p:blipFill>
          <a:blip r:embed="rId4"/>
          <a:stretch>
            <a:fillRect/>
          </a:stretch>
        </p:blipFill>
        <p:spPr>
          <a:xfrm>
            <a:off x="274101" y="1641101"/>
            <a:ext cx="6297488" cy="3217226"/>
          </a:xfrm>
          <a:prstGeom prst="rect">
            <a:avLst/>
          </a:prstGeom>
        </p:spPr>
      </p:pic>
      <p:pic>
        <p:nvPicPr>
          <p:cNvPr id="18" name="Picture 17">
            <a:extLst>
              <a:ext uri="{FF2B5EF4-FFF2-40B4-BE49-F238E27FC236}">
                <a16:creationId xmlns:a16="http://schemas.microsoft.com/office/drawing/2014/main" id="{3B98B6DC-DF0A-274E-3406-4708DFA47603}"/>
              </a:ext>
            </a:extLst>
          </p:cNvPr>
          <p:cNvPicPr>
            <a:picLocks noChangeAspect="1"/>
          </p:cNvPicPr>
          <p:nvPr/>
        </p:nvPicPr>
        <p:blipFill>
          <a:blip r:embed="rId5"/>
          <a:stretch>
            <a:fillRect/>
          </a:stretch>
        </p:blipFill>
        <p:spPr>
          <a:xfrm>
            <a:off x="10782" y="5438374"/>
            <a:ext cx="3962400" cy="1419625"/>
          </a:xfrm>
          <a:prstGeom prst="rect">
            <a:avLst/>
          </a:prstGeom>
        </p:spPr>
      </p:pic>
    </p:spTree>
    <p:extLst>
      <p:ext uri="{BB962C8B-B14F-4D97-AF65-F5344CB8AC3E}">
        <p14:creationId xmlns:p14="http://schemas.microsoft.com/office/powerpoint/2010/main" val="318846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normAutofit/>
          </a:bodyPr>
          <a:lstStyle/>
          <a:p>
            <a:r>
              <a:rPr lang="en-US" dirty="0"/>
              <a:t>Performance measures needing improvement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15</a:t>
            </a:fld>
            <a:endParaRPr lang="en-GB" dirty="0"/>
          </a:p>
        </p:txBody>
      </p:sp>
    </p:spTree>
    <p:extLst>
      <p:ext uri="{BB962C8B-B14F-4D97-AF65-F5344CB8AC3E}">
        <p14:creationId xmlns:p14="http://schemas.microsoft.com/office/powerpoint/2010/main" val="158978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09 – </a:t>
            </a:r>
            <a:r>
              <a:rPr lang="en-US" sz="2400" dirty="0"/>
              <a:t>Number of primary fire deaths</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923330"/>
          </a:xfrm>
          <a:prstGeom prst="rect">
            <a:avLst/>
          </a:prstGeom>
          <a:solidFill>
            <a:srgbClr val="F0DCDA"/>
          </a:solidFill>
        </p:spPr>
        <p:txBody>
          <a:bodyPr wrap="square" rtlCol="0">
            <a:spAutoFit/>
          </a:bodyPr>
          <a:lstStyle/>
          <a:p>
            <a:r>
              <a:rPr lang="en-US" dirty="0"/>
              <a:t>The number of people whose death was caused by fire in a major fire which involves property, casualties or 5 or more appliances the death may occur weeks or months later.</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4 at end of Q1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96147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chemeClr val="tx1"/>
                </a:solidFill>
                <a:latin typeface="Calibri" panose="020F0502020204030204" pitchFamily="34" charset="0"/>
                <a:cs typeface="Calibri" panose="020F0502020204030204" pitchFamily="34" charset="0"/>
              </a:rPr>
              <a:t>Reduction Target:</a:t>
            </a:r>
          </a:p>
          <a:p>
            <a:r>
              <a:rPr lang="en-US" sz="1400" b="0" dirty="0">
                <a:solidFill>
                  <a:schemeClr val="tx1"/>
                </a:solidFill>
                <a:latin typeface="Calibri" panose="020F0502020204030204" pitchFamily="34" charset="0"/>
                <a:cs typeface="Calibri" panose="020F0502020204030204" pitchFamily="34" charset="0"/>
              </a:rPr>
              <a:t>Green &lt; 0 </a:t>
            </a:r>
          </a:p>
          <a:p>
            <a:r>
              <a:rPr lang="en-US" sz="1400" b="0" dirty="0">
                <a:solidFill>
                  <a:schemeClr val="tx1"/>
                </a:solidFill>
                <a:latin typeface="Calibri" panose="020F0502020204030204" pitchFamily="34" charset="0"/>
                <a:cs typeface="Calibri" panose="020F0502020204030204" pitchFamily="34" charset="0"/>
              </a:rPr>
              <a:t>Amber 1-3 </a:t>
            </a:r>
          </a:p>
          <a:p>
            <a:r>
              <a:rPr lang="en-US" sz="1400" b="0" dirty="0">
                <a:solidFill>
                  <a:schemeClr val="tx1"/>
                </a:solidFill>
                <a:latin typeface="Calibri" panose="020F0502020204030204" pitchFamily="34" charset="0"/>
                <a:cs typeface="Calibri" panose="020F0502020204030204" pitchFamily="34" charset="0"/>
              </a:rPr>
              <a:t>Red &gt; 3</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988569"/>
            <a:ext cx="1762664" cy="386826"/>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105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7"/>
            <a:ext cx="6889987" cy="1440000"/>
          </a:xfrm>
          <a:prstGeom prst="rect">
            <a:avLst/>
          </a:prstGeom>
          <a:solidFill>
            <a:srgbClr val="F0DCDA"/>
          </a:solidFill>
        </p:spPr>
        <p:txBody>
          <a:bodyPr wrap="square" rtlCol="0">
            <a:spAutoFit/>
          </a:bodyPr>
          <a:lstStyle/>
          <a:p>
            <a:r>
              <a:rPr lang="en-US" sz="1600" b="1" dirty="0"/>
              <a:t>Commentary and actions (Treat or Tolerate): Current Annual Projection – </a:t>
            </a:r>
            <a:r>
              <a:rPr lang="en-US" sz="1600" b="1" dirty="0">
                <a:solidFill>
                  <a:srgbClr val="FF0000"/>
                </a:solidFill>
              </a:rPr>
              <a:t>6</a:t>
            </a:r>
          </a:p>
          <a:p>
            <a:r>
              <a:rPr lang="en-US" sz="1600" dirty="0"/>
              <a:t>This KPI has recently been reviewed and agreed that we strive to have no fire deaths within a year, therefore, any deaths will result in this KPI being red. The service undertakes fatal fire reviews after every fatal fire to determine any outcomes in respect of prevention activities.  </a:t>
            </a:r>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2" y="690914"/>
            <a:ext cx="1839169" cy="96147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Matt Lloyd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Prevention &amp; Protection (Community Safety) </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16</a:t>
            </a:fld>
            <a:endParaRPr lang="en-GB" dirty="0"/>
          </a:p>
        </p:txBody>
      </p:sp>
      <p:pic>
        <p:nvPicPr>
          <p:cNvPr id="19" name="Picture 18">
            <a:extLst>
              <a:ext uri="{FF2B5EF4-FFF2-40B4-BE49-F238E27FC236}">
                <a16:creationId xmlns:a16="http://schemas.microsoft.com/office/drawing/2014/main" id="{75D00822-9476-0008-D197-746400EE1D11}"/>
              </a:ext>
            </a:extLst>
          </p:cNvPr>
          <p:cNvPicPr>
            <a:picLocks noChangeAspect="1"/>
          </p:cNvPicPr>
          <p:nvPr/>
        </p:nvPicPr>
        <p:blipFill>
          <a:blip r:embed="rId3"/>
          <a:stretch>
            <a:fillRect/>
          </a:stretch>
        </p:blipFill>
        <p:spPr>
          <a:xfrm>
            <a:off x="-26237" y="5421788"/>
            <a:ext cx="3962400" cy="1440000"/>
          </a:xfrm>
          <a:prstGeom prst="rect">
            <a:avLst/>
          </a:prstGeom>
        </p:spPr>
      </p:pic>
      <p:pic>
        <p:nvPicPr>
          <p:cNvPr id="25" name="Picture 24">
            <a:extLst>
              <a:ext uri="{FF2B5EF4-FFF2-40B4-BE49-F238E27FC236}">
                <a16:creationId xmlns:a16="http://schemas.microsoft.com/office/drawing/2014/main" id="{EE759DBC-A34D-D596-1C2B-7DA1C990605C}"/>
              </a:ext>
            </a:extLst>
          </p:cNvPr>
          <p:cNvPicPr>
            <a:picLocks noChangeAspect="1"/>
          </p:cNvPicPr>
          <p:nvPr/>
        </p:nvPicPr>
        <p:blipFill>
          <a:blip r:embed="rId4"/>
          <a:stretch>
            <a:fillRect/>
          </a:stretch>
        </p:blipFill>
        <p:spPr>
          <a:xfrm>
            <a:off x="375610" y="1866312"/>
            <a:ext cx="6468535" cy="3315855"/>
          </a:xfrm>
          <a:prstGeom prst="rect">
            <a:avLst/>
          </a:prstGeom>
        </p:spPr>
      </p:pic>
      <p:pic>
        <p:nvPicPr>
          <p:cNvPr id="27" name="Picture 26">
            <a:extLst>
              <a:ext uri="{FF2B5EF4-FFF2-40B4-BE49-F238E27FC236}">
                <a16:creationId xmlns:a16="http://schemas.microsoft.com/office/drawing/2014/main" id="{851D9B34-B51C-49DD-0040-3F6D8AD7166B}"/>
              </a:ext>
            </a:extLst>
          </p:cNvPr>
          <p:cNvPicPr>
            <a:picLocks noChangeAspect="1"/>
          </p:cNvPicPr>
          <p:nvPr/>
        </p:nvPicPr>
        <p:blipFill>
          <a:blip r:embed="rId5"/>
          <a:stretch>
            <a:fillRect/>
          </a:stretch>
        </p:blipFill>
        <p:spPr>
          <a:xfrm>
            <a:off x="6918036" y="1673050"/>
            <a:ext cx="4036292" cy="3610150"/>
          </a:xfrm>
          <a:prstGeom prst="rect">
            <a:avLst/>
          </a:prstGeom>
        </p:spPr>
      </p:pic>
    </p:spTree>
    <p:extLst>
      <p:ext uri="{BB962C8B-B14F-4D97-AF65-F5344CB8AC3E}">
        <p14:creationId xmlns:p14="http://schemas.microsoft.com/office/powerpoint/2010/main" val="305766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a:t>
            </a:r>
            <a:r>
              <a:rPr lang="en-GB" sz="2400" dirty="0">
                <a:ea typeface="Times New Roman" panose="02020603050405020304" pitchFamily="18" charset="0"/>
              </a:rPr>
              <a:t>21</a:t>
            </a:r>
            <a:r>
              <a:rPr lang="en-GB" sz="2400" b="1" dirty="0">
                <a:effectLst/>
                <a:latin typeface="Arial" panose="020B0604020202020204" pitchFamily="34" charset="0"/>
                <a:ea typeface="Times New Roman" panose="02020603050405020304" pitchFamily="18" charset="0"/>
              </a:rPr>
              <a:t> – </a:t>
            </a:r>
            <a:r>
              <a:rPr lang="en-US" sz="2400" dirty="0"/>
              <a:t>Number of workplaces reported accidents / injuries</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702000"/>
          </a:xfrm>
          <a:prstGeom prst="rect">
            <a:avLst/>
          </a:prstGeom>
          <a:solidFill>
            <a:srgbClr val="F0DCDA"/>
          </a:solidFill>
        </p:spPr>
        <p:txBody>
          <a:bodyPr wrap="square" rtlCol="0">
            <a:spAutoFit/>
          </a:bodyPr>
          <a:lstStyle/>
          <a:p>
            <a:r>
              <a:rPr lang="en-US" dirty="0"/>
              <a:t>The number of safety events received</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61 at end of Q1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74014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Reduction Target:</a:t>
            </a:r>
          </a:p>
          <a:p>
            <a:r>
              <a:rPr lang="en-US" sz="1100" b="0" dirty="0">
                <a:solidFill>
                  <a:schemeClr val="tx1"/>
                </a:solidFill>
                <a:latin typeface="Calibri" panose="020F0502020204030204" pitchFamily="34" charset="0"/>
                <a:cs typeface="Calibri" panose="020F0502020204030204" pitchFamily="34" charset="0"/>
              </a:rPr>
              <a:t>Green &lt; 170  </a:t>
            </a:r>
          </a:p>
          <a:p>
            <a:r>
              <a:rPr lang="en-US" sz="1100" b="0" dirty="0">
                <a:solidFill>
                  <a:schemeClr val="tx1"/>
                </a:solidFill>
                <a:latin typeface="Calibri" panose="020F0502020204030204" pitchFamily="34" charset="0"/>
                <a:cs typeface="Calibri" panose="020F0502020204030204" pitchFamily="34" charset="0"/>
              </a:rPr>
              <a:t>Amber 170 – 187</a:t>
            </a:r>
          </a:p>
          <a:p>
            <a:r>
              <a:rPr lang="en-US" sz="1100" b="0" dirty="0">
                <a:solidFill>
                  <a:schemeClr val="tx1"/>
                </a:solidFill>
                <a:latin typeface="Calibri" panose="020F0502020204030204" pitchFamily="34" charset="0"/>
                <a:cs typeface="Calibri" panose="020F0502020204030204" pitchFamily="34" charset="0"/>
              </a:rPr>
              <a:t>Red &gt; 187</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7"/>
            <a:ext cx="6857265" cy="1440000"/>
          </a:xfrm>
          <a:prstGeom prst="rect">
            <a:avLst/>
          </a:prstGeom>
          <a:solidFill>
            <a:srgbClr val="F0DCDA"/>
          </a:solidFill>
        </p:spPr>
        <p:txBody>
          <a:bodyPr wrap="square" rtlCol="0">
            <a:spAutoFit/>
          </a:bodyPr>
          <a:lstStyle/>
          <a:p>
            <a:r>
              <a:rPr lang="en-US" sz="1600" b="1" dirty="0"/>
              <a:t>Commentary and actions (Treat or Tolerate): Current Annual Projection – </a:t>
            </a:r>
            <a:r>
              <a:rPr lang="en-US" sz="1600" b="1" dirty="0">
                <a:solidFill>
                  <a:srgbClr val="FF0000"/>
                </a:solidFill>
              </a:rPr>
              <a:t>244</a:t>
            </a:r>
          </a:p>
          <a:p>
            <a:r>
              <a:rPr lang="en-US" sz="1300" dirty="0"/>
              <a:t>There has been an increase in reported incidents in the first quarter of 2023/24. ESFRS has a positive reporting culture and encourage to report when accidents happen, however minor. This enables trends to be identified with specific action plans and focus to be identified. An area of focus is with vehicle accidents that when reported include all incidents such as where the drive was not at fault, low speed parking </a:t>
            </a:r>
            <a:r>
              <a:rPr lang="en-US" sz="1300" dirty="0" err="1"/>
              <a:t>manoeuvres</a:t>
            </a:r>
            <a:r>
              <a:rPr lang="en-US" sz="1300" dirty="0"/>
              <a:t> in tight spaces and wing mirrors clipping hedgerows.</a:t>
            </a:r>
          </a:p>
          <a:p>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0" y="672159"/>
            <a:ext cx="1839169" cy="758904"/>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Julie King</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Health, Safety and Wellbeing</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17</a:t>
            </a:fld>
            <a:endParaRPr lang="en-GB" dirty="0"/>
          </a:p>
        </p:txBody>
      </p:sp>
      <p:pic>
        <p:nvPicPr>
          <p:cNvPr id="9" name="Picture 8">
            <a:extLst>
              <a:ext uri="{FF2B5EF4-FFF2-40B4-BE49-F238E27FC236}">
                <a16:creationId xmlns:a16="http://schemas.microsoft.com/office/drawing/2014/main" id="{690E287D-11CA-74D8-B97E-AD52EA782796}"/>
              </a:ext>
            </a:extLst>
          </p:cNvPr>
          <p:cNvPicPr>
            <a:picLocks noChangeAspect="1"/>
          </p:cNvPicPr>
          <p:nvPr/>
        </p:nvPicPr>
        <p:blipFill>
          <a:blip r:embed="rId3"/>
          <a:stretch>
            <a:fillRect/>
          </a:stretch>
        </p:blipFill>
        <p:spPr>
          <a:xfrm>
            <a:off x="10782" y="5418000"/>
            <a:ext cx="3954780" cy="1440000"/>
          </a:xfrm>
          <a:prstGeom prst="rect">
            <a:avLst/>
          </a:prstGeom>
        </p:spPr>
      </p:pic>
      <p:pic>
        <p:nvPicPr>
          <p:cNvPr id="11" name="Picture 10">
            <a:extLst>
              <a:ext uri="{FF2B5EF4-FFF2-40B4-BE49-F238E27FC236}">
                <a16:creationId xmlns:a16="http://schemas.microsoft.com/office/drawing/2014/main" id="{4A5C9B6A-BB8B-8F74-B2E6-D19CD511501F}"/>
              </a:ext>
            </a:extLst>
          </p:cNvPr>
          <p:cNvPicPr>
            <a:picLocks noChangeAspect="1"/>
          </p:cNvPicPr>
          <p:nvPr/>
        </p:nvPicPr>
        <p:blipFill>
          <a:blip r:embed="rId4"/>
          <a:stretch>
            <a:fillRect/>
          </a:stretch>
        </p:blipFill>
        <p:spPr>
          <a:xfrm>
            <a:off x="634403" y="2143184"/>
            <a:ext cx="5717759" cy="2631159"/>
          </a:xfrm>
          <a:prstGeom prst="rect">
            <a:avLst/>
          </a:prstGeom>
        </p:spPr>
      </p:pic>
      <p:pic>
        <p:nvPicPr>
          <p:cNvPr id="15" name="Picture 14">
            <a:extLst>
              <a:ext uri="{FF2B5EF4-FFF2-40B4-BE49-F238E27FC236}">
                <a16:creationId xmlns:a16="http://schemas.microsoft.com/office/drawing/2014/main" id="{DCFAD4AC-9EA0-B849-623E-8BF9872B6EF5}"/>
              </a:ext>
            </a:extLst>
          </p:cNvPr>
          <p:cNvPicPr>
            <a:picLocks noChangeAspect="1"/>
          </p:cNvPicPr>
          <p:nvPr/>
        </p:nvPicPr>
        <p:blipFill>
          <a:blip r:embed="rId5"/>
          <a:stretch>
            <a:fillRect/>
          </a:stretch>
        </p:blipFill>
        <p:spPr>
          <a:xfrm>
            <a:off x="6916366" y="1617801"/>
            <a:ext cx="4088758" cy="3625408"/>
          </a:xfrm>
          <a:prstGeom prst="rect">
            <a:avLst/>
          </a:prstGeom>
        </p:spPr>
      </p:pic>
    </p:spTree>
    <p:extLst>
      <p:ext uri="{BB962C8B-B14F-4D97-AF65-F5344CB8AC3E}">
        <p14:creationId xmlns:p14="http://schemas.microsoft.com/office/powerpoint/2010/main" val="367079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normAutofit/>
          </a:bodyPr>
          <a:lstStyle/>
          <a:p>
            <a:r>
              <a:rPr lang="en-US" dirty="0"/>
              <a:t>Annual Performance Measures and new performance measures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18</a:t>
            </a:fld>
            <a:endParaRPr lang="en-GB" dirty="0"/>
          </a:p>
        </p:txBody>
      </p:sp>
    </p:spTree>
    <p:extLst>
      <p:ext uri="{BB962C8B-B14F-4D97-AF65-F5344CB8AC3E}">
        <p14:creationId xmlns:p14="http://schemas.microsoft.com/office/powerpoint/2010/main" val="247278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628FE-F593-57E1-E2CD-307ECE5FACA0}"/>
              </a:ext>
            </a:extLst>
          </p:cNvPr>
          <p:cNvSpPr>
            <a:spLocks noGrp="1"/>
          </p:cNvSpPr>
          <p:nvPr>
            <p:ph type="sldNum" sz="quarter" idx="12"/>
          </p:nvPr>
        </p:nvSpPr>
        <p:spPr/>
        <p:txBody>
          <a:bodyPr/>
          <a:lstStyle/>
          <a:p>
            <a:fld id="{9FFE5F64-E8CB-4F58-B62A-F5B601B30668}" type="slidenum">
              <a:rPr lang="en-GB" smtClean="0"/>
              <a:t>19</a:t>
            </a:fld>
            <a:endParaRPr lang="en-GB" dirty="0"/>
          </a:p>
        </p:txBody>
      </p:sp>
      <p:pic>
        <p:nvPicPr>
          <p:cNvPr id="3" name="Picture 2">
            <a:extLst>
              <a:ext uri="{FF2B5EF4-FFF2-40B4-BE49-F238E27FC236}">
                <a16:creationId xmlns:a16="http://schemas.microsoft.com/office/drawing/2014/main" id="{1F920513-21C8-4B97-D5AE-6F7601FB1DCD}"/>
              </a:ext>
            </a:extLst>
          </p:cNvPr>
          <p:cNvPicPr>
            <a:picLocks noChangeAspect="1"/>
          </p:cNvPicPr>
          <p:nvPr/>
        </p:nvPicPr>
        <p:blipFill>
          <a:blip r:embed="rId3"/>
          <a:stretch>
            <a:fillRect/>
          </a:stretch>
        </p:blipFill>
        <p:spPr>
          <a:xfrm>
            <a:off x="228706" y="783771"/>
            <a:ext cx="11943845" cy="5384800"/>
          </a:xfrm>
          <a:prstGeom prst="rect">
            <a:avLst/>
          </a:prstGeom>
        </p:spPr>
      </p:pic>
    </p:spTree>
    <p:extLst>
      <p:ext uri="{BB962C8B-B14F-4D97-AF65-F5344CB8AC3E}">
        <p14:creationId xmlns:p14="http://schemas.microsoft.com/office/powerpoint/2010/main" val="256296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lstStyle/>
          <a:p>
            <a:r>
              <a:rPr lang="en-US" dirty="0"/>
              <a:t>Contents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865087" y="1707545"/>
            <a:ext cx="10515600" cy="4351338"/>
          </a:xfrm>
        </p:spPr>
        <p:txBody>
          <a:bodyPr>
            <a:normAutofit fontScale="92500" lnSpcReduction="10000"/>
          </a:bodyPr>
          <a:lstStyle/>
          <a:p>
            <a:pPr marL="457200" lvl="1" indent="0">
              <a:buNone/>
            </a:pPr>
            <a:endParaRPr lang="en-US" dirty="0">
              <a:latin typeface="+mn-lt"/>
            </a:endParaRPr>
          </a:p>
          <a:p>
            <a:pPr marL="457200" lvl="1" indent="0">
              <a:buNone/>
            </a:pPr>
            <a:r>
              <a:rPr lang="en-US" dirty="0">
                <a:latin typeface="+mn-lt"/>
              </a:rPr>
              <a:t>Report Overview 							</a:t>
            </a:r>
            <a:r>
              <a:rPr lang="en-US" sz="2300" dirty="0">
                <a:latin typeface="+mn-lt"/>
              </a:rPr>
              <a:t>3</a:t>
            </a:r>
          </a:p>
          <a:p>
            <a:pPr marL="457200" lvl="1" indent="0">
              <a:buNone/>
            </a:pPr>
            <a:endParaRPr lang="en-US" dirty="0">
              <a:latin typeface="+mn-lt"/>
            </a:endParaRPr>
          </a:p>
          <a:p>
            <a:pPr marL="457200" lvl="1" indent="0">
              <a:buNone/>
            </a:pPr>
            <a:r>
              <a:rPr lang="en-US" dirty="0">
                <a:latin typeface="+mn-lt"/>
              </a:rPr>
              <a:t>Performance measures at a glance summary  			</a:t>
            </a:r>
            <a:r>
              <a:rPr lang="en-US" sz="2300" dirty="0"/>
              <a:t>4</a:t>
            </a:r>
          </a:p>
          <a:p>
            <a:pPr marL="457200" lvl="1" indent="0">
              <a:buNone/>
            </a:pPr>
            <a:endParaRPr lang="en-US" dirty="0">
              <a:latin typeface="+mn-lt"/>
            </a:endParaRPr>
          </a:p>
          <a:p>
            <a:pPr marL="457200" lvl="1" indent="0">
              <a:buNone/>
            </a:pPr>
            <a:r>
              <a:rPr lang="en-US" dirty="0">
                <a:latin typeface="+mn-lt"/>
              </a:rPr>
              <a:t>Service Priority Areas 						</a:t>
            </a:r>
            <a:r>
              <a:rPr lang="en-US" sz="2300" dirty="0"/>
              <a:t>8</a:t>
            </a:r>
          </a:p>
          <a:p>
            <a:pPr marL="457200" lvl="1" indent="0">
              <a:buNone/>
            </a:pPr>
            <a:endParaRPr lang="en-US" dirty="0">
              <a:latin typeface="+mn-lt"/>
            </a:endParaRPr>
          </a:p>
          <a:p>
            <a:pPr marL="457200" lvl="1" indent="0">
              <a:buNone/>
            </a:pPr>
            <a:r>
              <a:rPr lang="en-US" dirty="0">
                <a:latin typeface="+mn-lt"/>
              </a:rPr>
              <a:t>Performance Measures needing improvement			</a:t>
            </a:r>
            <a:r>
              <a:rPr lang="en-US" sz="2300" dirty="0"/>
              <a:t>15</a:t>
            </a:r>
          </a:p>
          <a:p>
            <a:pPr marL="457200" lvl="1" indent="0">
              <a:buNone/>
            </a:pPr>
            <a:endParaRPr lang="en-US" dirty="0">
              <a:latin typeface="+mn-lt"/>
            </a:endParaRPr>
          </a:p>
          <a:p>
            <a:pPr marL="457200" lvl="1" indent="0">
              <a:buNone/>
            </a:pPr>
            <a:r>
              <a:rPr lang="en-US" dirty="0">
                <a:latin typeface="+mn-lt"/>
              </a:rPr>
              <a:t>Annual Performance Measures and new performance measures 	</a:t>
            </a:r>
            <a:r>
              <a:rPr lang="en-US" sz="2300" dirty="0"/>
              <a:t>24</a:t>
            </a:r>
          </a:p>
          <a:p>
            <a:pPr marL="457200" lvl="1" indent="0">
              <a:buNone/>
            </a:pPr>
            <a:endParaRPr lang="en-US" dirty="0">
              <a:latin typeface="+mn-lt"/>
            </a:endParaRPr>
          </a:p>
          <a:p>
            <a:pPr marL="457200" lvl="1" indent="0">
              <a:buNone/>
            </a:pPr>
            <a:r>
              <a:rPr lang="en-US" dirty="0">
                <a:latin typeface="+mn-lt"/>
              </a:rPr>
              <a:t>			</a:t>
            </a:r>
          </a:p>
          <a:p>
            <a:pPr marL="457200" lvl="1" indent="0">
              <a:buNone/>
            </a:pPr>
            <a:r>
              <a:rPr lang="en-US" dirty="0">
                <a:latin typeface="+mn-lt"/>
              </a:rPr>
              <a:t>	</a:t>
            </a:r>
            <a:r>
              <a:rPr lang="en-US" dirty="0"/>
              <a:t>				</a:t>
            </a:r>
          </a:p>
          <a:p>
            <a:endParaRPr lang="en-GB" dirty="0"/>
          </a:p>
        </p:txBody>
      </p:sp>
      <p:sp>
        <p:nvSpPr>
          <p:cNvPr id="6" name="Slide Number Placeholder 5">
            <a:extLst>
              <a:ext uri="{FF2B5EF4-FFF2-40B4-BE49-F238E27FC236}">
                <a16:creationId xmlns:a16="http://schemas.microsoft.com/office/drawing/2014/main" id="{6F9C31AA-1073-B408-7B35-29B54C03F078}"/>
              </a:ext>
            </a:extLst>
          </p:cNvPr>
          <p:cNvSpPr>
            <a:spLocks noGrp="1"/>
          </p:cNvSpPr>
          <p:nvPr>
            <p:ph type="sldNum" sz="quarter" idx="12"/>
          </p:nvPr>
        </p:nvSpPr>
        <p:spPr/>
        <p:txBody>
          <a:bodyPr/>
          <a:lstStyle/>
          <a:p>
            <a:fld id="{9FFE5F64-E8CB-4F58-B62A-F5B601B30668}" type="slidenum">
              <a:rPr lang="en-GB" smtClean="0"/>
              <a:t>2</a:t>
            </a:fld>
            <a:endParaRPr lang="en-GB" dirty="0"/>
          </a:p>
        </p:txBody>
      </p:sp>
      <p:sp>
        <p:nvSpPr>
          <p:cNvPr id="4" name="Text Placeholder 3">
            <a:extLst>
              <a:ext uri="{FF2B5EF4-FFF2-40B4-BE49-F238E27FC236}">
                <a16:creationId xmlns:a16="http://schemas.microsoft.com/office/drawing/2014/main" id="{3C1A71DF-EFDC-B924-72AD-C78992C5E261}"/>
              </a:ext>
            </a:extLst>
          </p:cNvPr>
          <p:cNvSpPr>
            <a:spLocks noGrp="1"/>
          </p:cNvSpPr>
          <p:nvPr>
            <p:ph type="body" idx="4294967295"/>
          </p:nvPr>
        </p:nvSpPr>
        <p:spPr>
          <a:xfrm>
            <a:off x="0" y="1565275"/>
            <a:ext cx="5157788" cy="823913"/>
          </a:xfrm>
        </p:spPr>
        <p:txBody>
          <a:bodyPr/>
          <a:lstStyle/>
          <a:p>
            <a:pPr marL="0" indent="0">
              <a:buNone/>
            </a:pPr>
            <a:r>
              <a:rPr lang="en-US" dirty="0">
                <a:latin typeface="+mn-lt"/>
              </a:rPr>
              <a:t>		</a:t>
            </a:r>
            <a:endParaRPr lang="en-GB" dirty="0"/>
          </a:p>
        </p:txBody>
      </p:sp>
    </p:spTree>
    <p:extLst>
      <p:ext uri="{BB962C8B-B14F-4D97-AF65-F5344CB8AC3E}">
        <p14:creationId xmlns:p14="http://schemas.microsoft.com/office/powerpoint/2010/main" val="70082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a:xfrm>
            <a:off x="838200" y="214296"/>
            <a:ext cx="8667044" cy="1114883"/>
          </a:xfrm>
        </p:spPr>
        <p:txBody>
          <a:bodyPr>
            <a:normAutofit fontScale="90000"/>
          </a:bodyPr>
          <a:lstStyle/>
          <a:p>
            <a:r>
              <a:rPr lang="en-US" dirty="0"/>
              <a:t>Scrutiny and Audit Quarterly Performance Report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304800" y="1644183"/>
            <a:ext cx="11887200" cy="4351338"/>
          </a:xfrm>
        </p:spPr>
        <p:txBody>
          <a:bodyPr>
            <a:normAutofit fontScale="70000" lnSpcReduction="20000"/>
          </a:bodyPr>
          <a:lstStyle/>
          <a:p>
            <a:pPr marL="0" indent="0">
              <a:lnSpc>
                <a:spcPct val="150000"/>
              </a:lnSpc>
              <a:buNone/>
            </a:pPr>
            <a:r>
              <a:rPr lang="en-US" dirty="0">
                <a:latin typeface="Calibri" panose="020F0502020204030204" pitchFamily="34" charset="0"/>
                <a:cs typeface="Calibri" panose="020F0502020204030204" pitchFamily="34" charset="0"/>
              </a:rPr>
              <a:t>The aim of the Quarterly Performance Report is to summarise how East Sussex Fire &amp; Rescue Service has performed over the previous quarter compared to previous year’s performance and to provide commentary  in relation to the actions being taken to address performance.  </a:t>
            </a:r>
          </a:p>
          <a:p>
            <a:pPr marL="0" indent="0">
              <a:lnSpc>
                <a:spcPct val="150000"/>
              </a:lnSpc>
              <a:buNone/>
            </a:pPr>
            <a:r>
              <a:rPr lang="en-GB" sz="2900" dirty="0">
                <a:latin typeface="Calibri" panose="020F0502020204030204" pitchFamily="34" charset="0"/>
                <a:cs typeface="Calibri" panose="020F0502020204030204" pitchFamily="34" charset="0"/>
              </a:rPr>
              <a:t>The report contains the Service’s Strategic Measures (Tier 1) which are the high level outcome measures that provide a strong indication of organisational performance directly aligned to the delivery of the Purpose and Commitments.   Targets are included and tolerances have been set to show a direction of travel against the measures which enables clearer performance reporting.   Where indicators are new, tolerances and definitions will be set at a future date based on the annual result.  </a:t>
            </a:r>
            <a:endParaRPr lang="en-US" sz="2900" dirty="0">
              <a:latin typeface="Calibri" panose="020F0502020204030204" pitchFamily="34" charset="0"/>
              <a:cs typeface="Calibri" panose="020F0502020204030204" pitchFamily="34" charset="0"/>
            </a:endParaRPr>
          </a:p>
          <a:p>
            <a:pPr marL="0" indent="0">
              <a:lnSpc>
                <a:spcPct val="150000"/>
              </a:lnSpc>
              <a:buNone/>
            </a:pPr>
            <a:r>
              <a:rPr lang="en-US" dirty="0">
                <a:latin typeface="Calibri" panose="020F0502020204030204" pitchFamily="34" charset="0"/>
                <a:cs typeface="Calibri" panose="020F0502020204030204" pitchFamily="34" charset="0"/>
              </a:rPr>
              <a:t>The explanations, mitigations and actions contained within this report are those endorsed by the Service Leadership Team (SLT). This report covers data from the period of 1 April 2023 – 30</a:t>
            </a:r>
            <a:r>
              <a:rPr lang="en-US" baseline="300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June 2023.  </a:t>
            </a:r>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4712A05-6AD2-1451-075A-D3B17155A0FD}"/>
              </a:ext>
            </a:extLst>
          </p:cNvPr>
          <p:cNvSpPr>
            <a:spLocks noGrp="1"/>
          </p:cNvSpPr>
          <p:nvPr>
            <p:ph type="sldNum" sz="quarter" idx="12"/>
          </p:nvPr>
        </p:nvSpPr>
        <p:spPr/>
        <p:txBody>
          <a:bodyPr/>
          <a:lstStyle/>
          <a:p>
            <a:fld id="{9FFE5F64-E8CB-4F58-B62A-F5B601B30668}" type="slidenum">
              <a:rPr lang="en-GB" smtClean="0"/>
              <a:t>3</a:t>
            </a:fld>
            <a:endParaRPr lang="en-GB" dirty="0"/>
          </a:p>
        </p:txBody>
      </p:sp>
    </p:spTree>
    <p:extLst>
      <p:ext uri="{BB962C8B-B14F-4D97-AF65-F5344CB8AC3E}">
        <p14:creationId xmlns:p14="http://schemas.microsoft.com/office/powerpoint/2010/main" val="127582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lstStyle/>
          <a:p>
            <a:r>
              <a:rPr lang="en-US" dirty="0"/>
              <a:t>Performance at a glance summary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a:xfrm>
            <a:off x="881149" y="3602037"/>
            <a:ext cx="10472651" cy="2708487"/>
          </a:xfrm>
        </p:spPr>
        <p:txBody>
          <a:bodyPr>
            <a:normAutofit fontScale="32500" lnSpcReduction="20000"/>
          </a:bodyPr>
          <a:lstStyle/>
          <a:p>
            <a:pPr algn="l">
              <a:lnSpc>
                <a:spcPct val="120000"/>
              </a:lnSpc>
            </a:pPr>
            <a:r>
              <a:rPr lang="en-US" sz="6400" b="1" dirty="0">
                <a:latin typeface="Calibri" panose="020F0502020204030204" pitchFamily="34" charset="0"/>
              </a:rPr>
              <a:t>At the end of Quarter 1 2023-24 the performance against 22 Strategic measures is as follows:</a:t>
            </a:r>
          </a:p>
          <a:p>
            <a:pPr algn="l">
              <a:lnSpc>
                <a:spcPct val="120000"/>
              </a:lnSpc>
            </a:pPr>
            <a:r>
              <a:rPr lang="en-US" sz="6400" dirty="0">
                <a:latin typeface="Calibri" panose="020F0502020204030204" pitchFamily="34" charset="0"/>
              </a:rPr>
              <a:t>12 of the 22 measures had a GREEN status  (55%)</a:t>
            </a:r>
          </a:p>
          <a:p>
            <a:pPr algn="l">
              <a:lnSpc>
                <a:spcPct val="120000"/>
              </a:lnSpc>
            </a:pPr>
            <a:r>
              <a:rPr lang="en-US" sz="6400" dirty="0">
                <a:latin typeface="Calibri" panose="020F0502020204030204" pitchFamily="34" charset="0"/>
              </a:rPr>
              <a:t> 8 were AMBER (36%)</a:t>
            </a:r>
          </a:p>
          <a:p>
            <a:pPr algn="l">
              <a:lnSpc>
                <a:spcPct val="120000"/>
              </a:lnSpc>
            </a:pPr>
            <a:r>
              <a:rPr lang="en-US" sz="6400" dirty="0">
                <a:latin typeface="Calibri" panose="020F0502020204030204" pitchFamily="34" charset="0"/>
              </a:rPr>
              <a:t> 2 were RED (9%) </a:t>
            </a:r>
          </a:p>
          <a:p>
            <a:pPr algn="l">
              <a:lnSpc>
                <a:spcPct val="120000"/>
              </a:lnSpc>
            </a:pPr>
            <a:r>
              <a:rPr lang="en-US" sz="6400" b="1" dirty="0">
                <a:latin typeface="Calibri" panose="020F0502020204030204" pitchFamily="34" charset="0"/>
              </a:rPr>
              <a:t>Of the service priority areas</a:t>
            </a:r>
          </a:p>
          <a:p>
            <a:pPr algn="l">
              <a:lnSpc>
                <a:spcPct val="120000"/>
              </a:lnSpc>
            </a:pPr>
            <a:r>
              <a:rPr lang="en-US" sz="6400" dirty="0">
                <a:latin typeface="Calibri" panose="020F0502020204030204" pitchFamily="34" charset="0"/>
              </a:rPr>
              <a:t> 4 had a GREEN status, 2 had an AMBER status and 0 had a RED status.  </a:t>
            </a:r>
          </a:p>
          <a:p>
            <a:pPr algn="l"/>
            <a:endParaRPr lang="en-US" sz="6400" dirty="0">
              <a:latin typeface="Calibri" panose="020F0502020204030204" pitchFamily="34" charset="0"/>
            </a:endParaRPr>
          </a:p>
          <a:p>
            <a:pPr algn="l"/>
            <a:endParaRPr lang="en-US" sz="6400" dirty="0">
              <a:latin typeface="Calibri" panose="020F0502020204030204" pitchFamily="34" charset="0"/>
            </a:endParaRPr>
          </a:p>
          <a:p>
            <a:endParaRPr lang="en-US" sz="6400" dirty="0"/>
          </a:p>
          <a:p>
            <a:pPr algn="l"/>
            <a:endParaRPr lang="en-GB" sz="6400" b="0" i="0" u="none" strike="noStrike" baseline="0" dirty="0">
              <a:solidFill>
                <a:srgbClr val="000000"/>
              </a:solidFill>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4</a:t>
            </a:fld>
            <a:endParaRPr lang="en-GB" dirty="0"/>
          </a:p>
        </p:txBody>
      </p:sp>
    </p:spTree>
    <p:extLst>
      <p:ext uri="{BB962C8B-B14F-4D97-AF65-F5344CB8AC3E}">
        <p14:creationId xmlns:p14="http://schemas.microsoft.com/office/powerpoint/2010/main" val="428713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103313" y="4228412"/>
            <a:ext cx="10515600" cy="4324320"/>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66674" y="1585023"/>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Performance Measures Achieving Target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7" name="Slide Number Placeholder 6">
            <a:extLst>
              <a:ext uri="{FF2B5EF4-FFF2-40B4-BE49-F238E27FC236}">
                <a16:creationId xmlns:a16="http://schemas.microsoft.com/office/drawing/2014/main" id="{9B74FEF4-1999-B69C-902F-C0E971106CC4}"/>
              </a:ext>
            </a:extLst>
          </p:cNvPr>
          <p:cNvSpPr>
            <a:spLocks noGrp="1"/>
          </p:cNvSpPr>
          <p:nvPr>
            <p:ph type="sldNum" sz="quarter" idx="12"/>
          </p:nvPr>
        </p:nvSpPr>
        <p:spPr>
          <a:xfrm>
            <a:off x="9251624" y="6166675"/>
            <a:ext cx="2743200" cy="249385"/>
          </a:xfrm>
        </p:spPr>
        <p:txBody>
          <a:bodyPr/>
          <a:lstStyle/>
          <a:p>
            <a:fld id="{9FFE5F64-E8CB-4F58-B62A-F5B601B30668}" type="slidenum">
              <a:rPr lang="en-GB" smtClean="0"/>
              <a:t>5</a:t>
            </a:fld>
            <a:endParaRPr lang="en-GB" dirty="0"/>
          </a:p>
        </p:txBody>
      </p:sp>
      <p:graphicFrame>
        <p:nvGraphicFramePr>
          <p:cNvPr id="11" name="Object 10">
            <a:extLst>
              <a:ext uri="{FF2B5EF4-FFF2-40B4-BE49-F238E27FC236}">
                <a16:creationId xmlns:a16="http://schemas.microsoft.com/office/drawing/2014/main" id="{8179530E-98F6-9579-2C85-71741C30A41A}"/>
              </a:ext>
            </a:extLst>
          </p:cNvPr>
          <p:cNvGraphicFramePr>
            <a:graphicFrameLocks noChangeAspect="1"/>
          </p:cNvGraphicFramePr>
          <p:nvPr>
            <p:extLst>
              <p:ext uri="{D42A27DB-BD31-4B8C-83A1-F6EECF244321}">
                <p14:modId xmlns:p14="http://schemas.microsoft.com/office/powerpoint/2010/main" val="3890745974"/>
              </p:ext>
            </p:extLst>
          </p:nvPr>
        </p:nvGraphicFramePr>
        <p:xfrm>
          <a:off x="3363582" y="3958913"/>
          <a:ext cx="2953702"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11" name="Object 10">
                        <a:extLst>
                          <a:ext uri="{FF2B5EF4-FFF2-40B4-BE49-F238E27FC236}">
                            <a16:creationId xmlns:a16="http://schemas.microsoft.com/office/drawing/2014/main" id="{8179530E-98F6-9579-2C85-71741C30A41A}"/>
                          </a:ext>
                        </a:extLst>
                      </p:cNvPr>
                      <p:cNvPicPr/>
                      <p:nvPr/>
                    </p:nvPicPr>
                    <p:blipFill>
                      <a:blip r:embed="rId4"/>
                      <a:stretch>
                        <a:fillRect/>
                      </a:stretch>
                    </p:blipFill>
                    <p:spPr>
                      <a:xfrm>
                        <a:off x="3363582" y="3958913"/>
                        <a:ext cx="2953702" cy="123348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EB1D394-46A6-210B-2774-1EBEEFB85FEA}"/>
              </a:ext>
            </a:extLst>
          </p:cNvPr>
          <p:cNvGraphicFramePr>
            <a:graphicFrameLocks noChangeAspect="1"/>
          </p:cNvGraphicFramePr>
          <p:nvPr>
            <p:extLst>
              <p:ext uri="{D42A27DB-BD31-4B8C-83A1-F6EECF244321}">
                <p14:modId xmlns:p14="http://schemas.microsoft.com/office/powerpoint/2010/main" val="3606801989"/>
              </p:ext>
            </p:extLst>
          </p:nvPr>
        </p:nvGraphicFramePr>
        <p:xfrm>
          <a:off x="9429696" y="3957378"/>
          <a:ext cx="2901594" cy="1233488"/>
        </p:xfrm>
        <a:graphic>
          <a:graphicData uri="http://schemas.openxmlformats.org/presentationml/2006/ole">
            <mc:AlternateContent xmlns:mc="http://schemas.openxmlformats.org/markup-compatibility/2006">
              <mc:Choice xmlns:v="urn:schemas-microsoft-com:vml" Requires="v">
                <p:oleObj name="Document" r:id="rId5" imgW="2958395" imgH="1246463" progId="Word.Document.12">
                  <p:embed/>
                </p:oleObj>
              </mc:Choice>
              <mc:Fallback>
                <p:oleObj name="Document" r:id="rId5" imgW="2958395" imgH="1246463" progId="Word.Document.12">
                  <p:embed/>
                  <p:pic>
                    <p:nvPicPr>
                      <p:cNvPr id="13" name="Object 12">
                        <a:extLst>
                          <a:ext uri="{FF2B5EF4-FFF2-40B4-BE49-F238E27FC236}">
                            <a16:creationId xmlns:a16="http://schemas.microsoft.com/office/drawing/2014/main" id="{6EB1D394-46A6-210B-2774-1EBEEFB85FEA}"/>
                          </a:ext>
                        </a:extLst>
                      </p:cNvPr>
                      <p:cNvPicPr/>
                      <p:nvPr/>
                    </p:nvPicPr>
                    <p:blipFill>
                      <a:blip r:embed="rId4"/>
                      <a:stretch>
                        <a:fillRect/>
                      </a:stretch>
                    </p:blipFill>
                    <p:spPr>
                      <a:xfrm>
                        <a:off x="9429696" y="3957378"/>
                        <a:ext cx="2901594" cy="123348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5F6900E-6D3F-15C0-1FCF-C64631AE7AB0}"/>
              </a:ext>
            </a:extLst>
          </p:cNvPr>
          <p:cNvGraphicFramePr>
            <a:graphicFrameLocks noChangeAspect="1"/>
          </p:cNvGraphicFramePr>
          <p:nvPr>
            <p:extLst>
              <p:ext uri="{D42A27DB-BD31-4B8C-83A1-F6EECF244321}">
                <p14:modId xmlns:p14="http://schemas.microsoft.com/office/powerpoint/2010/main" val="660826136"/>
              </p:ext>
            </p:extLst>
          </p:nvPr>
        </p:nvGraphicFramePr>
        <p:xfrm>
          <a:off x="6406505" y="3965474"/>
          <a:ext cx="2953702" cy="1233488"/>
        </p:xfrm>
        <a:graphic>
          <a:graphicData uri="http://schemas.openxmlformats.org/presentationml/2006/ole">
            <mc:AlternateContent xmlns:mc="http://schemas.openxmlformats.org/markup-compatibility/2006">
              <mc:Choice xmlns:v="urn:schemas-microsoft-com:vml" Requires="v">
                <p:oleObj name="Document" r:id="rId6" imgW="2958395" imgH="1246463" progId="Word.Document.12">
                  <p:embed/>
                </p:oleObj>
              </mc:Choice>
              <mc:Fallback>
                <p:oleObj name="Document" r:id="rId6" imgW="2958395" imgH="1246463" progId="Word.Document.12">
                  <p:embed/>
                  <p:pic>
                    <p:nvPicPr>
                      <p:cNvPr id="14" name="Object 13">
                        <a:extLst>
                          <a:ext uri="{FF2B5EF4-FFF2-40B4-BE49-F238E27FC236}">
                            <a16:creationId xmlns:a16="http://schemas.microsoft.com/office/drawing/2014/main" id="{E5F6900E-6D3F-15C0-1FCF-C64631AE7AB0}"/>
                          </a:ext>
                        </a:extLst>
                      </p:cNvPr>
                      <p:cNvPicPr/>
                      <p:nvPr/>
                    </p:nvPicPr>
                    <p:blipFill>
                      <a:blip r:embed="rId4"/>
                      <a:stretch>
                        <a:fillRect/>
                      </a:stretch>
                    </p:blipFill>
                    <p:spPr>
                      <a:xfrm>
                        <a:off x="6406505" y="3965474"/>
                        <a:ext cx="2953702" cy="123348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D081C08B-E01A-C859-F711-4BA4AC7E7DB6}"/>
              </a:ext>
            </a:extLst>
          </p:cNvPr>
          <p:cNvGraphicFramePr>
            <a:graphicFrameLocks noChangeAspect="1"/>
          </p:cNvGraphicFramePr>
          <p:nvPr>
            <p:extLst>
              <p:ext uri="{D42A27DB-BD31-4B8C-83A1-F6EECF244321}">
                <p14:modId xmlns:p14="http://schemas.microsoft.com/office/powerpoint/2010/main" val="308702646"/>
              </p:ext>
            </p:extLst>
          </p:nvPr>
        </p:nvGraphicFramePr>
        <p:xfrm>
          <a:off x="9397338" y="2497074"/>
          <a:ext cx="2953702" cy="1233488"/>
        </p:xfrm>
        <a:graphic>
          <a:graphicData uri="http://schemas.openxmlformats.org/presentationml/2006/ole">
            <mc:AlternateContent xmlns:mc="http://schemas.openxmlformats.org/markup-compatibility/2006">
              <mc:Choice xmlns:v="urn:schemas-microsoft-com:vml" Requires="v">
                <p:oleObj name="Document" r:id="rId7" imgW="2958395" imgH="1246463" progId="Word.Document.12">
                  <p:embed/>
                </p:oleObj>
              </mc:Choice>
              <mc:Fallback>
                <p:oleObj name="Document" r:id="rId7" imgW="2958395" imgH="1246463" progId="Word.Document.12">
                  <p:embed/>
                  <p:pic>
                    <p:nvPicPr>
                      <p:cNvPr id="15" name="Object 14">
                        <a:extLst>
                          <a:ext uri="{FF2B5EF4-FFF2-40B4-BE49-F238E27FC236}">
                            <a16:creationId xmlns:a16="http://schemas.microsoft.com/office/drawing/2014/main" id="{D081C08B-E01A-C859-F711-4BA4AC7E7DB6}"/>
                          </a:ext>
                        </a:extLst>
                      </p:cNvPr>
                      <p:cNvPicPr/>
                      <p:nvPr/>
                    </p:nvPicPr>
                    <p:blipFill>
                      <a:blip r:embed="rId4"/>
                      <a:stretch>
                        <a:fillRect/>
                      </a:stretch>
                    </p:blipFill>
                    <p:spPr>
                      <a:xfrm>
                        <a:off x="9397338" y="2497074"/>
                        <a:ext cx="2953702" cy="1233488"/>
                      </a:xfrm>
                      <a:prstGeom prst="rect">
                        <a:avLst/>
                      </a:prstGeom>
                    </p:spPr>
                  </p:pic>
                </p:oleObj>
              </mc:Fallback>
            </mc:AlternateContent>
          </a:graphicData>
        </a:graphic>
      </p:graphicFrame>
      <p:grpSp>
        <p:nvGrpSpPr>
          <p:cNvPr id="6153" name="Group 213"/>
          <p:cNvGrpSpPr>
            <a:grpSpLocks/>
          </p:cNvGrpSpPr>
          <p:nvPr/>
        </p:nvGrpSpPr>
        <p:grpSpPr bwMode="auto">
          <a:xfrm>
            <a:off x="1419225" y="247650"/>
            <a:ext cx="714375" cy="9525"/>
            <a:chOff x="0" y="0"/>
            <a:chExt cx="7150" cy="95"/>
          </a:xfrm>
        </p:grpSpPr>
      </p:grpSp>
      <p:grpSp>
        <p:nvGrpSpPr>
          <p:cNvPr id="6151" name="Group 215"/>
          <p:cNvGrpSpPr>
            <a:grpSpLocks/>
          </p:cNvGrpSpPr>
          <p:nvPr/>
        </p:nvGrpSpPr>
        <p:grpSpPr bwMode="auto">
          <a:xfrm>
            <a:off x="1552575" y="19050"/>
            <a:ext cx="19050" cy="19050"/>
            <a:chOff x="0" y="0"/>
            <a:chExt cx="19050" cy="19685"/>
          </a:xfrm>
        </p:grpSpPr>
      </p:grpSp>
      <p:grpSp>
        <p:nvGrpSpPr>
          <p:cNvPr id="6149" name="Group 217"/>
          <p:cNvGrpSpPr>
            <a:grpSpLocks/>
          </p:cNvGrpSpPr>
          <p:nvPr/>
        </p:nvGrpSpPr>
        <p:grpSpPr bwMode="auto">
          <a:xfrm>
            <a:off x="0" y="0"/>
            <a:ext cx="19050" cy="19050"/>
            <a:chOff x="0" y="0"/>
            <a:chExt cx="19050" cy="19050"/>
          </a:xfrm>
        </p:grpSpPr>
      </p:grpSp>
      <p:grpSp>
        <p:nvGrpSpPr>
          <p:cNvPr id="6147" name="Group 219"/>
          <p:cNvGrpSpPr>
            <a:grpSpLocks/>
          </p:cNvGrpSpPr>
          <p:nvPr/>
        </p:nvGrpSpPr>
        <p:grpSpPr bwMode="auto">
          <a:xfrm>
            <a:off x="0" y="0"/>
            <a:ext cx="19050" cy="19050"/>
            <a:chOff x="0" y="0"/>
            <a:chExt cx="19050" cy="19050"/>
          </a:xfrm>
        </p:grpSpPr>
      </p:grpSp>
      <p:grpSp>
        <p:nvGrpSpPr>
          <p:cNvPr id="6145" name="Group 221"/>
          <p:cNvGrpSpPr>
            <a:grpSpLocks/>
          </p:cNvGrpSpPr>
          <p:nvPr/>
        </p:nvGrpSpPr>
        <p:grpSpPr bwMode="auto">
          <a:xfrm>
            <a:off x="0" y="0"/>
            <a:ext cx="19050" cy="19050"/>
            <a:chOff x="0" y="0"/>
            <a:chExt cx="19050" cy="19050"/>
          </a:xfrm>
        </p:grpSpPr>
      </p:grpSp>
      <p:grpSp>
        <p:nvGrpSpPr>
          <p:cNvPr id="6188" name="Group 6187">
            <a:extLst>
              <a:ext uri="{FF2B5EF4-FFF2-40B4-BE49-F238E27FC236}">
                <a16:creationId xmlns:a16="http://schemas.microsoft.com/office/drawing/2014/main" id="{A08B2180-AA0C-007D-6D2D-3E07C20B09F6}"/>
              </a:ext>
            </a:extLst>
          </p:cNvPr>
          <p:cNvGrpSpPr>
            <a:grpSpLocks/>
          </p:cNvGrpSpPr>
          <p:nvPr/>
        </p:nvGrpSpPr>
        <p:grpSpPr>
          <a:xfrm>
            <a:off x="6216361" y="6203827"/>
            <a:ext cx="19050" cy="19685"/>
            <a:chOff x="0" y="0"/>
            <a:chExt cx="19050" cy="19685"/>
          </a:xfrm>
        </p:grpSpPr>
        <p:sp>
          <p:nvSpPr>
            <p:cNvPr id="6189" name="Graphic 216">
              <a:extLst>
                <a:ext uri="{FF2B5EF4-FFF2-40B4-BE49-F238E27FC236}">
                  <a16:creationId xmlns:a16="http://schemas.microsoft.com/office/drawing/2014/main" id="{867867EA-FD8C-D9CE-3CF2-43C1A49F6F33}"/>
                </a:ext>
              </a:extLst>
            </p:cNvPr>
            <p:cNvSpPr/>
            <p:nvPr/>
          </p:nvSpPr>
          <p:spPr>
            <a:xfrm>
              <a:off x="0" y="0"/>
              <a:ext cx="19050" cy="19685"/>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190" name="Group 6189">
            <a:extLst>
              <a:ext uri="{FF2B5EF4-FFF2-40B4-BE49-F238E27FC236}">
                <a16:creationId xmlns:a16="http://schemas.microsoft.com/office/drawing/2014/main" id="{809201C2-7089-829D-A32C-E73B8AAABE69}"/>
              </a:ext>
            </a:extLst>
          </p:cNvPr>
          <p:cNvGrpSpPr>
            <a:grpSpLocks/>
          </p:cNvGrpSpPr>
          <p:nvPr/>
        </p:nvGrpSpPr>
        <p:grpSpPr>
          <a:xfrm>
            <a:off x="0" y="0"/>
            <a:ext cx="19050" cy="19050"/>
            <a:chOff x="0" y="0"/>
            <a:chExt cx="19050" cy="19050"/>
          </a:xfrm>
        </p:grpSpPr>
        <p:sp>
          <p:nvSpPr>
            <p:cNvPr id="6191" name="Graphic 218">
              <a:extLst>
                <a:ext uri="{FF2B5EF4-FFF2-40B4-BE49-F238E27FC236}">
                  <a16:creationId xmlns:a16="http://schemas.microsoft.com/office/drawing/2014/main" id="{73A644DA-4334-AAB0-864F-9EFE748B84BA}"/>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192" name="Group 6191">
            <a:extLst>
              <a:ext uri="{FF2B5EF4-FFF2-40B4-BE49-F238E27FC236}">
                <a16:creationId xmlns:a16="http://schemas.microsoft.com/office/drawing/2014/main" id="{0C6F2BAD-68A8-B366-2772-C902477BA1FD}"/>
              </a:ext>
            </a:extLst>
          </p:cNvPr>
          <p:cNvGrpSpPr>
            <a:grpSpLocks/>
          </p:cNvGrpSpPr>
          <p:nvPr/>
        </p:nvGrpSpPr>
        <p:grpSpPr>
          <a:xfrm>
            <a:off x="0" y="0"/>
            <a:ext cx="19050" cy="19050"/>
            <a:chOff x="0" y="0"/>
            <a:chExt cx="19050" cy="19050"/>
          </a:xfrm>
        </p:grpSpPr>
        <p:sp>
          <p:nvSpPr>
            <p:cNvPr id="6193" name="Graphic 220">
              <a:extLst>
                <a:ext uri="{FF2B5EF4-FFF2-40B4-BE49-F238E27FC236}">
                  <a16:creationId xmlns:a16="http://schemas.microsoft.com/office/drawing/2014/main" id="{09AC99C9-FFC2-FA0D-2453-59C495FF5AE5}"/>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194" name="Group 6193">
            <a:extLst>
              <a:ext uri="{FF2B5EF4-FFF2-40B4-BE49-F238E27FC236}">
                <a16:creationId xmlns:a16="http://schemas.microsoft.com/office/drawing/2014/main" id="{A37CF2EC-439D-0730-B82C-DBF5B920AAEC}"/>
              </a:ext>
            </a:extLst>
          </p:cNvPr>
          <p:cNvGrpSpPr>
            <a:grpSpLocks/>
          </p:cNvGrpSpPr>
          <p:nvPr/>
        </p:nvGrpSpPr>
        <p:grpSpPr>
          <a:xfrm>
            <a:off x="0" y="0"/>
            <a:ext cx="19050" cy="19050"/>
            <a:chOff x="0" y="0"/>
            <a:chExt cx="19050" cy="19050"/>
          </a:xfrm>
        </p:grpSpPr>
        <p:sp>
          <p:nvSpPr>
            <p:cNvPr id="6195" name="Graphic 222">
              <a:extLst>
                <a:ext uri="{FF2B5EF4-FFF2-40B4-BE49-F238E27FC236}">
                  <a16:creationId xmlns:a16="http://schemas.microsoft.com/office/drawing/2014/main" id="{47B3573A-5A1F-80F8-208B-19EC46BD0944}"/>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sp>
        <p:nvSpPr>
          <p:cNvPr id="6196" name="Rectangle 104">
            <a:extLst>
              <a:ext uri="{FF2B5EF4-FFF2-40B4-BE49-F238E27FC236}">
                <a16:creationId xmlns:a16="http://schemas.microsoft.com/office/drawing/2014/main" id="{81C30FC2-142E-2C55-2998-AEDE26C07F7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197" name="Rectangle 105">
            <a:extLst>
              <a:ext uri="{FF2B5EF4-FFF2-40B4-BE49-F238E27FC236}">
                <a16:creationId xmlns:a16="http://schemas.microsoft.com/office/drawing/2014/main" id="{8E9D1D5E-F9B0-E171-623B-A8B3D4E66CB9}"/>
              </a:ext>
            </a:extLst>
          </p:cNvPr>
          <p:cNvSpPr>
            <a:spLocks noChangeArrowheads="1"/>
          </p:cNvSpPr>
          <p:nvPr/>
        </p:nvSpPr>
        <p:spPr bwMode="auto">
          <a:xfrm>
            <a:off x="17526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198" name="Rectangle 106">
            <a:extLst>
              <a:ext uri="{FF2B5EF4-FFF2-40B4-BE49-F238E27FC236}">
                <a16:creationId xmlns:a16="http://schemas.microsoft.com/office/drawing/2014/main" id="{99EF589A-7DDD-8E0B-4F64-68871A037B05}"/>
              </a:ext>
            </a:extLst>
          </p:cNvPr>
          <p:cNvSpPr>
            <a:spLocks noChangeArrowheads="1"/>
          </p:cNvSpPr>
          <p:nvPr/>
        </p:nvSpPr>
        <p:spPr bwMode="auto">
          <a:xfrm>
            <a:off x="1752600" y="47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chemeClr val="tx1"/>
                </a:solidFill>
                <a:effectLst/>
                <a:latin typeface="Arial" panose="020B0604020202020204" pitchFamily="34" charset="0"/>
                <a:ea typeface="Lucida Sans" panose="020B0602030504020204" pitchFamily="34" charset="0"/>
                <a:cs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9" name="Rectangle 107">
            <a:extLst>
              <a:ext uri="{FF2B5EF4-FFF2-40B4-BE49-F238E27FC236}">
                <a16:creationId xmlns:a16="http://schemas.microsoft.com/office/drawing/2014/main" id="{DE24CA61-23C5-4F20-C30D-9C200A528459}"/>
              </a:ext>
            </a:extLst>
          </p:cNvPr>
          <p:cNvSpPr>
            <a:spLocks noChangeArrowheads="1"/>
          </p:cNvSpPr>
          <p:nvPr/>
        </p:nvSpPr>
        <p:spPr bwMode="auto">
          <a:xfrm>
            <a:off x="1752600" y="495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chemeClr val="tx1"/>
                </a:solidFill>
                <a:effectLst/>
                <a:latin typeface="Arial" panose="020B0604020202020204" pitchFamily="34" charset="0"/>
                <a:ea typeface="Lucida Sans" panose="020B0602030504020204" pitchFamily="34" charset="0"/>
                <a:cs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219" name="Table 6218">
            <a:extLst>
              <a:ext uri="{FF2B5EF4-FFF2-40B4-BE49-F238E27FC236}">
                <a16:creationId xmlns:a16="http://schemas.microsoft.com/office/drawing/2014/main" id="{60C50E75-E74B-489E-75A1-44B4C34E623B}"/>
              </a:ext>
            </a:extLst>
          </p:cNvPr>
          <p:cNvGraphicFramePr>
            <a:graphicFrameLocks noGrp="1"/>
          </p:cNvGraphicFramePr>
          <p:nvPr>
            <p:extLst>
              <p:ext uri="{D42A27DB-BD31-4B8C-83A1-F6EECF244321}">
                <p14:modId xmlns:p14="http://schemas.microsoft.com/office/powerpoint/2010/main" val="2712395458"/>
              </p:ext>
            </p:extLst>
          </p:nvPr>
        </p:nvGraphicFramePr>
        <p:xfrm>
          <a:off x="3623242" y="3954041"/>
          <a:ext cx="2211070" cy="1136819"/>
        </p:xfrm>
        <a:graphic>
          <a:graphicData uri="http://schemas.openxmlformats.org/drawingml/2006/table">
            <a:tbl>
              <a:tblPr firstRow="1" firstCol="1" lastRow="1" lastCol="1" bandRow="1" bandCol="1"/>
              <a:tblGrid>
                <a:gridCol w="2211070">
                  <a:extLst>
                    <a:ext uri="{9D8B030D-6E8A-4147-A177-3AD203B41FA5}">
                      <a16:colId xmlns:a16="http://schemas.microsoft.com/office/drawing/2014/main" val="2651595227"/>
                    </a:ext>
                  </a:extLst>
                </a:gridCol>
              </a:tblGrid>
              <a:tr h="405736">
                <a:tc>
                  <a:txBody>
                    <a:bodyPr/>
                    <a:lstStyle/>
                    <a:p>
                      <a:pPr>
                        <a:spcBef>
                          <a:spcPts val="15"/>
                        </a:spcBef>
                      </a:pPr>
                      <a:r>
                        <a:rPr lang="en-US" sz="500" dirty="0">
                          <a:effectLst/>
                          <a:latin typeface="Lucida Sans" panose="020B0602030504020204" pitchFamily="34" charset="0"/>
                          <a:ea typeface="Lucida Sans" panose="020B0602030504020204" pitchFamily="34" charset="0"/>
                          <a:cs typeface="Lucida Sans" panose="020B0602030504020204" pitchFamily="34" charset="0"/>
                        </a:rPr>
                        <a:t> </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p>
                      <a:pPr marL="1751965">
                        <a:lnSpc>
                          <a:spcPts val="225"/>
                        </a:lnSpc>
                        <a:tabLst>
                          <a:tab pos="1932940" algn="l"/>
                          <a:tab pos="2104390" algn="l"/>
                        </a:tabLst>
                      </a:pPr>
                      <a:r>
                        <a:rPr lang="en-US" sz="150" dirty="0">
                          <a:effectLst/>
                          <a:latin typeface="Lucida Sans" panose="020B0602030504020204" pitchFamily="34" charset="0"/>
                          <a:ea typeface="Lucida Sans" panose="020B0602030504020204" pitchFamily="34" charset="0"/>
                          <a:cs typeface="Lucida Sans" panose="020B0602030504020204" pitchFamily="34" charset="0"/>
                        </a:rPr>
                        <a:t>	</a:t>
                      </a:r>
                      <a:r>
                        <a:rPr lang="en-US" sz="1100" dirty="0">
                          <a:effectLst/>
                          <a:latin typeface="Lucida Sans" panose="020B0602030504020204" pitchFamily="34" charset="0"/>
                          <a:ea typeface="Lucida Sans" panose="020B0602030504020204" pitchFamily="34" charset="0"/>
                          <a:cs typeface="Lucida Sans" panose="020B0602030504020204" pitchFamily="34" charset="0"/>
                        </a:rPr>
                        <a:t> </a:t>
                      </a:r>
                      <a:r>
                        <a:rPr lang="en-US" sz="150" dirty="0">
                          <a:effectLst/>
                          <a:latin typeface="Lucida Sans" panose="020B0602030504020204" pitchFamily="34" charset="0"/>
                          <a:ea typeface="Lucida Sans" panose="020B0602030504020204" pitchFamily="34" charset="0"/>
                          <a:cs typeface="Lucida Sans" panose="020B0602030504020204" pitchFamily="34" charset="0"/>
                        </a:rPr>
                        <a:t>	</a:t>
                      </a:r>
                      <a:r>
                        <a:rPr lang="en-US" sz="1100" dirty="0">
                          <a:effectLst/>
                          <a:latin typeface="Lucida Sans" panose="020B0602030504020204" pitchFamily="34" charset="0"/>
                          <a:ea typeface="Lucida Sans" panose="020B0602030504020204" pitchFamily="34" charset="0"/>
                          <a:cs typeface="Lucida Sans" panose="020B0602030504020204" pitchFamily="34" charset="0"/>
                        </a:rPr>
                        <a:t> </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p>
                      <a:pPr marL="123825">
                        <a:spcAft>
                          <a:spcPts val="0"/>
                        </a:spcAft>
                        <a:tabLst>
                          <a:tab pos="1437640" algn="l"/>
                          <a:tab pos="2197100" algn="l"/>
                        </a:tabLst>
                      </a:pPr>
                      <a:r>
                        <a:rPr lang="en-US" sz="1500" spc="-1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77.62</a:t>
                      </a:r>
                      <a:r>
                        <a:rPr lang="en-US" sz="150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1500" u="sng" dirty="0">
                          <a:solidFill>
                            <a:srgbClr val="6FC279"/>
                          </a:solidFill>
                          <a:effectLst/>
                          <a:uFill>
                            <a:solidFill>
                              <a:srgbClr val="E6E6E6"/>
                            </a:solidFill>
                          </a:uFill>
                          <a:latin typeface="Times New Roman" panose="02020603050405020304" pitchFamily="18" charset="0"/>
                          <a:ea typeface="Lucida Sans" panose="020B0602030504020204" pitchFamily="34" charset="0"/>
                          <a:cs typeface="Lucida Sans" panose="020B0602030504020204" pitchFamily="34" charset="0"/>
                        </a:rPr>
                        <a:t>	</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286750494"/>
                  </a:ext>
                </a:extLst>
              </a:tr>
              <a:tr h="731083">
                <a:tc>
                  <a:txBody>
                    <a:bodyPr/>
                    <a:lstStyle/>
                    <a:p>
                      <a:pPr marL="123825" marR="60325">
                        <a:lnSpc>
                          <a:spcPct val="108000"/>
                        </a:lnSpc>
                        <a:spcBef>
                          <a:spcPts val="215"/>
                        </a:spcBef>
                        <a:spcAft>
                          <a:spcPts val="0"/>
                        </a:spcAft>
                      </a:pP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PI_014</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Percentage</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On-Station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first</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responses</a:t>
                      </a:r>
                      <a:r>
                        <a:rPr lang="en-US" sz="1050" spc="-7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within</a:t>
                      </a:r>
                      <a:r>
                        <a:rPr lang="en-US" sz="1050" spc="-7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10</a:t>
                      </a:r>
                      <a:r>
                        <a:rPr lang="en-US" sz="1050" spc="-7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minutes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p>
                      <a:pPr marL="123825">
                        <a:spcBef>
                          <a:spcPts val="315"/>
                        </a:spcBef>
                        <a:spcAft>
                          <a:spcPts val="0"/>
                        </a:spcAft>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337407619"/>
                  </a:ext>
                </a:extLst>
              </a:tr>
            </a:tbl>
          </a:graphicData>
        </a:graphic>
      </p:graphicFrame>
      <p:sp>
        <p:nvSpPr>
          <p:cNvPr id="6223" name="Graphic 216">
            <a:extLst>
              <a:ext uri="{FF2B5EF4-FFF2-40B4-BE49-F238E27FC236}">
                <a16:creationId xmlns:a16="http://schemas.microsoft.com/office/drawing/2014/main" id="{930DCD18-AD5D-896D-DD17-30C469C5ED2F}"/>
              </a:ext>
            </a:extLst>
          </p:cNvPr>
          <p:cNvSpPr/>
          <p:nvPr/>
        </p:nvSpPr>
        <p:spPr>
          <a:xfrm>
            <a:off x="5201484" y="4150848"/>
            <a:ext cx="19050" cy="19050"/>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endParaRPr lang="en-GB"/>
          </a:p>
        </p:txBody>
      </p:sp>
      <p:sp>
        <p:nvSpPr>
          <p:cNvPr id="6225" name="Graphic 218">
            <a:extLst>
              <a:ext uri="{FF2B5EF4-FFF2-40B4-BE49-F238E27FC236}">
                <a16:creationId xmlns:a16="http://schemas.microsoft.com/office/drawing/2014/main" id="{1B4CA2BA-BA14-1702-D373-03BA9CFB783A}"/>
              </a:ext>
            </a:extLst>
          </p:cNvPr>
          <p:cNvSpPr/>
          <p:nvPr/>
        </p:nvSpPr>
        <p:spPr>
          <a:xfrm>
            <a:off x="3665576" y="4131798"/>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sp>
        <p:nvSpPr>
          <p:cNvPr id="6227" name="Graphic 220">
            <a:extLst>
              <a:ext uri="{FF2B5EF4-FFF2-40B4-BE49-F238E27FC236}">
                <a16:creationId xmlns:a16="http://schemas.microsoft.com/office/drawing/2014/main" id="{332A7E59-6A54-FD00-B86E-6261BF660F54}"/>
              </a:ext>
            </a:extLst>
          </p:cNvPr>
          <p:cNvSpPr/>
          <p:nvPr/>
        </p:nvSpPr>
        <p:spPr>
          <a:xfrm>
            <a:off x="3665576" y="4131798"/>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sp>
        <p:nvSpPr>
          <p:cNvPr id="6229" name="Graphic 222">
            <a:extLst>
              <a:ext uri="{FF2B5EF4-FFF2-40B4-BE49-F238E27FC236}">
                <a16:creationId xmlns:a16="http://schemas.microsoft.com/office/drawing/2014/main" id="{E60CE64A-AD86-1206-69D4-C8F13361F56E}"/>
              </a:ext>
            </a:extLst>
          </p:cNvPr>
          <p:cNvSpPr/>
          <p:nvPr/>
        </p:nvSpPr>
        <p:spPr>
          <a:xfrm>
            <a:off x="3665576" y="4131798"/>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sp>
        <p:nvSpPr>
          <p:cNvPr id="6231" name="Graphic 216">
            <a:extLst>
              <a:ext uri="{FF2B5EF4-FFF2-40B4-BE49-F238E27FC236}">
                <a16:creationId xmlns:a16="http://schemas.microsoft.com/office/drawing/2014/main" id="{56E141D9-4AB6-D343-1541-F1EB5183AEFA}"/>
              </a:ext>
            </a:extLst>
          </p:cNvPr>
          <p:cNvSpPr/>
          <p:nvPr/>
        </p:nvSpPr>
        <p:spPr>
          <a:xfrm>
            <a:off x="5337213" y="4138243"/>
            <a:ext cx="19050" cy="19050"/>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endParaRPr lang="en-GB"/>
          </a:p>
        </p:txBody>
      </p:sp>
      <p:sp>
        <p:nvSpPr>
          <p:cNvPr id="6233" name="Graphic 216">
            <a:extLst>
              <a:ext uri="{FF2B5EF4-FFF2-40B4-BE49-F238E27FC236}">
                <a16:creationId xmlns:a16="http://schemas.microsoft.com/office/drawing/2014/main" id="{D18A1C10-E82E-AF15-0582-41BDC63B20EF}"/>
              </a:ext>
            </a:extLst>
          </p:cNvPr>
          <p:cNvSpPr/>
          <p:nvPr/>
        </p:nvSpPr>
        <p:spPr>
          <a:xfrm>
            <a:off x="5453893" y="4138243"/>
            <a:ext cx="19050" cy="19050"/>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endParaRPr lang="en-GB"/>
          </a:p>
        </p:txBody>
      </p:sp>
      <p:sp>
        <p:nvSpPr>
          <p:cNvPr id="6235" name="Graphic 216">
            <a:extLst>
              <a:ext uri="{FF2B5EF4-FFF2-40B4-BE49-F238E27FC236}">
                <a16:creationId xmlns:a16="http://schemas.microsoft.com/office/drawing/2014/main" id="{A4E77ED4-AC80-02B1-AE33-7FA7A0DBF1F7}"/>
              </a:ext>
            </a:extLst>
          </p:cNvPr>
          <p:cNvSpPr/>
          <p:nvPr/>
        </p:nvSpPr>
        <p:spPr>
          <a:xfrm>
            <a:off x="5577717" y="4132783"/>
            <a:ext cx="19050" cy="19050"/>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endParaRPr lang="en-GB"/>
          </a:p>
        </p:txBody>
      </p:sp>
      <p:graphicFrame>
        <p:nvGraphicFramePr>
          <p:cNvPr id="6236" name="Table 6235">
            <a:extLst>
              <a:ext uri="{FF2B5EF4-FFF2-40B4-BE49-F238E27FC236}">
                <a16:creationId xmlns:a16="http://schemas.microsoft.com/office/drawing/2014/main" id="{8C8FC5B7-D2BE-3A8E-FDD2-252D8CADAEC3}"/>
              </a:ext>
            </a:extLst>
          </p:cNvPr>
          <p:cNvGraphicFramePr>
            <a:graphicFrameLocks noGrp="1"/>
          </p:cNvGraphicFramePr>
          <p:nvPr>
            <p:extLst>
              <p:ext uri="{D42A27DB-BD31-4B8C-83A1-F6EECF244321}">
                <p14:modId xmlns:p14="http://schemas.microsoft.com/office/powerpoint/2010/main" val="878159089"/>
              </p:ext>
            </p:extLst>
          </p:nvPr>
        </p:nvGraphicFramePr>
        <p:xfrm>
          <a:off x="6678901" y="3971775"/>
          <a:ext cx="2210435" cy="1128057"/>
        </p:xfrm>
        <a:graphic>
          <a:graphicData uri="http://schemas.openxmlformats.org/drawingml/2006/table">
            <a:tbl>
              <a:tblPr firstRow="1" firstCol="1" lastRow="1" lastCol="1" bandRow="1" bandCol="1"/>
              <a:tblGrid>
                <a:gridCol w="2210435">
                  <a:extLst>
                    <a:ext uri="{9D8B030D-6E8A-4147-A177-3AD203B41FA5}">
                      <a16:colId xmlns:a16="http://schemas.microsoft.com/office/drawing/2014/main" val="1785738306"/>
                    </a:ext>
                  </a:extLst>
                </a:gridCol>
              </a:tblGrid>
              <a:tr h="402609">
                <a:tc>
                  <a:txBody>
                    <a:bodyPr/>
                    <a:lstStyle/>
                    <a:p>
                      <a:pPr>
                        <a:spcBef>
                          <a:spcPts val="15"/>
                        </a:spcBef>
                      </a:pPr>
                      <a:r>
                        <a:rPr lang="en-US" sz="500" dirty="0">
                          <a:effectLst/>
                          <a:latin typeface="Lucida Sans" panose="020B0602030504020204" pitchFamily="34" charset="0"/>
                          <a:ea typeface="Lucida Sans" panose="020B0602030504020204" pitchFamily="34" charset="0"/>
                          <a:cs typeface="Lucida Sans" panose="020B0602030504020204" pitchFamily="34" charset="0"/>
                        </a:rPr>
                        <a:t> </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p>
                      <a:pPr marL="123190">
                        <a:spcAft>
                          <a:spcPts val="0"/>
                        </a:spcAft>
                        <a:tabLst>
                          <a:tab pos="1435735" algn="l"/>
                          <a:tab pos="2195830" algn="l"/>
                        </a:tabLst>
                      </a:pPr>
                      <a:r>
                        <a:rPr lang="en-US" sz="1500" spc="-1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75.05</a:t>
                      </a:r>
                      <a:r>
                        <a:rPr lang="en-US" sz="150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1500" u="sng" dirty="0">
                          <a:solidFill>
                            <a:srgbClr val="6FC279"/>
                          </a:solidFill>
                          <a:effectLst/>
                          <a:uFill>
                            <a:solidFill>
                              <a:srgbClr val="E6E6E6"/>
                            </a:solidFill>
                          </a:uFill>
                          <a:latin typeface="Times New Roman" panose="02020603050405020304" pitchFamily="18" charset="0"/>
                          <a:ea typeface="Lucida Sans" panose="020B0602030504020204" pitchFamily="34" charset="0"/>
                          <a:cs typeface="Lucida Sans" panose="020B0602030504020204" pitchFamily="34" charset="0"/>
                        </a:rPr>
                        <a:t>	</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403878764"/>
                  </a:ext>
                </a:extLst>
              </a:tr>
              <a:tr h="725448">
                <a:tc>
                  <a:txBody>
                    <a:bodyPr/>
                    <a:lstStyle/>
                    <a:p>
                      <a:pPr marL="123190" marR="71755">
                        <a:lnSpc>
                          <a:spcPct val="108000"/>
                        </a:lnSpc>
                        <a:spcBef>
                          <a:spcPts val="215"/>
                        </a:spcBef>
                        <a:spcAft>
                          <a:spcPts val="0"/>
                        </a:spcAft>
                      </a:pPr>
                      <a:r>
                        <a:rPr lang="en-US" sz="1050" dirty="0">
                          <a:effectLst/>
                          <a:latin typeface="Lucida Sans" panose="020B0602030504020204" pitchFamily="34" charset="0"/>
                          <a:ea typeface="Lucida Sans" panose="020B0602030504020204" pitchFamily="34" charset="0"/>
                          <a:cs typeface="Lucida Sans" panose="020B0602030504020204" pitchFamily="34" charset="0"/>
                        </a:rPr>
                        <a:t>PI_015 Percentage of On-Call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first</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responses</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within</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15</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minutes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p>
                      <a:pPr marL="123190">
                        <a:spcBef>
                          <a:spcPts val="315"/>
                        </a:spcBef>
                        <a:spcAft>
                          <a:spcPts val="0"/>
                        </a:spcAft>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215355601"/>
                  </a:ext>
                </a:extLst>
              </a:tr>
            </a:tbl>
          </a:graphicData>
        </a:graphic>
      </p:graphicFrame>
      <p:grpSp>
        <p:nvGrpSpPr>
          <p:cNvPr id="6239" name="Group 6238">
            <a:extLst>
              <a:ext uri="{FF2B5EF4-FFF2-40B4-BE49-F238E27FC236}">
                <a16:creationId xmlns:a16="http://schemas.microsoft.com/office/drawing/2014/main" id="{58986B6A-65AF-6408-934E-9C45D08C9122}"/>
              </a:ext>
            </a:extLst>
          </p:cNvPr>
          <p:cNvGrpSpPr>
            <a:grpSpLocks/>
          </p:cNvGrpSpPr>
          <p:nvPr/>
        </p:nvGrpSpPr>
        <p:grpSpPr>
          <a:xfrm>
            <a:off x="8191725" y="4084654"/>
            <a:ext cx="19050" cy="19050"/>
            <a:chOff x="0" y="0"/>
            <a:chExt cx="19050" cy="19685"/>
          </a:xfrm>
        </p:grpSpPr>
        <p:sp>
          <p:nvSpPr>
            <p:cNvPr id="6240" name="Graphic 227">
              <a:extLst>
                <a:ext uri="{FF2B5EF4-FFF2-40B4-BE49-F238E27FC236}">
                  <a16:creationId xmlns:a16="http://schemas.microsoft.com/office/drawing/2014/main" id="{E60FA440-46B5-358B-7620-8973FF3F2EBC}"/>
                </a:ext>
              </a:extLst>
            </p:cNvPr>
            <p:cNvSpPr/>
            <p:nvPr/>
          </p:nvSpPr>
          <p:spPr>
            <a:xfrm>
              <a:off x="0" y="0"/>
              <a:ext cx="19050" cy="19685"/>
            </a:xfrm>
            <a:custGeom>
              <a:avLst/>
              <a:gdLst/>
              <a:ahLst/>
              <a:cxnLst/>
              <a:rect l="l" t="t" r="r" b="b"/>
              <a:pathLst>
                <a:path w="19050" h="19685">
                  <a:moveTo>
                    <a:pt x="11236" y="19054"/>
                  </a:moveTo>
                  <a:lnTo>
                    <a:pt x="0" y="7836"/>
                  </a:lnTo>
                  <a:lnTo>
                    <a:pt x="423" y="6248"/>
                  </a:lnTo>
                  <a:lnTo>
                    <a:pt x="11218" y="0"/>
                  </a:lnTo>
                  <a:lnTo>
                    <a:pt x="12806" y="423"/>
                  </a:lnTo>
                  <a:lnTo>
                    <a:pt x="19055" y="11225"/>
                  </a:lnTo>
                  <a:lnTo>
                    <a:pt x="18631" y="12813"/>
                  </a:lnTo>
                  <a:lnTo>
                    <a:pt x="16931" y="15761"/>
                  </a:lnTo>
                  <a:lnTo>
                    <a:pt x="15769" y="16924"/>
                  </a:lnTo>
                  <a:lnTo>
                    <a:pt x="12823" y="18627"/>
                  </a:lnTo>
                  <a:lnTo>
                    <a:pt x="11236"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241" name="Group 6240">
            <a:extLst>
              <a:ext uri="{FF2B5EF4-FFF2-40B4-BE49-F238E27FC236}">
                <a16:creationId xmlns:a16="http://schemas.microsoft.com/office/drawing/2014/main" id="{DC7B2B06-BA4F-A67D-CBC6-E04C6450AC5F}"/>
              </a:ext>
            </a:extLst>
          </p:cNvPr>
          <p:cNvGrpSpPr>
            <a:grpSpLocks/>
          </p:cNvGrpSpPr>
          <p:nvPr/>
        </p:nvGrpSpPr>
        <p:grpSpPr>
          <a:xfrm>
            <a:off x="8372700" y="4094179"/>
            <a:ext cx="19050" cy="19050"/>
            <a:chOff x="0" y="0"/>
            <a:chExt cx="19050" cy="19050"/>
          </a:xfrm>
        </p:grpSpPr>
        <p:sp>
          <p:nvSpPr>
            <p:cNvPr id="6242" name="Graphic 229">
              <a:extLst>
                <a:ext uri="{FF2B5EF4-FFF2-40B4-BE49-F238E27FC236}">
                  <a16:creationId xmlns:a16="http://schemas.microsoft.com/office/drawing/2014/main" id="{B2995789-1EEE-9E4D-7CB3-CCD61EE7BDD6}"/>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243" name="Group 6242">
            <a:extLst>
              <a:ext uri="{FF2B5EF4-FFF2-40B4-BE49-F238E27FC236}">
                <a16:creationId xmlns:a16="http://schemas.microsoft.com/office/drawing/2014/main" id="{6601920C-4931-1584-D180-592376256F76}"/>
              </a:ext>
            </a:extLst>
          </p:cNvPr>
          <p:cNvGrpSpPr>
            <a:grpSpLocks/>
          </p:cNvGrpSpPr>
          <p:nvPr/>
        </p:nvGrpSpPr>
        <p:grpSpPr>
          <a:xfrm>
            <a:off x="8553675" y="4075129"/>
            <a:ext cx="19050" cy="19050"/>
            <a:chOff x="0" y="0"/>
            <a:chExt cx="19050" cy="19050"/>
          </a:xfrm>
        </p:grpSpPr>
        <p:sp>
          <p:nvSpPr>
            <p:cNvPr id="6244" name="Graphic 231">
              <a:extLst>
                <a:ext uri="{FF2B5EF4-FFF2-40B4-BE49-F238E27FC236}">
                  <a16:creationId xmlns:a16="http://schemas.microsoft.com/office/drawing/2014/main" id="{0776176A-DA4E-25D6-052A-257BA0C67436}"/>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245" name="Group 6244">
            <a:extLst>
              <a:ext uri="{FF2B5EF4-FFF2-40B4-BE49-F238E27FC236}">
                <a16:creationId xmlns:a16="http://schemas.microsoft.com/office/drawing/2014/main" id="{B0D71C85-3154-08E9-8120-0EE2A0624F2B}"/>
              </a:ext>
            </a:extLst>
          </p:cNvPr>
          <p:cNvGrpSpPr>
            <a:grpSpLocks/>
          </p:cNvGrpSpPr>
          <p:nvPr/>
        </p:nvGrpSpPr>
        <p:grpSpPr>
          <a:xfrm>
            <a:off x="2842748" y="5735765"/>
            <a:ext cx="19050" cy="19050"/>
            <a:chOff x="0" y="0"/>
            <a:chExt cx="19050" cy="19050"/>
          </a:xfrm>
        </p:grpSpPr>
        <p:sp>
          <p:nvSpPr>
            <p:cNvPr id="6246" name="Graphic 233">
              <a:extLst>
                <a:ext uri="{FF2B5EF4-FFF2-40B4-BE49-F238E27FC236}">
                  <a16:creationId xmlns:a16="http://schemas.microsoft.com/office/drawing/2014/main" id="{C9769EC8-9D4E-204E-81CA-F072CE6A8367}"/>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sp>
        <p:nvSpPr>
          <p:cNvPr id="6255" name="Textbox 180">
            <a:extLst>
              <a:ext uri="{FF2B5EF4-FFF2-40B4-BE49-F238E27FC236}">
                <a16:creationId xmlns:a16="http://schemas.microsoft.com/office/drawing/2014/main" id="{0B28E819-DDFA-AFD1-5B83-5FDA2D1DCE61}"/>
              </a:ext>
            </a:extLst>
          </p:cNvPr>
          <p:cNvSpPr txBox="1"/>
          <p:nvPr/>
        </p:nvSpPr>
        <p:spPr>
          <a:xfrm>
            <a:off x="9494192" y="2594238"/>
            <a:ext cx="2419985" cy="1148088"/>
          </a:xfrm>
          <a:prstGeom prst="rect">
            <a:avLst/>
          </a:prstGeom>
        </p:spPr>
        <p:txBody>
          <a:bodyPr wrap="square" lIns="0" tIns="0" rIns="0" bIns="0" rtlCol="0">
            <a:noAutofit/>
          </a:bodyPr>
          <a:lstStyle/>
          <a:p>
            <a:pPr marL="314325">
              <a:spcBef>
                <a:spcPts val="720"/>
              </a:spcBef>
              <a:spcAft>
                <a:spcPts val="0"/>
              </a:spcAft>
            </a:pPr>
            <a:r>
              <a:rPr lang="en-GB" sz="1500" spc="-25"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153</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p>
            <a:pPr marL="314325">
              <a:lnSpc>
                <a:spcPct val="108000"/>
              </a:lnSpc>
              <a:spcBef>
                <a:spcPts val="770"/>
              </a:spcBef>
              <a:spcAft>
                <a:spcPts val="0"/>
              </a:spcAft>
            </a:pP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PI_007</a:t>
            </a:r>
            <a:r>
              <a:rPr lang="en-US" sz="1050" spc="-5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5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5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inspections</a:t>
            </a:r>
            <a:r>
              <a:rPr lang="en-US" sz="1050" spc="-5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of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high-risk</a:t>
            </a:r>
            <a:r>
              <a:rPr lang="en-US" sz="1050" spc="-8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premises</a:t>
            </a:r>
            <a:r>
              <a:rPr lang="en-US" sz="1050" spc="-8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completed</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p>
            <a:pPr marL="314325">
              <a:spcBef>
                <a:spcPts val="315"/>
              </a:spcBef>
              <a:spcAft>
                <a:spcPts val="0"/>
              </a:spcAft>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6257" name="Graphic 177">
            <a:extLst>
              <a:ext uri="{FF2B5EF4-FFF2-40B4-BE49-F238E27FC236}">
                <a16:creationId xmlns:a16="http://schemas.microsoft.com/office/drawing/2014/main" id="{0CD4A1C0-D4B3-707B-3FC9-CDF42791C0E7}"/>
              </a:ext>
            </a:extLst>
          </p:cNvPr>
          <p:cNvSpPr/>
          <p:nvPr/>
        </p:nvSpPr>
        <p:spPr>
          <a:xfrm>
            <a:off x="11131977" y="2650016"/>
            <a:ext cx="655320" cy="236220"/>
          </a:xfrm>
          <a:custGeom>
            <a:avLst/>
            <a:gdLst/>
            <a:ahLst/>
            <a:cxnLst/>
            <a:rect l="l" t="t" r="r" b="b"/>
            <a:pathLst>
              <a:path w="655320" h="236220">
                <a:moveTo>
                  <a:pt x="654957" y="235898"/>
                </a:moveTo>
                <a:lnTo>
                  <a:pt x="0" y="235898"/>
                </a:lnTo>
                <a:lnTo>
                  <a:pt x="0" y="108385"/>
                </a:lnTo>
                <a:lnTo>
                  <a:pt x="59541" y="54192"/>
                </a:lnTo>
                <a:lnTo>
                  <a:pt x="119083" y="108385"/>
                </a:lnTo>
                <a:lnTo>
                  <a:pt x="178624" y="70131"/>
                </a:lnTo>
                <a:lnTo>
                  <a:pt x="238166" y="0"/>
                </a:lnTo>
                <a:lnTo>
                  <a:pt x="297707" y="111573"/>
                </a:lnTo>
                <a:lnTo>
                  <a:pt x="357249" y="140263"/>
                </a:lnTo>
                <a:lnTo>
                  <a:pt x="416790" y="140263"/>
                </a:lnTo>
                <a:lnTo>
                  <a:pt x="476332" y="184893"/>
                </a:lnTo>
                <a:lnTo>
                  <a:pt x="535874" y="114761"/>
                </a:lnTo>
                <a:lnTo>
                  <a:pt x="595415" y="92446"/>
                </a:lnTo>
                <a:lnTo>
                  <a:pt x="654957" y="82883"/>
                </a:lnTo>
                <a:lnTo>
                  <a:pt x="654957" y="235898"/>
                </a:lnTo>
                <a:close/>
              </a:path>
            </a:pathLst>
          </a:custGeom>
          <a:solidFill>
            <a:schemeClr val="accent6">
              <a:lumMod val="40000"/>
              <a:lumOff val="60000"/>
              <a:alpha val="25099"/>
            </a:scheme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258" name="Graphic 179">
            <a:extLst>
              <a:ext uri="{FF2B5EF4-FFF2-40B4-BE49-F238E27FC236}">
                <a16:creationId xmlns:a16="http://schemas.microsoft.com/office/drawing/2014/main" id="{F3B1B84D-4C1C-C52D-B926-47C9958165A9}"/>
              </a:ext>
            </a:extLst>
          </p:cNvPr>
          <p:cNvSpPr/>
          <p:nvPr/>
        </p:nvSpPr>
        <p:spPr>
          <a:xfrm>
            <a:off x="11125944" y="2641591"/>
            <a:ext cx="667385" cy="210185"/>
          </a:xfrm>
          <a:custGeom>
            <a:avLst/>
            <a:gdLst/>
            <a:ahLst/>
            <a:cxnLst/>
            <a:rect l="l" t="t" r="r" b="b"/>
            <a:pathLst>
              <a:path w="667385" h="210185">
                <a:moveTo>
                  <a:pt x="19062" y="122135"/>
                </a:moveTo>
                <a:lnTo>
                  <a:pt x="11226" y="114325"/>
                </a:lnTo>
                <a:lnTo>
                  <a:pt x="7823" y="114325"/>
                </a:lnTo>
                <a:lnTo>
                  <a:pt x="0" y="122148"/>
                </a:lnTo>
                <a:lnTo>
                  <a:pt x="12" y="125552"/>
                </a:lnTo>
                <a:lnTo>
                  <a:pt x="7835" y="133375"/>
                </a:lnTo>
                <a:lnTo>
                  <a:pt x="11239" y="133375"/>
                </a:lnTo>
                <a:lnTo>
                  <a:pt x="19062" y="125552"/>
                </a:lnTo>
                <a:lnTo>
                  <a:pt x="19062" y="123850"/>
                </a:lnTo>
                <a:lnTo>
                  <a:pt x="19062" y="122135"/>
                </a:lnTo>
                <a:close/>
              </a:path>
              <a:path w="667385" h="210185">
                <a:moveTo>
                  <a:pt x="76225" y="66687"/>
                </a:moveTo>
                <a:lnTo>
                  <a:pt x="68389" y="57162"/>
                </a:lnTo>
                <a:lnTo>
                  <a:pt x="64985" y="57175"/>
                </a:lnTo>
                <a:lnTo>
                  <a:pt x="57162" y="64998"/>
                </a:lnTo>
                <a:lnTo>
                  <a:pt x="57162" y="68402"/>
                </a:lnTo>
                <a:lnTo>
                  <a:pt x="64998" y="76225"/>
                </a:lnTo>
                <a:lnTo>
                  <a:pt x="68402" y="76225"/>
                </a:lnTo>
                <a:lnTo>
                  <a:pt x="76225" y="68389"/>
                </a:lnTo>
                <a:lnTo>
                  <a:pt x="76225" y="66687"/>
                </a:lnTo>
                <a:close/>
              </a:path>
              <a:path w="667385" h="210185">
                <a:moveTo>
                  <a:pt x="133375" y="122135"/>
                </a:moveTo>
                <a:lnTo>
                  <a:pt x="125539" y="114325"/>
                </a:lnTo>
                <a:lnTo>
                  <a:pt x="122135" y="114325"/>
                </a:lnTo>
                <a:lnTo>
                  <a:pt x="114325" y="122161"/>
                </a:lnTo>
                <a:lnTo>
                  <a:pt x="114325" y="125564"/>
                </a:lnTo>
                <a:lnTo>
                  <a:pt x="122161" y="133388"/>
                </a:lnTo>
                <a:lnTo>
                  <a:pt x="125564" y="133375"/>
                </a:lnTo>
                <a:lnTo>
                  <a:pt x="133375" y="125552"/>
                </a:lnTo>
                <a:lnTo>
                  <a:pt x="133375" y="123850"/>
                </a:lnTo>
                <a:lnTo>
                  <a:pt x="133375" y="122135"/>
                </a:lnTo>
                <a:close/>
              </a:path>
              <a:path w="667385" h="210185">
                <a:moveTo>
                  <a:pt x="190538" y="84035"/>
                </a:moveTo>
                <a:lnTo>
                  <a:pt x="182714" y="76212"/>
                </a:lnTo>
                <a:lnTo>
                  <a:pt x="179311" y="76212"/>
                </a:lnTo>
                <a:lnTo>
                  <a:pt x="171488" y="84035"/>
                </a:lnTo>
                <a:lnTo>
                  <a:pt x="171488" y="87439"/>
                </a:lnTo>
                <a:lnTo>
                  <a:pt x="179311" y="95262"/>
                </a:lnTo>
                <a:lnTo>
                  <a:pt x="182714" y="95262"/>
                </a:lnTo>
                <a:lnTo>
                  <a:pt x="190538" y="87439"/>
                </a:lnTo>
                <a:lnTo>
                  <a:pt x="190538" y="85737"/>
                </a:lnTo>
                <a:lnTo>
                  <a:pt x="190538" y="84035"/>
                </a:lnTo>
                <a:close/>
              </a:path>
              <a:path w="667385" h="210185">
                <a:moveTo>
                  <a:pt x="257225" y="7823"/>
                </a:moveTo>
                <a:lnTo>
                  <a:pt x="249402" y="0"/>
                </a:lnTo>
                <a:lnTo>
                  <a:pt x="245999" y="0"/>
                </a:lnTo>
                <a:lnTo>
                  <a:pt x="238175" y="7823"/>
                </a:lnTo>
                <a:lnTo>
                  <a:pt x="238175" y="11226"/>
                </a:lnTo>
                <a:lnTo>
                  <a:pt x="245999" y="19050"/>
                </a:lnTo>
                <a:lnTo>
                  <a:pt x="249402" y="19050"/>
                </a:lnTo>
                <a:lnTo>
                  <a:pt x="257225" y="11226"/>
                </a:lnTo>
                <a:lnTo>
                  <a:pt x="257225" y="9525"/>
                </a:lnTo>
                <a:lnTo>
                  <a:pt x="257225" y="7823"/>
                </a:lnTo>
                <a:close/>
              </a:path>
              <a:path w="667385" h="210185">
                <a:moveTo>
                  <a:pt x="314388" y="122135"/>
                </a:moveTo>
                <a:lnTo>
                  <a:pt x="306552" y="114312"/>
                </a:lnTo>
                <a:lnTo>
                  <a:pt x="303161" y="114312"/>
                </a:lnTo>
                <a:lnTo>
                  <a:pt x="295338" y="122148"/>
                </a:lnTo>
                <a:lnTo>
                  <a:pt x="295338" y="125552"/>
                </a:lnTo>
                <a:lnTo>
                  <a:pt x="303161" y="133375"/>
                </a:lnTo>
                <a:lnTo>
                  <a:pt x="306552" y="133375"/>
                </a:lnTo>
                <a:lnTo>
                  <a:pt x="314388" y="125552"/>
                </a:lnTo>
                <a:lnTo>
                  <a:pt x="314388" y="123850"/>
                </a:lnTo>
                <a:lnTo>
                  <a:pt x="314388" y="122135"/>
                </a:lnTo>
                <a:close/>
              </a:path>
              <a:path w="667385" h="210185">
                <a:moveTo>
                  <a:pt x="371551" y="150723"/>
                </a:moveTo>
                <a:lnTo>
                  <a:pt x="363715" y="142900"/>
                </a:lnTo>
                <a:lnTo>
                  <a:pt x="360311" y="142900"/>
                </a:lnTo>
                <a:lnTo>
                  <a:pt x="352488" y="150723"/>
                </a:lnTo>
                <a:lnTo>
                  <a:pt x="352488" y="154127"/>
                </a:lnTo>
                <a:lnTo>
                  <a:pt x="360311" y="161950"/>
                </a:lnTo>
                <a:lnTo>
                  <a:pt x="363715" y="161950"/>
                </a:lnTo>
                <a:lnTo>
                  <a:pt x="371551" y="154127"/>
                </a:lnTo>
                <a:lnTo>
                  <a:pt x="371551" y="152425"/>
                </a:lnTo>
                <a:lnTo>
                  <a:pt x="371551" y="150723"/>
                </a:lnTo>
                <a:close/>
              </a:path>
              <a:path w="667385" h="210185">
                <a:moveTo>
                  <a:pt x="428701" y="150723"/>
                </a:moveTo>
                <a:lnTo>
                  <a:pt x="420878" y="142900"/>
                </a:lnTo>
                <a:lnTo>
                  <a:pt x="417474" y="142900"/>
                </a:lnTo>
                <a:lnTo>
                  <a:pt x="409651" y="150723"/>
                </a:lnTo>
                <a:lnTo>
                  <a:pt x="409651" y="154127"/>
                </a:lnTo>
                <a:lnTo>
                  <a:pt x="417474" y="161950"/>
                </a:lnTo>
                <a:lnTo>
                  <a:pt x="420878" y="161950"/>
                </a:lnTo>
                <a:lnTo>
                  <a:pt x="428701" y="154127"/>
                </a:lnTo>
                <a:lnTo>
                  <a:pt x="428701" y="152425"/>
                </a:lnTo>
                <a:lnTo>
                  <a:pt x="428701" y="150723"/>
                </a:lnTo>
                <a:close/>
              </a:path>
              <a:path w="667385" h="210185">
                <a:moveTo>
                  <a:pt x="495388" y="198348"/>
                </a:moveTo>
                <a:lnTo>
                  <a:pt x="487565" y="190525"/>
                </a:lnTo>
                <a:lnTo>
                  <a:pt x="484162" y="190538"/>
                </a:lnTo>
                <a:lnTo>
                  <a:pt x="476338" y="198361"/>
                </a:lnTo>
                <a:lnTo>
                  <a:pt x="476338" y="201764"/>
                </a:lnTo>
                <a:lnTo>
                  <a:pt x="484162" y="209588"/>
                </a:lnTo>
                <a:lnTo>
                  <a:pt x="487565" y="209588"/>
                </a:lnTo>
                <a:lnTo>
                  <a:pt x="495388" y="201764"/>
                </a:lnTo>
                <a:lnTo>
                  <a:pt x="495388" y="200063"/>
                </a:lnTo>
                <a:lnTo>
                  <a:pt x="495388" y="198348"/>
                </a:lnTo>
                <a:close/>
              </a:path>
              <a:path w="667385" h="210185">
                <a:moveTo>
                  <a:pt x="552551" y="122135"/>
                </a:moveTo>
                <a:lnTo>
                  <a:pt x="544728" y="114312"/>
                </a:lnTo>
                <a:lnTo>
                  <a:pt x="541324" y="114312"/>
                </a:lnTo>
                <a:lnTo>
                  <a:pt x="533501" y="122148"/>
                </a:lnTo>
                <a:lnTo>
                  <a:pt x="533501" y="125552"/>
                </a:lnTo>
                <a:lnTo>
                  <a:pt x="541324" y="133375"/>
                </a:lnTo>
                <a:lnTo>
                  <a:pt x="544728" y="133375"/>
                </a:lnTo>
                <a:lnTo>
                  <a:pt x="552551" y="125552"/>
                </a:lnTo>
                <a:lnTo>
                  <a:pt x="552551" y="123850"/>
                </a:lnTo>
                <a:lnTo>
                  <a:pt x="552551" y="122135"/>
                </a:lnTo>
                <a:close/>
              </a:path>
              <a:path w="667385" h="210185">
                <a:moveTo>
                  <a:pt x="609714" y="103085"/>
                </a:moveTo>
                <a:lnTo>
                  <a:pt x="601878" y="95262"/>
                </a:lnTo>
                <a:lnTo>
                  <a:pt x="598487" y="95262"/>
                </a:lnTo>
                <a:lnTo>
                  <a:pt x="590664" y="103085"/>
                </a:lnTo>
                <a:lnTo>
                  <a:pt x="590664" y="106489"/>
                </a:lnTo>
                <a:lnTo>
                  <a:pt x="598487" y="114312"/>
                </a:lnTo>
                <a:lnTo>
                  <a:pt x="601878" y="114312"/>
                </a:lnTo>
                <a:lnTo>
                  <a:pt x="609714" y="106502"/>
                </a:lnTo>
                <a:lnTo>
                  <a:pt x="609714" y="104800"/>
                </a:lnTo>
                <a:lnTo>
                  <a:pt x="609714" y="103085"/>
                </a:lnTo>
                <a:close/>
              </a:path>
              <a:path w="667385" h="210185">
                <a:moveTo>
                  <a:pt x="666877" y="93560"/>
                </a:moveTo>
                <a:lnTo>
                  <a:pt x="659041" y="85737"/>
                </a:lnTo>
                <a:lnTo>
                  <a:pt x="655637" y="85737"/>
                </a:lnTo>
                <a:lnTo>
                  <a:pt x="647814" y="93560"/>
                </a:lnTo>
                <a:lnTo>
                  <a:pt x="647814" y="96964"/>
                </a:lnTo>
                <a:lnTo>
                  <a:pt x="655637" y="104787"/>
                </a:lnTo>
                <a:lnTo>
                  <a:pt x="659041" y="104787"/>
                </a:lnTo>
                <a:lnTo>
                  <a:pt x="666877" y="96977"/>
                </a:lnTo>
                <a:lnTo>
                  <a:pt x="666877" y="95275"/>
                </a:lnTo>
                <a:lnTo>
                  <a:pt x="666877" y="93560"/>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aphicFrame>
        <p:nvGraphicFramePr>
          <p:cNvPr id="6274" name="Table 6273">
            <a:extLst>
              <a:ext uri="{FF2B5EF4-FFF2-40B4-BE49-F238E27FC236}">
                <a16:creationId xmlns:a16="http://schemas.microsoft.com/office/drawing/2014/main" id="{71045737-992F-FB3A-807C-A7A27102B5EA}"/>
              </a:ext>
            </a:extLst>
          </p:cNvPr>
          <p:cNvGraphicFramePr>
            <a:graphicFrameLocks noGrp="1"/>
          </p:cNvGraphicFramePr>
          <p:nvPr>
            <p:extLst>
              <p:ext uri="{D42A27DB-BD31-4B8C-83A1-F6EECF244321}">
                <p14:modId xmlns:p14="http://schemas.microsoft.com/office/powerpoint/2010/main" val="1316679975"/>
              </p:ext>
            </p:extLst>
          </p:nvPr>
        </p:nvGraphicFramePr>
        <p:xfrm>
          <a:off x="9703107" y="4064618"/>
          <a:ext cx="2211070" cy="934576"/>
        </p:xfrm>
        <a:graphic>
          <a:graphicData uri="http://schemas.openxmlformats.org/drawingml/2006/table">
            <a:tbl>
              <a:tblPr firstRow="1" firstCol="1" lastRow="1" lastCol="1" bandRow="1" bandCol="1"/>
              <a:tblGrid>
                <a:gridCol w="2211070">
                  <a:extLst>
                    <a:ext uri="{9D8B030D-6E8A-4147-A177-3AD203B41FA5}">
                      <a16:colId xmlns:a16="http://schemas.microsoft.com/office/drawing/2014/main" val="1351952098"/>
                    </a:ext>
                  </a:extLst>
                </a:gridCol>
              </a:tblGrid>
              <a:tr h="311335">
                <a:tc>
                  <a:txBody>
                    <a:bodyPr/>
                    <a:lstStyle/>
                    <a:p>
                      <a:pPr marL="124460">
                        <a:spcBef>
                          <a:spcPts val="725"/>
                        </a:spcBef>
                        <a:spcAft>
                          <a:spcPts val="0"/>
                        </a:spcAft>
                      </a:pPr>
                      <a:r>
                        <a:rPr lang="en-US" sz="1500" spc="-2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2</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411181888"/>
                  </a:ext>
                </a:extLst>
              </a:tr>
              <a:tr h="446002">
                <a:tc>
                  <a:txBody>
                    <a:bodyPr/>
                    <a:lstStyle/>
                    <a:p>
                      <a:pPr marL="124460" marR="431800">
                        <a:lnSpc>
                          <a:spcPts val="1350"/>
                        </a:lnSpc>
                        <a:spcAft>
                          <a:spcPts val="0"/>
                        </a:spcAft>
                      </a:pP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PI_020</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RIDDOR </a:t>
                      </a:r>
                      <a:r>
                        <a:rPr lang="en-US" sz="1050" spc="-10" dirty="0">
                          <a:effectLst/>
                          <a:latin typeface="Lucida Sans" panose="020B0602030504020204" pitchFamily="34" charset="0"/>
                          <a:ea typeface="Lucida Sans" panose="020B0602030504020204" pitchFamily="34" charset="0"/>
                          <a:cs typeface="Lucida Sans" panose="020B0602030504020204" pitchFamily="34" charset="0"/>
                        </a:rPr>
                        <a:t>incidents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992899491"/>
                  </a:ext>
                </a:extLst>
              </a:tr>
              <a:tr h="177239">
                <a:tc>
                  <a:txBody>
                    <a:bodyPr/>
                    <a:lstStyle/>
                    <a:p>
                      <a:pPr marL="124460">
                        <a:lnSpc>
                          <a:spcPts val="750"/>
                        </a:lnSpc>
                      </a:pP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650" spc="-17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3</a:t>
                      </a:r>
                      <a:r>
                        <a:rPr lang="en-US" sz="650" spc="9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650" spc="8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HAVE</a:t>
                      </a:r>
                      <a:r>
                        <a:rPr lang="en-US" sz="650" spc="10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a:t>
                      </a:r>
                      <a:r>
                        <a:rPr lang="en-US" sz="650" spc="10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SAFE</a:t>
                      </a:r>
                      <a:r>
                        <a:rPr lang="en-US" sz="650" spc="10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AND</a:t>
                      </a:r>
                      <a:r>
                        <a:rPr lang="en-US" sz="650" spc="10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VALUED</a:t>
                      </a:r>
                      <a:r>
                        <a:rPr lang="en-US" sz="650" spc="10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WORKFORCE</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721768844"/>
                  </a:ext>
                </a:extLst>
              </a:tr>
            </a:tbl>
          </a:graphicData>
        </a:graphic>
      </p:graphicFrame>
      <p:grpSp>
        <p:nvGrpSpPr>
          <p:cNvPr id="6275" name="Group 6274">
            <a:extLst>
              <a:ext uri="{FF2B5EF4-FFF2-40B4-BE49-F238E27FC236}">
                <a16:creationId xmlns:a16="http://schemas.microsoft.com/office/drawing/2014/main" id="{927C86F5-9C4C-076E-6C99-3D205CDDFF38}"/>
              </a:ext>
            </a:extLst>
          </p:cNvPr>
          <p:cNvGrpSpPr>
            <a:grpSpLocks/>
          </p:cNvGrpSpPr>
          <p:nvPr/>
        </p:nvGrpSpPr>
        <p:grpSpPr>
          <a:xfrm>
            <a:off x="11150915" y="4077787"/>
            <a:ext cx="714375" cy="257175"/>
            <a:chOff x="0" y="0"/>
            <a:chExt cx="715010" cy="257810"/>
          </a:xfrm>
        </p:grpSpPr>
        <p:sp>
          <p:nvSpPr>
            <p:cNvPr id="6276" name="Graphic 243">
              <a:extLst>
                <a:ext uri="{FF2B5EF4-FFF2-40B4-BE49-F238E27FC236}">
                  <a16:creationId xmlns:a16="http://schemas.microsoft.com/office/drawing/2014/main" id="{E177E0E3-13CB-B7EC-AA92-B6CC76343A55}"/>
                </a:ext>
              </a:extLst>
            </p:cNvPr>
            <p:cNvSpPr/>
            <p:nvPr/>
          </p:nvSpPr>
          <p:spPr>
            <a:xfrm>
              <a:off x="0" y="252462"/>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6277" name="Graphic 244">
              <a:extLst>
                <a:ext uri="{FF2B5EF4-FFF2-40B4-BE49-F238E27FC236}">
                  <a16:creationId xmlns:a16="http://schemas.microsoft.com/office/drawing/2014/main" id="{72C2592C-6990-7B37-6254-1F04A2A4F775}"/>
                </a:ext>
              </a:extLst>
            </p:cNvPr>
            <p:cNvSpPr/>
            <p:nvPr/>
          </p:nvSpPr>
          <p:spPr>
            <a:xfrm>
              <a:off x="0" y="252462"/>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6278" name="Graphic 245">
              <a:extLst>
                <a:ext uri="{FF2B5EF4-FFF2-40B4-BE49-F238E27FC236}">
                  <a16:creationId xmlns:a16="http://schemas.microsoft.com/office/drawing/2014/main" id="{49B156A7-1BA4-95A7-8ACF-788028201FA1}"/>
                </a:ext>
              </a:extLst>
            </p:cNvPr>
            <p:cNvSpPr/>
            <p:nvPr/>
          </p:nvSpPr>
          <p:spPr>
            <a:xfrm>
              <a:off x="89312" y="11800"/>
              <a:ext cx="535940" cy="236220"/>
            </a:xfrm>
            <a:custGeom>
              <a:avLst/>
              <a:gdLst/>
              <a:ahLst/>
              <a:cxnLst/>
              <a:rect l="l" t="t" r="r" b="b"/>
              <a:pathLst>
                <a:path w="535940" h="236220">
                  <a:moveTo>
                    <a:pt x="238166" y="235898"/>
                  </a:moveTo>
                  <a:lnTo>
                    <a:pt x="0" y="235898"/>
                  </a:lnTo>
                  <a:lnTo>
                    <a:pt x="119083" y="0"/>
                  </a:lnTo>
                  <a:lnTo>
                    <a:pt x="238166" y="235898"/>
                  </a:lnTo>
                  <a:close/>
                </a:path>
                <a:path w="535940" h="236220">
                  <a:moveTo>
                    <a:pt x="535874" y="235898"/>
                  </a:moveTo>
                  <a:lnTo>
                    <a:pt x="297707" y="235898"/>
                  </a:lnTo>
                  <a:lnTo>
                    <a:pt x="357249" y="117948"/>
                  </a:lnTo>
                  <a:lnTo>
                    <a:pt x="416790" y="117948"/>
                  </a:lnTo>
                  <a:lnTo>
                    <a:pt x="476332" y="0"/>
                  </a:lnTo>
                  <a:lnTo>
                    <a:pt x="535874" y="235898"/>
                  </a:lnTo>
                  <a:close/>
                </a:path>
              </a:pathLst>
            </a:custGeom>
            <a:solidFill>
              <a:srgbClr val="6FC279">
                <a:alpha val="25099"/>
              </a:srgbClr>
            </a:solidFill>
          </p:spPr>
          <p:txBody>
            <a:bodyPr wrap="square" lIns="0" tIns="0" rIns="0" bIns="0" rtlCol="0">
              <a:prstTxWarp prst="textNoShape">
                <a:avLst/>
              </a:prstTxWarp>
              <a:noAutofit/>
            </a:bodyPr>
            <a:lstStyle/>
            <a:p>
              <a:endParaRPr lang="en-GB"/>
            </a:p>
          </p:txBody>
        </p:sp>
        <p:sp>
          <p:nvSpPr>
            <p:cNvPr id="6279" name="Graphic 246">
              <a:extLst>
                <a:ext uri="{FF2B5EF4-FFF2-40B4-BE49-F238E27FC236}">
                  <a16:creationId xmlns:a16="http://schemas.microsoft.com/office/drawing/2014/main" id="{8E00F608-41D0-BFC9-872E-85C2D6465532}"/>
                </a:ext>
              </a:extLst>
            </p:cNvPr>
            <p:cNvSpPr/>
            <p:nvPr/>
          </p:nvSpPr>
          <p:spPr>
            <a:xfrm>
              <a:off x="29770" y="11800"/>
              <a:ext cx="655320" cy="236220"/>
            </a:xfrm>
            <a:custGeom>
              <a:avLst/>
              <a:gdLst/>
              <a:ahLst/>
              <a:cxnLst/>
              <a:rect l="l" t="t" r="r" b="b"/>
              <a:pathLst>
                <a:path w="655320" h="236220">
                  <a:moveTo>
                    <a:pt x="0" y="235898"/>
                  </a:moveTo>
                  <a:lnTo>
                    <a:pt x="59541" y="235898"/>
                  </a:lnTo>
                  <a:lnTo>
                    <a:pt x="119083" y="117948"/>
                  </a:lnTo>
                  <a:lnTo>
                    <a:pt x="178624" y="0"/>
                  </a:lnTo>
                  <a:lnTo>
                    <a:pt x="238166" y="117948"/>
                  </a:lnTo>
                  <a:lnTo>
                    <a:pt x="297707" y="235898"/>
                  </a:lnTo>
                  <a:lnTo>
                    <a:pt x="357249" y="235898"/>
                  </a:lnTo>
                  <a:lnTo>
                    <a:pt x="416790" y="117948"/>
                  </a:lnTo>
                  <a:lnTo>
                    <a:pt x="476332" y="117948"/>
                  </a:lnTo>
                  <a:lnTo>
                    <a:pt x="535874" y="0"/>
                  </a:lnTo>
                  <a:lnTo>
                    <a:pt x="595415" y="235898"/>
                  </a:lnTo>
                  <a:lnTo>
                    <a:pt x="654957" y="235898"/>
                  </a:lnTo>
                </a:path>
              </a:pathLst>
            </a:custGeom>
            <a:ln w="9526">
              <a:solidFill>
                <a:srgbClr val="6FC279"/>
              </a:solidFill>
              <a:prstDash val="solid"/>
            </a:ln>
          </p:spPr>
          <p:txBody>
            <a:bodyPr wrap="square" lIns="0" tIns="0" rIns="0" bIns="0" rtlCol="0">
              <a:prstTxWarp prst="textNoShape">
                <a:avLst/>
              </a:prstTxWarp>
              <a:noAutofit/>
            </a:bodyPr>
            <a:lstStyle/>
            <a:p>
              <a:endParaRPr lang="en-GB"/>
            </a:p>
          </p:txBody>
        </p:sp>
        <p:sp>
          <p:nvSpPr>
            <p:cNvPr id="6280" name="Graphic 247">
              <a:extLst>
                <a:ext uri="{FF2B5EF4-FFF2-40B4-BE49-F238E27FC236}">
                  <a16:creationId xmlns:a16="http://schemas.microsoft.com/office/drawing/2014/main" id="{FBE299DC-7052-587B-5C31-AA1B58BB18CD}"/>
                </a:ext>
              </a:extLst>
            </p:cNvPr>
            <p:cNvSpPr/>
            <p:nvPr/>
          </p:nvSpPr>
          <p:spPr>
            <a:xfrm>
              <a:off x="19044" y="7"/>
              <a:ext cx="667385" cy="257810"/>
            </a:xfrm>
            <a:custGeom>
              <a:avLst/>
              <a:gdLst/>
              <a:ahLst/>
              <a:cxnLst/>
              <a:rect l="l" t="t" r="r" b="b"/>
              <a:pathLst>
                <a:path w="667385" h="257810">
                  <a:moveTo>
                    <a:pt x="19050" y="245986"/>
                  </a:moveTo>
                  <a:lnTo>
                    <a:pt x="11226" y="238163"/>
                  </a:lnTo>
                  <a:lnTo>
                    <a:pt x="7823" y="238175"/>
                  </a:lnTo>
                  <a:lnTo>
                    <a:pt x="0" y="245999"/>
                  </a:lnTo>
                  <a:lnTo>
                    <a:pt x="0" y="249402"/>
                  </a:lnTo>
                  <a:lnTo>
                    <a:pt x="7835" y="257225"/>
                  </a:lnTo>
                  <a:lnTo>
                    <a:pt x="11226" y="257225"/>
                  </a:lnTo>
                  <a:lnTo>
                    <a:pt x="19050" y="249402"/>
                  </a:lnTo>
                  <a:lnTo>
                    <a:pt x="19050" y="247700"/>
                  </a:lnTo>
                  <a:lnTo>
                    <a:pt x="19050" y="245986"/>
                  </a:lnTo>
                  <a:close/>
                </a:path>
                <a:path w="667385" h="257810">
                  <a:moveTo>
                    <a:pt x="76212" y="245986"/>
                  </a:moveTo>
                  <a:lnTo>
                    <a:pt x="68376" y="238175"/>
                  </a:lnTo>
                  <a:lnTo>
                    <a:pt x="64973" y="238175"/>
                  </a:lnTo>
                  <a:lnTo>
                    <a:pt x="57162" y="246011"/>
                  </a:lnTo>
                  <a:lnTo>
                    <a:pt x="57162" y="249415"/>
                  </a:lnTo>
                  <a:lnTo>
                    <a:pt x="64998" y="257225"/>
                  </a:lnTo>
                  <a:lnTo>
                    <a:pt x="68402" y="257225"/>
                  </a:lnTo>
                  <a:lnTo>
                    <a:pt x="76212" y="249402"/>
                  </a:lnTo>
                  <a:lnTo>
                    <a:pt x="76212" y="247700"/>
                  </a:lnTo>
                  <a:lnTo>
                    <a:pt x="76212" y="245986"/>
                  </a:lnTo>
                  <a:close/>
                </a:path>
                <a:path w="667385" h="257810">
                  <a:moveTo>
                    <a:pt x="133375" y="131660"/>
                  </a:moveTo>
                  <a:lnTo>
                    <a:pt x="125539" y="123850"/>
                  </a:lnTo>
                  <a:lnTo>
                    <a:pt x="122135" y="123850"/>
                  </a:lnTo>
                  <a:lnTo>
                    <a:pt x="114325" y="131686"/>
                  </a:lnTo>
                  <a:lnTo>
                    <a:pt x="114325" y="135089"/>
                  </a:lnTo>
                  <a:lnTo>
                    <a:pt x="122148" y="142913"/>
                  </a:lnTo>
                  <a:lnTo>
                    <a:pt x="125552" y="142900"/>
                  </a:lnTo>
                  <a:lnTo>
                    <a:pt x="133375" y="135077"/>
                  </a:lnTo>
                  <a:lnTo>
                    <a:pt x="133375" y="133375"/>
                  </a:lnTo>
                  <a:lnTo>
                    <a:pt x="133375" y="131660"/>
                  </a:lnTo>
                  <a:close/>
                </a:path>
                <a:path w="667385" h="257810">
                  <a:moveTo>
                    <a:pt x="190538" y="7823"/>
                  </a:moveTo>
                  <a:lnTo>
                    <a:pt x="182702" y="0"/>
                  </a:lnTo>
                  <a:lnTo>
                    <a:pt x="179311" y="0"/>
                  </a:lnTo>
                  <a:lnTo>
                    <a:pt x="171488" y="7823"/>
                  </a:lnTo>
                  <a:lnTo>
                    <a:pt x="171488" y="11226"/>
                  </a:lnTo>
                  <a:lnTo>
                    <a:pt x="179311" y="19050"/>
                  </a:lnTo>
                  <a:lnTo>
                    <a:pt x="182702" y="19050"/>
                  </a:lnTo>
                  <a:lnTo>
                    <a:pt x="190538" y="11226"/>
                  </a:lnTo>
                  <a:lnTo>
                    <a:pt x="190538" y="9525"/>
                  </a:lnTo>
                  <a:lnTo>
                    <a:pt x="190538" y="7823"/>
                  </a:lnTo>
                  <a:close/>
                </a:path>
                <a:path w="667385" h="257810">
                  <a:moveTo>
                    <a:pt x="257225" y="131660"/>
                  </a:moveTo>
                  <a:lnTo>
                    <a:pt x="249389" y="123850"/>
                  </a:lnTo>
                  <a:lnTo>
                    <a:pt x="245986" y="123850"/>
                  </a:lnTo>
                  <a:lnTo>
                    <a:pt x="238163" y="131673"/>
                  </a:lnTo>
                  <a:lnTo>
                    <a:pt x="238163" y="135077"/>
                  </a:lnTo>
                  <a:lnTo>
                    <a:pt x="245986" y="142900"/>
                  </a:lnTo>
                  <a:lnTo>
                    <a:pt x="249389" y="142900"/>
                  </a:lnTo>
                  <a:lnTo>
                    <a:pt x="257225" y="135077"/>
                  </a:lnTo>
                  <a:lnTo>
                    <a:pt x="257225" y="133375"/>
                  </a:lnTo>
                  <a:lnTo>
                    <a:pt x="257225" y="131660"/>
                  </a:lnTo>
                  <a:close/>
                </a:path>
                <a:path w="667385" h="257810">
                  <a:moveTo>
                    <a:pt x="314388" y="247700"/>
                  </a:moveTo>
                  <a:lnTo>
                    <a:pt x="306552" y="238163"/>
                  </a:lnTo>
                  <a:lnTo>
                    <a:pt x="303149" y="238163"/>
                  </a:lnTo>
                  <a:lnTo>
                    <a:pt x="295325" y="245986"/>
                  </a:lnTo>
                  <a:lnTo>
                    <a:pt x="295325" y="249389"/>
                  </a:lnTo>
                  <a:lnTo>
                    <a:pt x="303149" y="257213"/>
                  </a:lnTo>
                  <a:lnTo>
                    <a:pt x="306552" y="257213"/>
                  </a:lnTo>
                  <a:lnTo>
                    <a:pt x="314388" y="247700"/>
                  </a:lnTo>
                  <a:close/>
                </a:path>
                <a:path w="667385" h="257810">
                  <a:moveTo>
                    <a:pt x="371538" y="245986"/>
                  </a:moveTo>
                  <a:lnTo>
                    <a:pt x="363715" y="238163"/>
                  </a:lnTo>
                  <a:lnTo>
                    <a:pt x="360311" y="238163"/>
                  </a:lnTo>
                  <a:lnTo>
                    <a:pt x="352488" y="245986"/>
                  </a:lnTo>
                  <a:lnTo>
                    <a:pt x="352488" y="249389"/>
                  </a:lnTo>
                  <a:lnTo>
                    <a:pt x="360311" y="257213"/>
                  </a:lnTo>
                  <a:lnTo>
                    <a:pt x="363715" y="257213"/>
                  </a:lnTo>
                  <a:lnTo>
                    <a:pt x="371538" y="249402"/>
                  </a:lnTo>
                  <a:lnTo>
                    <a:pt x="371538" y="247700"/>
                  </a:lnTo>
                  <a:lnTo>
                    <a:pt x="371538" y="245986"/>
                  </a:lnTo>
                  <a:close/>
                </a:path>
                <a:path w="667385" h="257810">
                  <a:moveTo>
                    <a:pt x="428701" y="131660"/>
                  </a:moveTo>
                  <a:lnTo>
                    <a:pt x="420878" y="123850"/>
                  </a:lnTo>
                  <a:lnTo>
                    <a:pt x="417474" y="123850"/>
                  </a:lnTo>
                  <a:lnTo>
                    <a:pt x="409651" y="131673"/>
                  </a:lnTo>
                  <a:lnTo>
                    <a:pt x="409651" y="135077"/>
                  </a:lnTo>
                  <a:lnTo>
                    <a:pt x="417474" y="142900"/>
                  </a:lnTo>
                  <a:lnTo>
                    <a:pt x="420878" y="142900"/>
                  </a:lnTo>
                  <a:lnTo>
                    <a:pt x="428701" y="135077"/>
                  </a:lnTo>
                  <a:lnTo>
                    <a:pt x="428701" y="133375"/>
                  </a:lnTo>
                  <a:lnTo>
                    <a:pt x="428701" y="131660"/>
                  </a:lnTo>
                  <a:close/>
                </a:path>
                <a:path w="667385" h="257810">
                  <a:moveTo>
                    <a:pt x="495388" y="131660"/>
                  </a:moveTo>
                  <a:lnTo>
                    <a:pt x="487565" y="123850"/>
                  </a:lnTo>
                  <a:lnTo>
                    <a:pt x="484162" y="123850"/>
                  </a:lnTo>
                  <a:lnTo>
                    <a:pt x="476338" y="131673"/>
                  </a:lnTo>
                  <a:lnTo>
                    <a:pt x="476338" y="135077"/>
                  </a:lnTo>
                  <a:lnTo>
                    <a:pt x="484162" y="142900"/>
                  </a:lnTo>
                  <a:lnTo>
                    <a:pt x="487565" y="142900"/>
                  </a:lnTo>
                  <a:lnTo>
                    <a:pt x="495388" y="135077"/>
                  </a:lnTo>
                  <a:lnTo>
                    <a:pt x="495388" y="133375"/>
                  </a:lnTo>
                  <a:lnTo>
                    <a:pt x="495388" y="131660"/>
                  </a:lnTo>
                  <a:close/>
                </a:path>
                <a:path w="667385" h="257810">
                  <a:moveTo>
                    <a:pt x="552551" y="7823"/>
                  </a:moveTo>
                  <a:lnTo>
                    <a:pt x="544715" y="0"/>
                  </a:lnTo>
                  <a:lnTo>
                    <a:pt x="541312" y="0"/>
                  </a:lnTo>
                  <a:lnTo>
                    <a:pt x="533488" y="7823"/>
                  </a:lnTo>
                  <a:lnTo>
                    <a:pt x="533488" y="11226"/>
                  </a:lnTo>
                  <a:lnTo>
                    <a:pt x="541312" y="19050"/>
                  </a:lnTo>
                  <a:lnTo>
                    <a:pt x="544715" y="19050"/>
                  </a:lnTo>
                  <a:lnTo>
                    <a:pt x="552551" y="11226"/>
                  </a:lnTo>
                  <a:lnTo>
                    <a:pt x="552551" y="9525"/>
                  </a:lnTo>
                  <a:lnTo>
                    <a:pt x="552551" y="7823"/>
                  </a:lnTo>
                  <a:close/>
                </a:path>
                <a:path w="667385" h="257810">
                  <a:moveTo>
                    <a:pt x="609714" y="247700"/>
                  </a:moveTo>
                  <a:lnTo>
                    <a:pt x="601878" y="238163"/>
                  </a:lnTo>
                  <a:lnTo>
                    <a:pt x="598474" y="238163"/>
                  </a:lnTo>
                  <a:lnTo>
                    <a:pt x="590651" y="245986"/>
                  </a:lnTo>
                  <a:lnTo>
                    <a:pt x="590651" y="249389"/>
                  </a:lnTo>
                  <a:lnTo>
                    <a:pt x="598474" y="257213"/>
                  </a:lnTo>
                  <a:lnTo>
                    <a:pt x="601878" y="257213"/>
                  </a:lnTo>
                  <a:lnTo>
                    <a:pt x="609714" y="247700"/>
                  </a:lnTo>
                  <a:close/>
                </a:path>
                <a:path w="667385" h="257810">
                  <a:moveTo>
                    <a:pt x="666864" y="245986"/>
                  </a:moveTo>
                  <a:lnTo>
                    <a:pt x="659041" y="238163"/>
                  </a:lnTo>
                  <a:lnTo>
                    <a:pt x="655637" y="238163"/>
                  </a:lnTo>
                  <a:lnTo>
                    <a:pt x="647814" y="245986"/>
                  </a:lnTo>
                  <a:lnTo>
                    <a:pt x="647814" y="249389"/>
                  </a:lnTo>
                  <a:lnTo>
                    <a:pt x="655637" y="257213"/>
                  </a:lnTo>
                  <a:lnTo>
                    <a:pt x="659041" y="257213"/>
                  </a:lnTo>
                  <a:lnTo>
                    <a:pt x="666864" y="249402"/>
                  </a:lnTo>
                  <a:lnTo>
                    <a:pt x="666864" y="247700"/>
                  </a:lnTo>
                  <a:lnTo>
                    <a:pt x="666864" y="245986"/>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171" name="Group 213"/>
          <p:cNvGrpSpPr>
            <a:grpSpLocks/>
          </p:cNvGrpSpPr>
          <p:nvPr/>
        </p:nvGrpSpPr>
        <p:grpSpPr bwMode="auto">
          <a:xfrm>
            <a:off x="1419225" y="247650"/>
            <a:ext cx="714375" cy="9525"/>
            <a:chOff x="0" y="0"/>
            <a:chExt cx="7150" cy="95"/>
          </a:xfrm>
        </p:grpSpPr>
      </p:grpSp>
      <p:grpSp>
        <p:nvGrpSpPr>
          <p:cNvPr id="6169" name="Group 215"/>
          <p:cNvGrpSpPr>
            <a:grpSpLocks/>
          </p:cNvGrpSpPr>
          <p:nvPr/>
        </p:nvGrpSpPr>
        <p:grpSpPr bwMode="auto">
          <a:xfrm>
            <a:off x="1552575" y="19050"/>
            <a:ext cx="19050" cy="19050"/>
            <a:chOff x="0" y="0"/>
            <a:chExt cx="19050" cy="19685"/>
          </a:xfrm>
        </p:grpSpPr>
      </p:grpSp>
      <p:grpSp>
        <p:nvGrpSpPr>
          <p:cNvPr id="6167" name="Group 217"/>
          <p:cNvGrpSpPr>
            <a:grpSpLocks/>
          </p:cNvGrpSpPr>
          <p:nvPr/>
        </p:nvGrpSpPr>
        <p:grpSpPr bwMode="auto">
          <a:xfrm>
            <a:off x="0" y="0"/>
            <a:ext cx="19050" cy="19050"/>
            <a:chOff x="0" y="0"/>
            <a:chExt cx="19050" cy="19050"/>
          </a:xfrm>
        </p:grpSpPr>
      </p:grpSp>
      <p:grpSp>
        <p:nvGrpSpPr>
          <p:cNvPr id="6165" name="Group 219"/>
          <p:cNvGrpSpPr>
            <a:grpSpLocks/>
          </p:cNvGrpSpPr>
          <p:nvPr/>
        </p:nvGrpSpPr>
        <p:grpSpPr bwMode="auto">
          <a:xfrm>
            <a:off x="0" y="0"/>
            <a:ext cx="19050" cy="19050"/>
            <a:chOff x="0" y="0"/>
            <a:chExt cx="19050" cy="19050"/>
          </a:xfrm>
        </p:grpSpPr>
      </p:grpSp>
      <p:grpSp>
        <p:nvGrpSpPr>
          <p:cNvPr id="6163" name="Group 221"/>
          <p:cNvGrpSpPr>
            <a:grpSpLocks/>
          </p:cNvGrpSpPr>
          <p:nvPr/>
        </p:nvGrpSpPr>
        <p:grpSpPr bwMode="auto">
          <a:xfrm>
            <a:off x="0" y="0"/>
            <a:ext cx="19050" cy="19050"/>
            <a:chOff x="0" y="0"/>
            <a:chExt cx="19050" cy="19050"/>
          </a:xfrm>
        </p:grpSpPr>
      </p:grpSp>
      <p:grpSp>
        <p:nvGrpSpPr>
          <p:cNvPr id="16" name="Group 47"/>
          <p:cNvGrpSpPr>
            <a:grpSpLocks/>
          </p:cNvGrpSpPr>
          <p:nvPr/>
        </p:nvGrpSpPr>
        <p:grpSpPr bwMode="auto">
          <a:xfrm>
            <a:off x="1419225" y="247650"/>
            <a:ext cx="714375" cy="9525"/>
            <a:chOff x="0" y="0"/>
            <a:chExt cx="7150" cy="95"/>
          </a:xfrm>
        </p:grpSpPr>
      </p:grpSp>
      <p:grpSp>
        <p:nvGrpSpPr>
          <p:cNvPr id="17" name="Group 45"/>
          <p:cNvGrpSpPr>
            <a:grpSpLocks/>
          </p:cNvGrpSpPr>
          <p:nvPr/>
        </p:nvGrpSpPr>
        <p:grpSpPr bwMode="auto">
          <a:xfrm>
            <a:off x="1552575" y="19050"/>
            <a:ext cx="19050" cy="19050"/>
            <a:chOff x="0" y="0"/>
            <a:chExt cx="19050" cy="19685"/>
          </a:xfrm>
        </p:grpSpPr>
      </p:grpSp>
      <p:grpSp>
        <p:nvGrpSpPr>
          <p:cNvPr id="6187" name="Group 43"/>
          <p:cNvGrpSpPr>
            <a:grpSpLocks/>
          </p:cNvGrpSpPr>
          <p:nvPr/>
        </p:nvGrpSpPr>
        <p:grpSpPr bwMode="auto">
          <a:xfrm>
            <a:off x="0" y="0"/>
            <a:ext cx="19050" cy="19050"/>
            <a:chOff x="0" y="0"/>
            <a:chExt cx="19050" cy="19050"/>
          </a:xfrm>
        </p:grpSpPr>
      </p:grpSp>
      <p:grpSp>
        <p:nvGrpSpPr>
          <p:cNvPr id="6185" name="Group 41"/>
          <p:cNvGrpSpPr>
            <a:grpSpLocks/>
          </p:cNvGrpSpPr>
          <p:nvPr/>
        </p:nvGrpSpPr>
        <p:grpSpPr bwMode="auto">
          <a:xfrm>
            <a:off x="0" y="0"/>
            <a:ext cx="19050" cy="19050"/>
            <a:chOff x="0" y="0"/>
            <a:chExt cx="19050" cy="19050"/>
          </a:xfrm>
        </p:grpSpPr>
      </p:grpSp>
      <p:grpSp>
        <p:nvGrpSpPr>
          <p:cNvPr id="6183" name="Group 39"/>
          <p:cNvGrpSpPr>
            <a:grpSpLocks/>
          </p:cNvGrpSpPr>
          <p:nvPr/>
        </p:nvGrpSpPr>
        <p:grpSpPr bwMode="auto">
          <a:xfrm>
            <a:off x="0" y="0"/>
            <a:ext cx="19050" cy="19050"/>
            <a:chOff x="0" y="0"/>
            <a:chExt cx="19050" cy="19050"/>
          </a:xfrm>
        </p:grpSpPr>
      </p:grpSp>
      <p:grpSp>
        <p:nvGrpSpPr>
          <p:cNvPr id="6308" name="Group 259"/>
          <p:cNvGrpSpPr>
            <a:grpSpLocks/>
          </p:cNvGrpSpPr>
          <p:nvPr/>
        </p:nvGrpSpPr>
        <p:grpSpPr bwMode="auto">
          <a:xfrm>
            <a:off x="1419225" y="-73025"/>
            <a:ext cx="714375" cy="257175"/>
            <a:chOff x="0" y="0"/>
            <a:chExt cx="7150" cy="2578"/>
          </a:xfrm>
        </p:grpSpPr>
      </p:grpSp>
      <p:graphicFrame>
        <p:nvGraphicFramePr>
          <p:cNvPr id="19" name="Object 18">
            <a:extLst>
              <a:ext uri="{FF2B5EF4-FFF2-40B4-BE49-F238E27FC236}">
                <a16:creationId xmlns:a16="http://schemas.microsoft.com/office/drawing/2014/main" id="{5EE9D5A1-4CCE-6C17-DC57-71D50D108A80}"/>
              </a:ext>
            </a:extLst>
          </p:cNvPr>
          <p:cNvGraphicFramePr>
            <a:graphicFrameLocks noChangeAspect="1"/>
          </p:cNvGraphicFramePr>
          <p:nvPr>
            <p:extLst>
              <p:ext uri="{D42A27DB-BD31-4B8C-83A1-F6EECF244321}">
                <p14:modId xmlns:p14="http://schemas.microsoft.com/office/powerpoint/2010/main" val="811185257"/>
              </p:ext>
            </p:extLst>
          </p:nvPr>
        </p:nvGraphicFramePr>
        <p:xfrm>
          <a:off x="6376347" y="5336511"/>
          <a:ext cx="2953702" cy="1233488"/>
        </p:xfrm>
        <a:graphic>
          <a:graphicData uri="http://schemas.openxmlformats.org/presentationml/2006/ole">
            <mc:AlternateContent xmlns:mc="http://schemas.openxmlformats.org/markup-compatibility/2006">
              <mc:Choice xmlns:v="urn:schemas-microsoft-com:vml" Requires="v">
                <p:oleObj name="Document" r:id="rId8" imgW="2958395" imgH="1246463" progId="Word.Document.12">
                  <p:embed/>
                </p:oleObj>
              </mc:Choice>
              <mc:Fallback>
                <p:oleObj name="Document" r:id="rId8" imgW="2958395" imgH="1246463" progId="Word.Document.12">
                  <p:embed/>
                  <p:pic>
                    <p:nvPicPr>
                      <p:cNvPr id="19" name="Object 18">
                        <a:extLst>
                          <a:ext uri="{FF2B5EF4-FFF2-40B4-BE49-F238E27FC236}">
                            <a16:creationId xmlns:a16="http://schemas.microsoft.com/office/drawing/2014/main" id="{5EE9D5A1-4CCE-6C17-DC57-71D50D108A80}"/>
                          </a:ext>
                        </a:extLst>
                      </p:cNvPr>
                      <p:cNvPicPr/>
                      <p:nvPr/>
                    </p:nvPicPr>
                    <p:blipFill>
                      <a:blip r:embed="rId4"/>
                      <a:stretch>
                        <a:fillRect/>
                      </a:stretch>
                    </p:blipFill>
                    <p:spPr>
                      <a:xfrm>
                        <a:off x="6376347" y="5336511"/>
                        <a:ext cx="2953702" cy="123348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A1AAE285-48A0-8599-0184-F938BC144542}"/>
              </a:ext>
            </a:extLst>
          </p:cNvPr>
          <p:cNvGraphicFramePr>
            <a:graphicFrameLocks noChangeAspect="1"/>
          </p:cNvGraphicFramePr>
          <p:nvPr>
            <p:extLst>
              <p:ext uri="{D42A27DB-BD31-4B8C-83A1-F6EECF244321}">
                <p14:modId xmlns:p14="http://schemas.microsoft.com/office/powerpoint/2010/main" val="3365132915"/>
              </p:ext>
            </p:extLst>
          </p:nvPr>
        </p:nvGraphicFramePr>
        <p:xfrm>
          <a:off x="9444064" y="5289044"/>
          <a:ext cx="2906976" cy="1233488"/>
        </p:xfrm>
        <a:graphic>
          <a:graphicData uri="http://schemas.openxmlformats.org/presentationml/2006/ole">
            <mc:AlternateContent xmlns:mc="http://schemas.openxmlformats.org/markup-compatibility/2006">
              <mc:Choice xmlns:v="urn:schemas-microsoft-com:vml" Requires="v">
                <p:oleObj name="Document" r:id="rId8" imgW="2958395" imgH="1246463" progId="Word.Document.12">
                  <p:embed/>
                </p:oleObj>
              </mc:Choice>
              <mc:Fallback>
                <p:oleObj name="Document" r:id="rId8" imgW="2958395" imgH="1246463" progId="Word.Document.12">
                  <p:embed/>
                  <p:pic>
                    <p:nvPicPr>
                      <p:cNvPr id="20" name="Object 19">
                        <a:extLst>
                          <a:ext uri="{FF2B5EF4-FFF2-40B4-BE49-F238E27FC236}">
                            <a16:creationId xmlns:a16="http://schemas.microsoft.com/office/drawing/2014/main" id="{A1AAE285-48A0-8599-0184-F938BC144542}"/>
                          </a:ext>
                        </a:extLst>
                      </p:cNvPr>
                      <p:cNvPicPr/>
                      <p:nvPr/>
                    </p:nvPicPr>
                    <p:blipFill>
                      <a:blip r:embed="rId4"/>
                      <a:stretch>
                        <a:fillRect/>
                      </a:stretch>
                    </p:blipFill>
                    <p:spPr>
                      <a:xfrm>
                        <a:off x="9444064" y="5289044"/>
                        <a:ext cx="2906976" cy="123348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0B19E145-7B9E-DD91-0214-EA2397C5381B}"/>
              </a:ext>
            </a:extLst>
          </p:cNvPr>
          <p:cNvGraphicFramePr>
            <a:graphicFrameLocks noChangeAspect="1"/>
          </p:cNvGraphicFramePr>
          <p:nvPr>
            <p:extLst>
              <p:ext uri="{D42A27DB-BD31-4B8C-83A1-F6EECF244321}">
                <p14:modId xmlns:p14="http://schemas.microsoft.com/office/powerpoint/2010/main" val="634981085"/>
              </p:ext>
            </p:extLst>
          </p:nvPr>
        </p:nvGraphicFramePr>
        <p:xfrm>
          <a:off x="3355571" y="5317109"/>
          <a:ext cx="2953702" cy="1233488"/>
        </p:xfrm>
        <a:graphic>
          <a:graphicData uri="http://schemas.openxmlformats.org/presentationml/2006/ole">
            <mc:AlternateContent xmlns:mc="http://schemas.openxmlformats.org/markup-compatibility/2006">
              <mc:Choice xmlns:v="urn:schemas-microsoft-com:vml" Requires="v">
                <p:oleObj name="Document" r:id="rId8" imgW="2958395" imgH="1246463" progId="Word.Document.12">
                  <p:embed/>
                </p:oleObj>
              </mc:Choice>
              <mc:Fallback>
                <p:oleObj name="Document" r:id="rId8" imgW="2958395" imgH="1246463" progId="Word.Document.12">
                  <p:embed/>
                  <p:pic>
                    <p:nvPicPr>
                      <p:cNvPr id="21" name="Object 20">
                        <a:extLst>
                          <a:ext uri="{FF2B5EF4-FFF2-40B4-BE49-F238E27FC236}">
                            <a16:creationId xmlns:a16="http://schemas.microsoft.com/office/drawing/2014/main" id="{0B19E145-7B9E-DD91-0214-EA2397C5381B}"/>
                          </a:ext>
                        </a:extLst>
                      </p:cNvPr>
                      <p:cNvPicPr/>
                      <p:nvPr/>
                    </p:nvPicPr>
                    <p:blipFill>
                      <a:blip r:embed="rId4"/>
                      <a:stretch>
                        <a:fillRect/>
                      </a:stretch>
                    </p:blipFill>
                    <p:spPr>
                      <a:xfrm>
                        <a:off x="3355571" y="5317109"/>
                        <a:ext cx="2953702" cy="1233488"/>
                      </a:xfrm>
                      <a:prstGeom prst="rect">
                        <a:avLst/>
                      </a:prstGeom>
                    </p:spPr>
                  </p:pic>
                </p:oleObj>
              </mc:Fallback>
            </mc:AlternateContent>
          </a:graphicData>
        </a:graphic>
      </p:graphicFrame>
      <p:sp>
        <p:nvSpPr>
          <p:cNvPr id="24" name="Textbox 119">
            <a:extLst>
              <a:ext uri="{FF2B5EF4-FFF2-40B4-BE49-F238E27FC236}">
                <a16:creationId xmlns:a16="http://schemas.microsoft.com/office/drawing/2014/main" id="{9A6EED22-2A38-F8E6-D47F-31D0BD7B785B}"/>
              </a:ext>
            </a:extLst>
          </p:cNvPr>
          <p:cNvSpPr txBox="1"/>
          <p:nvPr/>
        </p:nvSpPr>
        <p:spPr>
          <a:xfrm>
            <a:off x="3442082" y="5225093"/>
            <a:ext cx="2419985" cy="1325504"/>
          </a:xfrm>
          <a:prstGeom prst="rect">
            <a:avLst/>
          </a:prstGeom>
        </p:spPr>
        <p:txBody>
          <a:bodyPr wrap="square" lIns="0" tIns="0" rIns="0" bIns="0" rtlCol="0">
            <a:noAutofit/>
          </a:bodyPr>
          <a:lstStyle/>
          <a:p>
            <a:pPr>
              <a:spcBef>
                <a:spcPts val="30"/>
              </a:spcBef>
            </a:pPr>
            <a:r>
              <a:rPr lang="en-US" sz="1000" dirty="0">
                <a:solidFill>
                  <a:prstClr val="black"/>
                </a:solidFill>
                <a:latin typeface="Verdana" panose="020B0604030504040204" pitchFamily="34" charset="0"/>
                <a:ea typeface="Lucida Sans" panose="020B0602030504020204" pitchFamily="34" charset="0"/>
                <a:cs typeface="Lucida Sans" panose="020B0602030504020204" pitchFamily="34" charset="0"/>
              </a:rPr>
              <a:t> </a:t>
            </a:r>
            <a:endParaRPr lang="en-GB" sz="110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a:p>
            <a:pPr marL="314325"/>
            <a:r>
              <a:rPr lang="en-US" sz="1500" dirty="0">
                <a:solidFill>
                  <a:srgbClr val="6FC279"/>
                </a:solidFill>
                <a:latin typeface="Lucida Sans" panose="020B0602030504020204" pitchFamily="34" charset="0"/>
                <a:ea typeface="Lucida Sans" panose="020B0602030504020204" pitchFamily="34" charset="0"/>
                <a:cs typeface="Lucida Sans" panose="020B0602030504020204" pitchFamily="34" charset="0"/>
              </a:rPr>
              <a:t>96.65</a:t>
            </a:r>
            <a:endParaRPr lang="en-GB" sz="1500" dirty="0">
              <a:solidFill>
                <a:srgbClr val="6FC279"/>
              </a:solidFill>
              <a:latin typeface="Lucida Sans" panose="020B0602030504020204" pitchFamily="34" charset="0"/>
              <a:ea typeface="Lucida Sans" panose="020B0602030504020204" pitchFamily="34" charset="0"/>
              <a:cs typeface="Lucida Sans" panose="020B0602030504020204" pitchFamily="34" charset="0"/>
            </a:endParaRPr>
          </a:p>
          <a:p>
            <a:pPr>
              <a:spcBef>
                <a:spcPts val="40"/>
              </a:spcBef>
            </a:pPr>
            <a:r>
              <a:rPr lang="en-US" sz="950" i="1" dirty="0">
                <a:solidFill>
                  <a:prstClr val="black"/>
                </a:solidFill>
                <a:latin typeface="Trebuchet MS" panose="020B0603020202020204" pitchFamily="34" charset="0"/>
                <a:ea typeface="Lucida Sans" panose="020B0602030504020204" pitchFamily="34" charset="0"/>
                <a:cs typeface="Lucida Sans" panose="020B0602030504020204" pitchFamily="34" charset="0"/>
              </a:rPr>
              <a:t> </a:t>
            </a:r>
            <a:endParaRPr lang="en-GB" sz="110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a:p>
            <a:pPr marL="314325">
              <a:lnSpc>
                <a:spcPct val="108000"/>
              </a:lnSpc>
            </a:pPr>
            <a:r>
              <a:rPr lang="en-US" sz="1050" spc="-20"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PI_035</a:t>
            </a:r>
            <a:r>
              <a:rPr lang="en-US" sz="1050" spc="-75"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 </a:t>
            </a:r>
            <a:r>
              <a:rPr lang="en-US" sz="1050" spc="-20"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Percentage</a:t>
            </a:r>
            <a:r>
              <a:rPr lang="en-US" sz="1050" spc="-75"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 </a:t>
            </a:r>
            <a:r>
              <a:rPr lang="en-US" sz="1050" spc="-20"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of</a:t>
            </a:r>
            <a:r>
              <a:rPr lang="en-US" sz="1050" spc="-75"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 </a:t>
            </a:r>
            <a:r>
              <a:rPr lang="en-US" sz="1050" spc="-20"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emergency </a:t>
            </a:r>
            <a:r>
              <a:rPr lang="en-US" sz="1050" spc="-40"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calls</a:t>
            </a:r>
            <a:r>
              <a:rPr lang="en-US" sz="1050" spc="-55"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 </a:t>
            </a:r>
            <a:r>
              <a:rPr lang="en-US" sz="1050" spc="-40"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answered</a:t>
            </a:r>
            <a:r>
              <a:rPr lang="en-US" sz="1050" spc="-55"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 </a:t>
            </a:r>
            <a:r>
              <a:rPr lang="en-US" sz="1050" spc="-40"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within</a:t>
            </a:r>
            <a:r>
              <a:rPr lang="en-US" sz="1050" spc="-55"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 </a:t>
            </a:r>
            <a:r>
              <a:rPr lang="en-US" sz="1050" spc="-40"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10</a:t>
            </a:r>
            <a:r>
              <a:rPr lang="en-US" sz="1050" spc="-50"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 </a:t>
            </a:r>
            <a:r>
              <a:rPr lang="en-US" sz="1050" spc="-40" dirty="0">
                <a:solidFill>
                  <a:prstClr val="black"/>
                </a:solidFill>
                <a:latin typeface="Lucida Sans" panose="020B0602030504020204" pitchFamily="34" charset="0"/>
                <a:ea typeface="Lucida Sans" panose="020B0602030504020204" pitchFamily="34" charset="0"/>
                <a:cs typeface="Lucida Sans" panose="020B0602030504020204" pitchFamily="34" charset="0"/>
              </a:rPr>
              <a:t>seconds</a:t>
            </a:r>
            <a:endParaRPr lang="en-GB" sz="110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a:p>
            <a:pPr marL="314325">
              <a:spcBef>
                <a:spcPts val="315"/>
              </a:spcBef>
            </a:pP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1</a:t>
            </a:r>
            <a:r>
              <a:rPr lang="en-US" sz="550" spc="2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a:t>
            </a:r>
            <a:r>
              <a:rPr lang="en-US" sz="550" spc="21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DELIVERING</a:t>
            </a:r>
            <a:r>
              <a:rPr lang="en-US" sz="550" spc="24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HIGH</a:t>
            </a:r>
            <a:r>
              <a:rPr lang="en-US" sz="550" spc="24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PERFORMING</a:t>
            </a:r>
            <a:r>
              <a:rPr lang="en-US" sz="550" spc="245"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solidFill>
                <a:prstClr val="black"/>
              </a:solidFill>
              <a:latin typeface="Lucida Sans" panose="020B0602030504020204" pitchFamily="34" charset="0"/>
              <a:ea typeface="Lucida Sans" panose="020B0602030504020204" pitchFamily="34" charset="0"/>
              <a:cs typeface="Lucida Sans" panose="020B0602030504020204" pitchFamily="34" charset="0"/>
            </a:endParaRPr>
          </a:p>
        </p:txBody>
      </p:sp>
      <p:graphicFrame>
        <p:nvGraphicFramePr>
          <p:cNvPr id="25" name="Table 24">
            <a:extLst>
              <a:ext uri="{FF2B5EF4-FFF2-40B4-BE49-F238E27FC236}">
                <a16:creationId xmlns:a16="http://schemas.microsoft.com/office/drawing/2014/main" id="{C7D5FF9F-1BE9-4FB4-8EC8-3851433DC8A8}"/>
              </a:ext>
            </a:extLst>
          </p:cNvPr>
          <p:cNvGraphicFramePr>
            <a:graphicFrameLocks noGrp="1"/>
          </p:cNvGraphicFramePr>
          <p:nvPr>
            <p:extLst>
              <p:ext uri="{D42A27DB-BD31-4B8C-83A1-F6EECF244321}">
                <p14:modId xmlns:p14="http://schemas.microsoft.com/office/powerpoint/2010/main" val="4116787668"/>
              </p:ext>
            </p:extLst>
          </p:nvPr>
        </p:nvGraphicFramePr>
        <p:xfrm>
          <a:off x="6649938" y="5384705"/>
          <a:ext cx="2265246" cy="1099802"/>
        </p:xfrm>
        <a:graphic>
          <a:graphicData uri="http://schemas.openxmlformats.org/drawingml/2006/table">
            <a:tbl>
              <a:tblPr firstRow="1" firstCol="1" lastRow="1" lastCol="1" bandRow="1" bandCol="1"/>
              <a:tblGrid>
                <a:gridCol w="2265246">
                  <a:extLst>
                    <a:ext uri="{9D8B030D-6E8A-4147-A177-3AD203B41FA5}">
                      <a16:colId xmlns:a16="http://schemas.microsoft.com/office/drawing/2014/main" val="25121629"/>
                    </a:ext>
                  </a:extLst>
                </a:gridCol>
              </a:tblGrid>
              <a:tr h="4088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23190">
                        <a:spcBef>
                          <a:spcPts val="720"/>
                        </a:spcBef>
                        <a:spcAft>
                          <a:spcPts val="0"/>
                        </a:spcAft>
                      </a:pPr>
                      <a:r>
                        <a:rPr lang="en-US" sz="150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01:23</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19859350"/>
                  </a:ext>
                </a:extLst>
              </a:tr>
              <a:tr h="4484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23190">
                        <a:lnSpc>
                          <a:spcPct val="100000"/>
                        </a:lnSpc>
                        <a:spcBef>
                          <a:spcPts val="15"/>
                        </a:spcBef>
                        <a:spcAft>
                          <a:spcPts val="0"/>
                        </a:spcAft>
                      </a:pPr>
                      <a:r>
                        <a:rPr lang="en-US" sz="850" spc="-30" dirty="0">
                          <a:effectLst/>
                          <a:latin typeface="Lucida Sans" panose="020B0602030504020204" pitchFamily="34" charset="0"/>
                          <a:ea typeface="Lucida Sans" panose="020B0602030504020204" pitchFamily="34" charset="0"/>
                          <a:cs typeface="Lucida Sans" panose="020B0602030504020204" pitchFamily="34" charset="0"/>
                        </a:rPr>
                        <a:t>PI_036</a:t>
                      </a:r>
                      <a:r>
                        <a:rPr lang="en-US" sz="850" spc="-85" dirty="0">
                          <a:effectLst/>
                          <a:latin typeface="Lucida Sans" panose="020B0602030504020204" pitchFamily="34" charset="0"/>
                          <a:ea typeface="Lucida Sans" panose="020B0602030504020204" pitchFamily="34" charset="0"/>
                          <a:cs typeface="Lucida Sans" panose="020B0602030504020204" pitchFamily="34" charset="0"/>
                        </a:rPr>
                        <a:t> </a:t>
                      </a:r>
                      <a:r>
                        <a:rPr lang="en-US" sz="850" spc="-30" dirty="0">
                          <a:effectLst/>
                          <a:latin typeface="Lucida Sans" panose="020B0602030504020204" pitchFamily="34" charset="0"/>
                          <a:ea typeface="Lucida Sans" panose="020B0602030504020204" pitchFamily="34" charset="0"/>
                          <a:cs typeface="Lucida Sans" panose="020B0602030504020204" pitchFamily="34" charset="0"/>
                        </a:rPr>
                        <a:t>Time</a:t>
                      </a:r>
                      <a:r>
                        <a:rPr lang="en-US" sz="8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850" spc="-30" dirty="0">
                          <a:effectLst/>
                          <a:latin typeface="Lucida Sans" panose="020B0602030504020204" pitchFamily="34" charset="0"/>
                          <a:ea typeface="Lucida Sans" panose="020B0602030504020204" pitchFamily="34" charset="0"/>
                          <a:cs typeface="Lucida Sans" panose="020B0602030504020204" pitchFamily="34" charset="0"/>
                        </a:rPr>
                        <a:t>between</a:t>
                      </a:r>
                      <a:r>
                        <a:rPr lang="en-US" sz="8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850" spc="-30" dirty="0">
                          <a:effectLst/>
                          <a:latin typeface="Lucida Sans" panose="020B0602030504020204" pitchFamily="34" charset="0"/>
                          <a:ea typeface="Lucida Sans" panose="020B0602030504020204" pitchFamily="34" charset="0"/>
                          <a:cs typeface="Lucida Sans" panose="020B0602030504020204" pitchFamily="34" charset="0"/>
                        </a:rPr>
                        <a:t>control </a:t>
                      </a:r>
                      <a:r>
                        <a:rPr lang="en-US" sz="850" spc="-10" dirty="0">
                          <a:effectLst/>
                          <a:latin typeface="Lucida Sans" panose="020B0602030504020204" pitchFamily="34" charset="0"/>
                          <a:ea typeface="Lucida Sans" panose="020B0602030504020204" pitchFamily="34" charset="0"/>
                          <a:cs typeface="Lucida Sans" panose="020B0602030504020204" pitchFamily="34" charset="0"/>
                        </a:rPr>
                        <a:t>receiving</a:t>
                      </a:r>
                      <a:r>
                        <a:rPr lang="en-US" sz="8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850" spc="-10" dirty="0">
                          <a:effectLst/>
                          <a:latin typeface="Lucida Sans" panose="020B0602030504020204" pitchFamily="34" charset="0"/>
                          <a:ea typeface="Lucida Sans" panose="020B0602030504020204" pitchFamily="34" charset="0"/>
                          <a:cs typeface="Lucida Sans" panose="020B0602030504020204" pitchFamily="34" charset="0"/>
                        </a:rPr>
                        <a:t>a 999 call</a:t>
                      </a:r>
                      <a:r>
                        <a:rPr lang="en-US" sz="8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850" spc="-10" dirty="0">
                          <a:effectLst/>
                          <a:latin typeface="Lucida Sans" panose="020B0602030504020204" pitchFamily="34" charset="0"/>
                          <a:ea typeface="Lucida Sans" panose="020B0602030504020204" pitchFamily="34" charset="0"/>
                          <a:cs typeface="Lucida Sans" panose="020B0602030504020204" pitchFamily="34" charset="0"/>
                        </a:rPr>
                        <a:t>and an appliance being </a:t>
                      </a:r>
                      <a:r>
                        <a:rPr lang="en-US" sz="850" spc="-10" dirty="0" err="1">
                          <a:effectLst/>
                          <a:latin typeface="Lucida Sans" panose="020B0602030504020204" pitchFamily="34" charset="0"/>
                          <a:ea typeface="Lucida Sans" panose="020B0602030504020204" pitchFamily="34" charset="0"/>
                          <a:cs typeface="Lucida Sans" panose="020B0602030504020204" pitchFamily="34" charset="0"/>
                        </a:rPr>
                        <a:t>mobilised</a:t>
                      </a:r>
                      <a:endParaRPr lang="en-GB" sz="8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78800142"/>
                  </a:ext>
                </a:extLst>
              </a:tr>
              <a:tr h="24252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23190">
                        <a:spcBef>
                          <a:spcPts val="60"/>
                        </a:spcBef>
                        <a:spcAft>
                          <a:spcPts val="0"/>
                        </a:spcAft>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14679112"/>
                  </a:ext>
                </a:extLst>
              </a:tr>
            </a:tbl>
          </a:graphicData>
        </a:graphic>
      </p:graphicFrame>
      <p:graphicFrame>
        <p:nvGraphicFramePr>
          <p:cNvPr id="26" name="Table 25">
            <a:extLst>
              <a:ext uri="{FF2B5EF4-FFF2-40B4-BE49-F238E27FC236}">
                <a16:creationId xmlns:a16="http://schemas.microsoft.com/office/drawing/2014/main" id="{885D63F1-0401-A6D3-9C90-17582CFDCA5B}"/>
              </a:ext>
            </a:extLst>
          </p:cNvPr>
          <p:cNvGraphicFramePr>
            <a:graphicFrameLocks noGrp="1"/>
          </p:cNvGraphicFramePr>
          <p:nvPr>
            <p:extLst>
              <p:ext uri="{D42A27DB-BD31-4B8C-83A1-F6EECF244321}">
                <p14:modId xmlns:p14="http://schemas.microsoft.com/office/powerpoint/2010/main" val="332956576"/>
              </p:ext>
            </p:extLst>
          </p:nvPr>
        </p:nvGraphicFramePr>
        <p:xfrm>
          <a:off x="9674511" y="5188727"/>
          <a:ext cx="2176404" cy="1171421"/>
        </p:xfrm>
        <a:graphic>
          <a:graphicData uri="http://schemas.openxmlformats.org/drawingml/2006/table">
            <a:tbl>
              <a:tblPr firstRow="1" firstCol="1" lastRow="1" lastCol="1" bandRow="1" bandCol="1"/>
              <a:tblGrid>
                <a:gridCol w="2176404">
                  <a:extLst>
                    <a:ext uri="{9D8B030D-6E8A-4147-A177-3AD203B41FA5}">
                      <a16:colId xmlns:a16="http://schemas.microsoft.com/office/drawing/2014/main" val="643370361"/>
                    </a:ext>
                  </a:extLst>
                </a:gridCol>
              </a:tblGrid>
              <a:tr h="4704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25"/>
                        </a:spcBef>
                      </a:pPr>
                      <a:r>
                        <a:rPr lang="en-US" sz="1000" dirty="0">
                          <a:effectLst/>
                          <a:latin typeface="Verdana" panose="020B0604030504040204" pitchFamily="34" charset="0"/>
                          <a:ea typeface="Lucida Sans" panose="020B0602030504020204" pitchFamily="34" charset="0"/>
                          <a:cs typeface="Lucida Sans" panose="020B0602030504020204" pitchFamily="34" charset="0"/>
                        </a:rPr>
                        <a:t> </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p>
                      <a:pPr marL="123825"/>
                      <a:r>
                        <a:rPr lang="en-US" sz="1500" i="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100</a:t>
                      </a:r>
                      <a:endParaRPr lang="en-GB" sz="1500" i="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9128462"/>
                  </a:ext>
                </a:extLst>
              </a:tr>
              <a:tr h="44143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23825">
                        <a:lnSpc>
                          <a:spcPts val="1350"/>
                        </a:lnSpc>
                        <a:spcBef>
                          <a:spcPts val="15"/>
                        </a:spcBef>
                        <a:spcAft>
                          <a:spcPts val="0"/>
                        </a:spcAft>
                      </a:pP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PI_040</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Percentage</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Very</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High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SSRIs that are in date</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06026521"/>
                  </a:ext>
                </a:extLst>
              </a:tr>
              <a:tr h="2595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23825">
                        <a:spcBef>
                          <a:spcPts val="60"/>
                        </a:spcBef>
                        <a:spcAft>
                          <a:spcPts val="0"/>
                        </a:spcAft>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14076518"/>
                  </a:ext>
                </a:extLst>
              </a:tr>
            </a:tbl>
          </a:graphicData>
        </a:graphic>
      </p:graphicFrame>
      <p:sp>
        <p:nvSpPr>
          <p:cNvPr id="28" name="Graphic 208">
            <a:extLst>
              <a:ext uri="{FF2B5EF4-FFF2-40B4-BE49-F238E27FC236}">
                <a16:creationId xmlns:a16="http://schemas.microsoft.com/office/drawing/2014/main" id="{FDA5B409-DBB4-2766-13BC-3C117A41DA01}"/>
              </a:ext>
            </a:extLst>
          </p:cNvPr>
          <p:cNvSpPr/>
          <p:nvPr/>
        </p:nvSpPr>
        <p:spPr>
          <a:xfrm>
            <a:off x="11136540" y="5629343"/>
            <a:ext cx="714375" cy="1275"/>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9" name="Graphic 209">
            <a:extLst>
              <a:ext uri="{FF2B5EF4-FFF2-40B4-BE49-F238E27FC236}">
                <a16:creationId xmlns:a16="http://schemas.microsoft.com/office/drawing/2014/main" id="{067654BC-AA27-315B-B1D0-5D934E918898}"/>
              </a:ext>
            </a:extLst>
          </p:cNvPr>
          <p:cNvSpPr/>
          <p:nvPr/>
        </p:nvSpPr>
        <p:spPr>
          <a:xfrm>
            <a:off x="11136540" y="5629343"/>
            <a:ext cx="714375"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pic>
        <p:nvPicPr>
          <p:cNvPr id="30" name="Image 210">
            <a:extLst>
              <a:ext uri="{FF2B5EF4-FFF2-40B4-BE49-F238E27FC236}">
                <a16:creationId xmlns:a16="http://schemas.microsoft.com/office/drawing/2014/main" id="{0F268DCB-2C26-BD03-3165-B020FECEEF1F}"/>
              </a:ext>
            </a:extLst>
          </p:cNvPr>
          <p:cNvPicPr/>
          <p:nvPr/>
        </p:nvPicPr>
        <p:blipFill>
          <a:blip r:embed="rId9" cstate="print"/>
          <a:stretch>
            <a:fillRect/>
          </a:stretch>
        </p:blipFill>
        <p:spPr>
          <a:xfrm>
            <a:off x="11631485" y="5375950"/>
            <a:ext cx="134443" cy="248614"/>
          </a:xfrm>
          <a:prstGeom prst="rect">
            <a:avLst/>
          </a:prstGeom>
        </p:spPr>
      </p:pic>
      <p:pic>
        <p:nvPicPr>
          <p:cNvPr id="31" name="Picture 1">
            <a:extLst>
              <a:ext uri="{FF2B5EF4-FFF2-40B4-BE49-F238E27FC236}">
                <a16:creationId xmlns:a16="http://schemas.microsoft.com/office/drawing/2014/main" id="{C2DE05CE-FC55-44F7-CBDF-092418BC143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1568" t="11054" r="4186" b="59014"/>
          <a:stretch/>
        </p:blipFill>
        <p:spPr bwMode="auto">
          <a:xfrm>
            <a:off x="4991064" y="5419100"/>
            <a:ext cx="714375" cy="27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Graphic 201">
            <a:extLst>
              <a:ext uri="{FF2B5EF4-FFF2-40B4-BE49-F238E27FC236}">
                <a16:creationId xmlns:a16="http://schemas.microsoft.com/office/drawing/2014/main" id="{06B22BC4-6796-57FB-F66C-6E5DE7AAE445}"/>
              </a:ext>
            </a:extLst>
          </p:cNvPr>
          <p:cNvSpPr/>
          <p:nvPr/>
        </p:nvSpPr>
        <p:spPr>
          <a:xfrm>
            <a:off x="8062363" y="5726214"/>
            <a:ext cx="715963" cy="1275"/>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4" name="Graphic 202">
            <a:extLst>
              <a:ext uri="{FF2B5EF4-FFF2-40B4-BE49-F238E27FC236}">
                <a16:creationId xmlns:a16="http://schemas.microsoft.com/office/drawing/2014/main" id="{D120BB46-35A0-0802-3FD4-DE39CBF226C3}"/>
              </a:ext>
            </a:extLst>
          </p:cNvPr>
          <p:cNvSpPr/>
          <p:nvPr/>
        </p:nvSpPr>
        <p:spPr>
          <a:xfrm>
            <a:off x="8062363" y="5726214"/>
            <a:ext cx="715963"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pic>
        <p:nvPicPr>
          <p:cNvPr id="35" name="Image 203">
            <a:extLst>
              <a:ext uri="{FF2B5EF4-FFF2-40B4-BE49-F238E27FC236}">
                <a16:creationId xmlns:a16="http://schemas.microsoft.com/office/drawing/2014/main" id="{22B21CC4-ED9B-79C9-32B6-A96238C7D503}"/>
              </a:ext>
            </a:extLst>
          </p:cNvPr>
          <p:cNvPicPr/>
          <p:nvPr/>
        </p:nvPicPr>
        <p:blipFill>
          <a:blip r:embed="rId11" cstate="print"/>
          <a:stretch>
            <a:fillRect/>
          </a:stretch>
        </p:blipFill>
        <p:spPr>
          <a:xfrm>
            <a:off x="8509519" y="5484666"/>
            <a:ext cx="238483" cy="236769"/>
          </a:xfrm>
          <a:prstGeom prst="rect">
            <a:avLst/>
          </a:prstGeom>
          <a:noFill/>
        </p:spPr>
      </p:pic>
      <p:sp>
        <p:nvSpPr>
          <p:cNvPr id="36" name="Graphic 204">
            <a:extLst>
              <a:ext uri="{FF2B5EF4-FFF2-40B4-BE49-F238E27FC236}">
                <a16:creationId xmlns:a16="http://schemas.microsoft.com/office/drawing/2014/main" id="{BB2440A1-2864-3585-2C5D-B5610FB8A509}"/>
              </a:ext>
            </a:extLst>
          </p:cNvPr>
          <p:cNvSpPr/>
          <p:nvPr/>
        </p:nvSpPr>
        <p:spPr>
          <a:xfrm>
            <a:off x="8092173" y="5484666"/>
            <a:ext cx="656193" cy="237092"/>
          </a:xfrm>
          <a:custGeom>
            <a:avLst/>
            <a:gdLst/>
            <a:ahLst/>
            <a:cxnLst/>
            <a:rect l="l" t="t" r="r" b="b"/>
            <a:pathLst>
              <a:path w="655320" h="236220">
                <a:moveTo>
                  <a:pt x="0" y="235898"/>
                </a:moveTo>
                <a:lnTo>
                  <a:pt x="0" y="235898"/>
                </a:lnTo>
                <a:lnTo>
                  <a:pt x="416790" y="235898"/>
                </a:lnTo>
                <a:lnTo>
                  <a:pt x="476332" y="15939"/>
                </a:lnTo>
                <a:lnTo>
                  <a:pt x="535874" y="20720"/>
                </a:lnTo>
                <a:lnTo>
                  <a:pt x="595415" y="0"/>
                </a:lnTo>
                <a:lnTo>
                  <a:pt x="654957" y="235898"/>
                </a:lnTo>
              </a:path>
            </a:pathLst>
          </a:custGeom>
          <a:ln w="9526">
            <a:solidFill>
              <a:srgbClr val="6FC279"/>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7" name="Graphic 205">
            <a:extLst>
              <a:ext uri="{FF2B5EF4-FFF2-40B4-BE49-F238E27FC236}">
                <a16:creationId xmlns:a16="http://schemas.microsoft.com/office/drawing/2014/main" id="{D996574D-2465-CD13-D106-8E201FC8FC5A}"/>
              </a:ext>
            </a:extLst>
          </p:cNvPr>
          <p:cNvSpPr/>
          <p:nvPr/>
        </p:nvSpPr>
        <p:spPr>
          <a:xfrm>
            <a:off x="8081428" y="5472832"/>
            <a:ext cx="668275" cy="258762"/>
          </a:xfrm>
          <a:custGeom>
            <a:avLst/>
            <a:gdLst/>
            <a:ahLst/>
            <a:cxnLst/>
            <a:rect l="l" t="t" r="r" b="b"/>
            <a:pathLst>
              <a:path w="667385" h="257810">
                <a:moveTo>
                  <a:pt x="19062" y="245986"/>
                </a:moveTo>
                <a:lnTo>
                  <a:pt x="11226" y="238163"/>
                </a:lnTo>
                <a:lnTo>
                  <a:pt x="7823" y="238163"/>
                </a:lnTo>
                <a:lnTo>
                  <a:pt x="0" y="245999"/>
                </a:lnTo>
                <a:lnTo>
                  <a:pt x="12" y="249402"/>
                </a:lnTo>
                <a:lnTo>
                  <a:pt x="7835" y="257225"/>
                </a:lnTo>
                <a:lnTo>
                  <a:pt x="11239" y="257225"/>
                </a:lnTo>
                <a:lnTo>
                  <a:pt x="19062" y="249389"/>
                </a:lnTo>
                <a:lnTo>
                  <a:pt x="19062" y="247688"/>
                </a:lnTo>
                <a:lnTo>
                  <a:pt x="19062" y="245986"/>
                </a:lnTo>
                <a:close/>
              </a:path>
              <a:path w="667385" h="257810">
                <a:moveTo>
                  <a:pt x="76225" y="247688"/>
                </a:moveTo>
                <a:lnTo>
                  <a:pt x="68389" y="238163"/>
                </a:lnTo>
                <a:lnTo>
                  <a:pt x="64985" y="238175"/>
                </a:lnTo>
                <a:lnTo>
                  <a:pt x="57162" y="246011"/>
                </a:lnTo>
                <a:lnTo>
                  <a:pt x="57162" y="249402"/>
                </a:lnTo>
                <a:lnTo>
                  <a:pt x="64998" y="257225"/>
                </a:lnTo>
                <a:lnTo>
                  <a:pt x="68402" y="257225"/>
                </a:lnTo>
                <a:lnTo>
                  <a:pt x="76225" y="249389"/>
                </a:lnTo>
                <a:lnTo>
                  <a:pt x="76225" y="247688"/>
                </a:lnTo>
                <a:close/>
              </a:path>
              <a:path w="667385" h="257810">
                <a:moveTo>
                  <a:pt x="133375" y="245986"/>
                </a:moveTo>
                <a:lnTo>
                  <a:pt x="125539" y="238163"/>
                </a:lnTo>
                <a:lnTo>
                  <a:pt x="122135" y="238175"/>
                </a:lnTo>
                <a:lnTo>
                  <a:pt x="114325" y="246011"/>
                </a:lnTo>
                <a:lnTo>
                  <a:pt x="114325" y="249402"/>
                </a:lnTo>
                <a:lnTo>
                  <a:pt x="122161" y="257225"/>
                </a:lnTo>
                <a:lnTo>
                  <a:pt x="125564" y="257225"/>
                </a:lnTo>
                <a:lnTo>
                  <a:pt x="133375" y="249389"/>
                </a:lnTo>
                <a:lnTo>
                  <a:pt x="133375" y="247688"/>
                </a:lnTo>
                <a:lnTo>
                  <a:pt x="133375" y="245986"/>
                </a:lnTo>
                <a:close/>
              </a:path>
              <a:path w="667385" h="257810">
                <a:moveTo>
                  <a:pt x="190538" y="245986"/>
                </a:moveTo>
                <a:lnTo>
                  <a:pt x="182714" y="238163"/>
                </a:lnTo>
                <a:lnTo>
                  <a:pt x="179311" y="238163"/>
                </a:lnTo>
                <a:lnTo>
                  <a:pt x="171488" y="245986"/>
                </a:lnTo>
                <a:lnTo>
                  <a:pt x="171488" y="249389"/>
                </a:lnTo>
                <a:lnTo>
                  <a:pt x="179311" y="257213"/>
                </a:lnTo>
                <a:lnTo>
                  <a:pt x="182714" y="257213"/>
                </a:lnTo>
                <a:lnTo>
                  <a:pt x="190538" y="249389"/>
                </a:lnTo>
                <a:lnTo>
                  <a:pt x="190538" y="247688"/>
                </a:lnTo>
                <a:lnTo>
                  <a:pt x="190538" y="245986"/>
                </a:lnTo>
                <a:close/>
              </a:path>
              <a:path w="667385" h="257810">
                <a:moveTo>
                  <a:pt x="257225" y="245986"/>
                </a:moveTo>
                <a:lnTo>
                  <a:pt x="249402" y="238163"/>
                </a:lnTo>
                <a:lnTo>
                  <a:pt x="245999" y="238163"/>
                </a:lnTo>
                <a:lnTo>
                  <a:pt x="238175" y="245986"/>
                </a:lnTo>
                <a:lnTo>
                  <a:pt x="238175" y="249389"/>
                </a:lnTo>
                <a:lnTo>
                  <a:pt x="245999" y="257213"/>
                </a:lnTo>
                <a:lnTo>
                  <a:pt x="249402" y="257213"/>
                </a:lnTo>
                <a:lnTo>
                  <a:pt x="257225" y="249389"/>
                </a:lnTo>
                <a:lnTo>
                  <a:pt x="257225" y="247688"/>
                </a:lnTo>
                <a:lnTo>
                  <a:pt x="257225" y="245986"/>
                </a:lnTo>
                <a:close/>
              </a:path>
              <a:path w="667385" h="257810">
                <a:moveTo>
                  <a:pt x="314388" y="245986"/>
                </a:moveTo>
                <a:lnTo>
                  <a:pt x="306552" y="238163"/>
                </a:lnTo>
                <a:lnTo>
                  <a:pt x="303161" y="238163"/>
                </a:lnTo>
                <a:lnTo>
                  <a:pt x="295338" y="245986"/>
                </a:lnTo>
                <a:lnTo>
                  <a:pt x="295338" y="249389"/>
                </a:lnTo>
                <a:lnTo>
                  <a:pt x="303161" y="257213"/>
                </a:lnTo>
                <a:lnTo>
                  <a:pt x="306552" y="257213"/>
                </a:lnTo>
                <a:lnTo>
                  <a:pt x="314388" y="249389"/>
                </a:lnTo>
                <a:lnTo>
                  <a:pt x="314388" y="247688"/>
                </a:lnTo>
                <a:lnTo>
                  <a:pt x="314388" y="245986"/>
                </a:lnTo>
                <a:close/>
              </a:path>
              <a:path w="667385" h="257810">
                <a:moveTo>
                  <a:pt x="371551" y="245986"/>
                </a:moveTo>
                <a:lnTo>
                  <a:pt x="363715" y="238163"/>
                </a:lnTo>
                <a:lnTo>
                  <a:pt x="360311" y="238163"/>
                </a:lnTo>
                <a:lnTo>
                  <a:pt x="352488" y="245986"/>
                </a:lnTo>
                <a:lnTo>
                  <a:pt x="352488" y="249389"/>
                </a:lnTo>
                <a:lnTo>
                  <a:pt x="360311" y="257213"/>
                </a:lnTo>
                <a:lnTo>
                  <a:pt x="363715" y="257213"/>
                </a:lnTo>
                <a:lnTo>
                  <a:pt x="371551" y="249389"/>
                </a:lnTo>
                <a:lnTo>
                  <a:pt x="371551" y="247688"/>
                </a:lnTo>
                <a:lnTo>
                  <a:pt x="371551" y="245986"/>
                </a:lnTo>
                <a:close/>
              </a:path>
              <a:path w="667385" h="257810">
                <a:moveTo>
                  <a:pt x="428701" y="245986"/>
                </a:moveTo>
                <a:lnTo>
                  <a:pt x="420878" y="238163"/>
                </a:lnTo>
                <a:lnTo>
                  <a:pt x="417474" y="238163"/>
                </a:lnTo>
                <a:lnTo>
                  <a:pt x="409651" y="245986"/>
                </a:lnTo>
                <a:lnTo>
                  <a:pt x="409651" y="249389"/>
                </a:lnTo>
                <a:lnTo>
                  <a:pt x="417474" y="257213"/>
                </a:lnTo>
                <a:lnTo>
                  <a:pt x="420878" y="257213"/>
                </a:lnTo>
                <a:lnTo>
                  <a:pt x="428701" y="249389"/>
                </a:lnTo>
                <a:lnTo>
                  <a:pt x="428701" y="247688"/>
                </a:lnTo>
                <a:lnTo>
                  <a:pt x="428701" y="245986"/>
                </a:lnTo>
                <a:close/>
              </a:path>
              <a:path w="667385" h="257810">
                <a:moveTo>
                  <a:pt x="495388" y="26873"/>
                </a:moveTo>
                <a:lnTo>
                  <a:pt x="487565" y="19050"/>
                </a:lnTo>
                <a:lnTo>
                  <a:pt x="484162" y="19050"/>
                </a:lnTo>
                <a:lnTo>
                  <a:pt x="476338" y="26873"/>
                </a:lnTo>
                <a:lnTo>
                  <a:pt x="476338" y="30276"/>
                </a:lnTo>
                <a:lnTo>
                  <a:pt x="484162" y="38100"/>
                </a:lnTo>
                <a:lnTo>
                  <a:pt x="487565" y="38100"/>
                </a:lnTo>
                <a:lnTo>
                  <a:pt x="495388" y="30276"/>
                </a:lnTo>
                <a:lnTo>
                  <a:pt x="495388" y="28575"/>
                </a:lnTo>
                <a:lnTo>
                  <a:pt x="495388" y="26873"/>
                </a:lnTo>
                <a:close/>
              </a:path>
              <a:path w="667385" h="257810">
                <a:moveTo>
                  <a:pt x="552551" y="26873"/>
                </a:moveTo>
                <a:lnTo>
                  <a:pt x="544728" y="19050"/>
                </a:lnTo>
                <a:lnTo>
                  <a:pt x="541324" y="19050"/>
                </a:lnTo>
                <a:lnTo>
                  <a:pt x="533501" y="26873"/>
                </a:lnTo>
                <a:lnTo>
                  <a:pt x="533501" y="30276"/>
                </a:lnTo>
                <a:lnTo>
                  <a:pt x="541324" y="38100"/>
                </a:lnTo>
                <a:lnTo>
                  <a:pt x="544728" y="38100"/>
                </a:lnTo>
                <a:lnTo>
                  <a:pt x="552551" y="30276"/>
                </a:lnTo>
                <a:lnTo>
                  <a:pt x="552551" y="28575"/>
                </a:lnTo>
                <a:lnTo>
                  <a:pt x="552551" y="26873"/>
                </a:lnTo>
                <a:close/>
              </a:path>
              <a:path w="667385" h="257810">
                <a:moveTo>
                  <a:pt x="609714" y="7810"/>
                </a:moveTo>
                <a:lnTo>
                  <a:pt x="601891" y="0"/>
                </a:lnTo>
                <a:lnTo>
                  <a:pt x="598487" y="0"/>
                </a:lnTo>
                <a:lnTo>
                  <a:pt x="590664" y="7823"/>
                </a:lnTo>
                <a:lnTo>
                  <a:pt x="590664" y="11226"/>
                </a:lnTo>
                <a:lnTo>
                  <a:pt x="598487" y="19050"/>
                </a:lnTo>
                <a:lnTo>
                  <a:pt x="601878" y="19050"/>
                </a:lnTo>
                <a:lnTo>
                  <a:pt x="609714" y="11226"/>
                </a:lnTo>
                <a:lnTo>
                  <a:pt x="609714" y="9525"/>
                </a:lnTo>
                <a:lnTo>
                  <a:pt x="609714" y="7810"/>
                </a:lnTo>
                <a:close/>
              </a:path>
              <a:path w="667385" h="257810">
                <a:moveTo>
                  <a:pt x="666877" y="245986"/>
                </a:moveTo>
                <a:lnTo>
                  <a:pt x="659041" y="238163"/>
                </a:lnTo>
                <a:lnTo>
                  <a:pt x="655637" y="238163"/>
                </a:lnTo>
                <a:lnTo>
                  <a:pt x="647814" y="245986"/>
                </a:lnTo>
                <a:lnTo>
                  <a:pt x="647814" y="249389"/>
                </a:lnTo>
                <a:lnTo>
                  <a:pt x="655637" y="257213"/>
                </a:lnTo>
                <a:lnTo>
                  <a:pt x="659041" y="257213"/>
                </a:lnTo>
                <a:lnTo>
                  <a:pt x="666877" y="249389"/>
                </a:lnTo>
                <a:lnTo>
                  <a:pt x="666877" y="247688"/>
                </a:lnTo>
                <a:lnTo>
                  <a:pt x="666877" y="245986"/>
                </a:lnTo>
                <a:close/>
              </a:path>
            </a:pathLst>
          </a:custGeom>
          <a:solidFill>
            <a:srgbClr val="6FC279"/>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aphicFrame>
        <p:nvGraphicFramePr>
          <p:cNvPr id="18" name="Object 17">
            <a:extLst>
              <a:ext uri="{FF2B5EF4-FFF2-40B4-BE49-F238E27FC236}">
                <a16:creationId xmlns:a16="http://schemas.microsoft.com/office/drawing/2014/main" id="{19B28A34-2C65-E5F9-4862-66A8FD072752}"/>
              </a:ext>
            </a:extLst>
          </p:cNvPr>
          <p:cNvGraphicFramePr>
            <a:graphicFrameLocks noChangeAspect="1"/>
          </p:cNvGraphicFramePr>
          <p:nvPr>
            <p:extLst>
              <p:ext uri="{D42A27DB-BD31-4B8C-83A1-F6EECF244321}">
                <p14:modId xmlns:p14="http://schemas.microsoft.com/office/powerpoint/2010/main" val="3193460913"/>
              </p:ext>
            </p:extLst>
          </p:nvPr>
        </p:nvGraphicFramePr>
        <p:xfrm>
          <a:off x="3337039" y="2521593"/>
          <a:ext cx="2953702"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18" name="Object 17">
                        <a:extLst>
                          <a:ext uri="{FF2B5EF4-FFF2-40B4-BE49-F238E27FC236}">
                            <a16:creationId xmlns:a16="http://schemas.microsoft.com/office/drawing/2014/main" id="{19B28A34-2C65-E5F9-4862-66A8FD072752}"/>
                          </a:ext>
                        </a:extLst>
                      </p:cNvPr>
                      <p:cNvPicPr/>
                      <p:nvPr/>
                    </p:nvPicPr>
                    <p:blipFill>
                      <a:blip r:embed="rId4"/>
                      <a:stretch>
                        <a:fillRect/>
                      </a:stretch>
                    </p:blipFill>
                    <p:spPr>
                      <a:xfrm>
                        <a:off x="3337039" y="2521593"/>
                        <a:ext cx="2953702" cy="1233488"/>
                      </a:xfrm>
                      <a:prstGeom prst="rect">
                        <a:avLst/>
                      </a:prstGeom>
                    </p:spPr>
                  </p:pic>
                </p:oleObj>
              </mc:Fallback>
            </mc:AlternateContent>
          </a:graphicData>
        </a:graphic>
      </p:graphicFrame>
      <p:graphicFrame>
        <p:nvGraphicFramePr>
          <p:cNvPr id="23" name="Table 22">
            <a:extLst>
              <a:ext uri="{FF2B5EF4-FFF2-40B4-BE49-F238E27FC236}">
                <a16:creationId xmlns:a16="http://schemas.microsoft.com/office/drawing/2014/main" id="{2E9E9CE2-2C3D-54CB-B437-28D7C4D3ABCD}"/>
              </a:ext>
            </a:extLst>
          </p:cNvPr>
          <p:cNvGraphicFramePr>
            <a:graphicFrameLocks noGrp="1"/>
          </p:cNvGraphicFramePr>
          <p:nvPr>
            <p:extLst>
              <p:ext uri="{D42A27DB-BD31-4B8C-83A1-F6EECF244321}">
                <p14:modId xmlns:p14="http://schemas.microsoft.com/office/powerpoint/2010/main" val="2222518756"/>
              </p:ext>
            </p:extLst>
          </p:nvPr>
        </p:nvGraphicFramePr>
        <p:xfrm>
          <a:off x="3661759" y="2634841"/>
          <a:ext cx="2209800" cy="920750"/>
        </p:xfrm>
        <a:graphic>
          <a:graphicData uri="http://schemas.openxmlformats.org/drawingml/2006/table">
            <a:tbl>
              <a:tblPr firstRow="1" firstCol="1" lastRow="1" lastCol="1" bandRow="1" bandCol="1"/>
              <a:tblGrid>
                <a:gridCol w="2209800">
                  <a:extLst>
                    <a:ext uri="{9D8B030D-6E8A-4147-A177-3AD203B41FA5}">
                      <a16:colId xmlns:a16="http://schemas.microsoft.com/office/drawing/2014/main" val="223308413"/>
                    </a:ext>
                  </a:extLst>
                </a:gridCol>
              </a:tblGrid>
              <a:tr h="329565">
                <a:tc>
                  <a:txBody>
                    <a:bodyPr/>
                    <a:lstStyle/>
                    <a:p>
                      <a:pPr marL="123825">
                        <a:spcBef>
                          <a:spcPts val="650"/>
                        </a:spcBef>
                        <a:spcAft>
                          <a:spcPts val="0"/>
                        </a:spcAft>
                      </a:pPr>
                      <a:r>
                        <a:rPr lang="en-US" sz="1500" spc="-1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688</a:t>
                      </a:r>
                      <a:endParaRPr lang="en-GB" sz="110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541476478"/>
                  </a:ext>
                </a:extLst>
              </a:tr>
              <a:tr h="154940">
                <a:tc>
                  <a:txBody>
                    <a:bodyPr/>
                    <a:lstStyle/>
                    <a:p>
                      <a:pPr marL="123825">
                        <a:lnSpc>
                          <a:spcPts val="985"/>
                        </a:lnSpc>
                        <a:spcBef>
                          <a:spcPts val="140"/>
                        </a:spcBef>
                        <a:spcAft>
                          <a:spcPts val="0"/>
                        </a:spcAft>
                      </a:pPr>
                      <a:endParaRPr lang="en-US" sz="1050" spc="-30" dirty="0">
                        <a:effectLst/>
                        <a:latin typeface="Lucida Sans" panose="020B0602030504020204" pitchFamily="34" charset="0"/>
                        <a:ea typeface="Lucida Sans" panose="020B0602030504020204" pitchFamily="34" charset="0"/>
                        <a:cs typeface="Lucida Sans" panose="020B0602030504020204" pitchFamily="34" charset="0"/>
                      </a:endParaRPr>
                    </a:p>
                    <a:p>
                      <a:pPr marL="123825">
                        <a:lnSpc>
                          <a:spcPts val="985"/>
                        </a:lnSpc>
                        <a:spcBef>
                          <a:spcPts val="140"/>
                        </a:spcBef>
                        <a:spcAft>
                          <a:spcPts val="0"/>
                        </a:spcAft>
                      </a:pP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PI_004</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7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AFAs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759137452"/>
                  </a:ext>
                </a:extLst>
              </a:tr>
              <a:tr h="132080">
                <a:tc>
                  <a:txBody>
                    <a:bodyPr/>
                    <a:lstStyle/>
                    <a:p>
                      <a:r>
                        <a:rPr lang="en-US" sz="700" dirty="0">
                          <a:effectLst/>
                          <a:latin typeface="Times New Roman" panose="02020603050405020304" pitchFamily="18" charset="0"/>
                          <a:ea typeface="Lucida Sans" panose="020B0602030504020204" pitchFamily="34" charset="0"/>
                          <a:cs typeface="Lucida Sans" panose="020B0602030504020204" pitchFamily="34" charset="0"/>
                        </a:rPr>
                        <a:t> </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804498389"/>
                  </a:ext>
                </a:extLst>
              </a:tr>
              <a:tr h="192405">
                <a:tc>
                  <a:txBody>
                    <a:bodyPr/>
                    <a:lstStyle/>
                    <a:p>
                      <a:pPr marL="123825">
                        <a:lnSpc>
                          <a:spcPts val="750"/>
                        </a:lnSpc>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017649268"/>
                  </a:ext>
                </a:extLst>
              </a:tr>
            </a:tbl>
          </a:graphicData>
        </a:graphic>
      </p:graphicFrame>
      <p:sp>
        <p:nvSpPr>
          <p:cNvPr id="39" name="Graphic 154">
            <a:extLst>
              <a:ext uri="{FF2B5EF4-FFF2-40B4-BE49-F238E27FC236}">
                <a16:creationId xmlns:a16="http://schemas.microsoft.com/office/drawing/2014/main" id="{46A25EBF-99EB-78DB-03D7-2E6203C40405}"/>
              </a:ext>
            </a:extLst>
          </p:cNvPr>
          <p:cNvSpPr/>
          <p:nvPr/>
        </p:nvSpPr>
        <p:spPr>
          <a:xfrm>
            <a:off x="5094212" y="2872190"/>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40" name="Graphic 155">
            <a:extLst>
              <a:ext uri="{FF2B5EF4-FFF2-40B4-BE49-F238E27FC236}">
                <a16:creationId xmlns:a16="http://schemas.microsoft.com/office/drawing/2014/main" id="{95CDD559-D827-B377-C707-53B5C7C486FF}"/>
              </a:ext>
            </a:extLst>
          </p:cNvPr>
          <p:cNvSpPr/>
          <p:nvPr/>
        </p:nvSpPr>
        <p:spPr>
          <a:xfrm>
            <a:off x="5094212" y="2872190"/>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41" name="Graphic 156">
            <a:extLst>
              <a:ext uri="{FF2B5EF4-FFF2-40B4-BE49-F238E27FC236}">
                <a16:creationId xmlns:a16="http://schemas.microsoft.com/office/drawing/2014/main" id="{AD02A02D-AD8C-1A5C-01E9-147E2306AFD1}"/>
              </a:ext>
            </a:extLst>
          </p:cNvPr>
          <p:cNvSpPr/>
          <p:nvPr/>
        </p:nvSpPr>
        <p:spPr>
          <a:xfrm>
            <a:off x="5123956" y="2632119"/>
            <a:ext cx="654738" cy="235638"/>
          </a:xfrm>
          <a:custGeom>
            <a:avLst/>
            <a:gdLst/>
            <a:ahLst/>
            <a:cxnLst/>
            <a:rect l="l" t="t" r="r" b="b"/>
            <a:pathLst>
              <a:path w="655320" h="236220">
                <a:moveTo>
                  <a:pt x="654957" y="235898"/>
                </a:moveTo>
                <a:lnTo>
                  <a:pt x="0" y="235898"/>
                </a:lnTo>
                <a:lnTo>
                  <a:pt x="0" y="80290"/>
                </a:lnTo>
                <a:lnTo>
                  <a:pt x="59541" y="63733"/>
                </a:lnTo>
                <a:lnTo>
                  <a:pt x="119083" y="40564"/>
                </a:lnTo>
                <a:lnTo>
                  <a:pt x="178624" y="12422"/>
                </a:lnTo>
                <a:lnTo>
                  <a:pt x="238166" y="27312"/>
                </a:lnTo>
                <a:lnTo>
                  <a:pt x="297707" y="0"/>
                </a:lnTo>
                <a:lnTo>
                  <a:pt x="357249" y="28141"/>
                </a:lnTo>
                <a:lnTo>
                  <a:pt x="416790" y="60427"/>
                </a:lnTo>
                <a:lnTo>
                  <a:pt x="476332" y="19043"/>
                </a:lnTo>
                <a:lnTo>
                  <a:pt x="535874" y="46356"/>
                </a:lnTo>
                <a:lnTo>
                  <a:pt x="595415" y="48833"/>
                </a:lnTo>
                <a:lnTo>
                  <a:pt x="654957" y="47185"/>
                </a:lnTo>
                <a:lnTo>
                  <a:pt x="654957" y="235898"/>
                </a:lnTo>
                <a:close/>
              </a:path>
            </a:pathLst>
          </a:custGeom>
          <a:solidFill>
            <a:schemeClr val="accent6">
              <a:lumMod val="40000"/>
              <a:lumOff val="60000"/>
              <a:alpha val="25099"/>
            </a:schemeClr>
          </a:solidFill>
        </p:spPr>
        <p:txBody>
          <a:bodyPr wrap="square" lIns="0" tIns="0" rIns="0" bIns="0" rtlCol="0">
            <a:prstTxWarp prst="textNoShape">
              <a:avLst/>
            </a:prstTxWarp>
            <a:noAutofit/>
          </a:bodyPr>
          <a:lstStyle/>
          <a:p>
            <a:endParaRPr lang="en-GB"/>
          </a:p>
        </p:txBody>
      </p:sp>
      <p:sp>
        <p:nvSpPr>
          <p:cNvPr id="42" name="Graphic 157">
            <a:extLst>
              <a:ext uri="{FF2B5EF4-FFF2-40B4-BE49-F238E27FC236}">
                <a16:creationId xmlns:a16="http://schemas.microsoft.com/office/drawing/2014/main" id="{3A820FFC-087A-2225-FA41-75714DBD5837}"/>
              </a:ext>
            </a:extLst>
          </p:cNvPr>
          <p:cNvSpPr/>
          <p:nvPr/>
        </p:nvSpPr>
        <p:spPr>
          <a:xfrm>
            <a:off x="5123956" y="2632119"/>
            <a:ext cx="654738" cy="80446"/>
          </a:xfrm>
          <a:custGeom>
            <a:avLst/>
            <a:gdLst/>
            <a:ahLst/>
            <a:cxnLst/>
            <a:rect l="l" t="t" r="r" b="b"/>
            <a:pathLst>
              <a:path w="655320" h="80645">
                <a:moveTo>
                  <a:pt x="0" y="80290"/>
                </a:moveTo>
                <a:lnTo>
                  <a:pt x="59541" y="63733"/>
                </a:lnTo>
                <a:lnTo>
                  <a:pt x="119083" y="40564"/>
                </a:lnTo>
                <a:lnTo>
                  <a:pt x="178624" y="12422"/>
                </a:lnTo>
                <a:lnTo>
                  <a:pt x="238166" y="27312"/>
                </a:lnTo>
                <a:lnTo>
                  <a:pt x="297707" y="0"/>
                </a:lnTo>
                <a:lnTo>
                  <a:pt x="357249" y="28141"/>
                </a:lnTo>
                <a:lnTo>
                  <a:pt x="416790" y="60427"/>
                </a:lnTo>
                <a:lnTo>
                  <a:pt x="476332" y="19043"/>
                </a:lnTo>
                <a:lnTo>
                  <a:pt x="535874" y="46356"/>
                </a:lnTo>
                <a:lnTo>
                  <a:pt x="595415" y="48833"/>
                </a:lnTo>
                <a:lnTo>
                  <a:pt x="654957" y="47185"/>
                </a:lnTo>
              </a:path>
            </a:pathLst>
          </a:custGeom>
          <a:ln w="9526">
            <a:solidFill>
              <a:schemeClr val="accent6"/>
            </a:solidFill>
            <a:prstDash val="solid"/>
          </a:ln>
        </p:spPr>
        <p:txBody>
          <a:bodyPr wrap="square" lIns="0" tIns="0" rIns="0" bIns="0" rtlCol="0">
            <a:prstTxWarp prst="textNoShape">
              <a:avLst/>
            </a:prstTxWarp>
            <a:noAutofit/>
          </a:bodyPr>
          <a:lstStyle/>
          <a:p>
            <a:endParaRPr lang="en-GB"/>
          </a:p>
        </p:txBody>
      </p:sp>
      <p:sp>
        <p:nvSpPr>
          <p:cNvPr id="43" name="Graphic 158">
            <a:extLst>
              <a:ext uri="{FF2B5EF4-FFF2-40B4-BE49-F238E27FC236}">
                <a16:creationId xmlns:a16="http://schemas.microsoft.com/office/drawing/2014/main" id="{B90C8074-EA25-680E-42C6-C3E2EAD415E0}"/>
              </a:ext>
            </a:extLst>
          </p:cNvPr>
          <p:cNvSpPr/>
          <p:nvPr/>
        </p:nvSpPr>
        <p:spPr>
          <a:xfrm>
            <a:off x="5113247" y="2620358"/>
            <a:ext cx="666792" cy="105150"/>
          </a:xfrm>
          <a:custGeom>
            <a:avLst/>
            <a:gdLst/>
            <a:ahLst/>
            <a:cxnLst/>
            <a:rect l="l" t="t" r="r" b="b"/>
            <a:pathLst>
              <a:path w="667385" h="105410">
                <a:moveTo>
                  <a:pt x="19050" y="93560"/>
                </a:moveTo>
                <a:lnTo>
                  <a:pt x="11214" y="85737"/>
                </a:lnTo>
                <a:lnTo>
                  <a:pt x="7810" y="85737"/>
                </a:lnTo>
                <a:lnTo>
                  <a:pt x="0" y="93573"/>
                </a:lnTo>
                <a:lnTo>
                  <a:pt x="0" y="96977"/>
                </a:lnTo>
                <a:lnTo>
                  <a:pt x="7823" y="104800"/>
                </a:lnTo>
                <a:lnTo>
                  <a:pt x="11226" y="104800"/>
                </a:lnTo>
                <a:lnTo>
                  <a:pt x="19050" y="96977"/>
                </a:lnTo>
                <a:lnTo>
                  <a:pt x="19050" y="95275"/>
                </a:lnTo>
                <a:lnTo>
                  <a:pt x="19050" y="93560"/>
                </a:lnTo>
                <a:close/>
              </a:path>
              <a:path w="667385" h="105410">
                <a:moveTo>
                  <a:pt x="76212" y="74498"/>
                </a:moveTo>
                <a:lnTo>
                  <a:pt x="68364" y="66687"/>
                </a:lnTo>
                <a:lnTo>
                  <a:pt x="64960" y="66700"/>
                </a:lnTo>
                <a:lnTo>
                  <a:pt x="57150" y="74536"/>
                </a:lnTo>
                <a:lnTo>
                  <a:pt x="57150" y="77927"/>
                </a:lnTo>
                <a:lnTo>
                  <a:pt x="64985" y="85750"/>
                </a:lnTo>
                <a:lnTo>
                  <a:pt x="68389" y="85737"/>
                </a:lnTo>
                <a:lnTo>
                  <a:pt x="76212" y="77927"/>
                </a:lnTo>
                <a:lnTo>
                  <a:pt x="76212" y="76212"/>
                </a:lnTo>
                <a:lnTo>
                  <a:pt x="76212" y="74498"/>
                </a:lnTo>
                <a:close/>
              </a:path>
              <a:path w="667385" h="105410">
                <a:moveTo>
                  <a:pt x="133362" y="45923"/>
                </a:moveTo>
                <a:lnTo>
                  <a:pt x="125526" y="38112"/>
                </a:lnTo>
                <a:lnTo>
                  <a:pt x="122123" y="38125"/>
                </a:lnTo>
                <a:lnTo>
                  <a:pt x="114312" y="45948"/>
                </a:lnTo>
                <a:lnTo>
                  <a:pt x="114312" y="49352"/>
                </a:lnTo>
                <a:lnTo>
                  <a:pt x="122148" y="57175"/>
                </a:lnTo>
                <a:lnTo>
                  <a:pt x="125539" y="57162"/>
                </a:lnTo>
                <a:lnTo>
                  <a:pt x="133362" y="49339"/>
                </a:lnTo>
                <a:lnTo>
                  <a:pt x="133362" y="47637"/>
                </a:lnTo>
                <a:lnTo>
                  <a:pt x="133362" y="45923"/>
                </a:lnTo>
                <a:close/>
              </a:path>
              <a:path w="667385" h="105410">
                <a:moveTo>
                  <a:pt x="190525" y="26873"/>
                </a:moveTo>
                <a:lnTo>
                  <a:pt x="182702" y="19050"/>
                </a:lnTo>
                <a:lnTo>
                  <a:pt x="179298" y="19062"/>
                </a:lnTo>
                <a:lnTo>
                  <a:pt x="171475" y="26873"/>
                </a:lnTo>
                <a:lnTo>
                  <a:pt x="171475" y="30276"/>
                </a:lnTo>
                <a:lnTo>
                  <a:pt x="182702" y="38112"/>
                </a:lnTo>
                <a:lnTo>
                  <a:pt x="184289" y="37680"/>
                </a:lnTo>
                <a:lnTo>
                  <a:pt x="187236" y="35979"/>
                </a:lnTo>
                <a:lnTo>
                  <a:pt x="188391" y="34810"/>
                </a:lnTo>
                <a:lnTo>
                  <a:pt x="190093" y="31864"/>
                </a:lnTo>
                <a:lnTo>
                  <a:pt x="190525" y="30289"/>
                </a:lnTo>
                <a:lnTo>
                  <a:pt x="190525" y="28587"/>
                </a:lnTo>
                <a:lnTo>
                  <a:pt x="190525" y="26873"/>
                </a:lnTo>
                <a:close/>
              </a:path>
              <a:path w="667385" h="105410">
                <a:moveTo>
                  <a:pt x="257213" y="36398"/>
                </a:moveTo>
                <a:lnTo>
                  <a:pt x="249377" y="28575"/>
                </a:lnTo>
                <a:lnTo>
                  <a:pt x="245986" y="28587"/>
                </a:lnTo>
                <a:lnTo>
                  <a:pt x="238163" y="36410"/>
                </a:lnTo>
                <a:lnTo>
                  <a:pt x="238163" y="39801"/>
                </a:lnTo>
                <a:lnTo>
                  <a:pt x="249377" y="47637"/>
                </a:lnTo>
                <a:lnTo>
                  <a:pt x="250977" y="47205"/>
                </a:lnTo>
                <a:lnTo>
                  <a:pt x="253911" y="45504"/>
                </a:lnTo>
                <a:lnTo>
                  <a:pt x="255079" y="44335"/>
                </a:lnTo>
                <a:lnTo>
                  <a:pt x="256781" y="41402"/>
                </a:lnTo>
                <a:lnTo>
                  <a:pt x="257213" y="39814"/>
                </a:lnTo>
                <a:lnTo>
                  <a:pt x="257213" y="38112"/>
                </a:lnTo>
                <a:lnTo>
                  <a:pt x="257213" y="36398"/>
                </a:lnTo>
                <a:close/>
              </a:path>
              <a:path w="667385" h="105410">
                <a:moveTo>
                  <a:pt x="314375" y="7810"/>
                </a:moveTo>
                <a:lnTo>
                  <a:pt x="306539" y="0"/>
                </a:lnTo>
                <a:lnTo>
                  <a:pt x="303136" y="0"/>
                </a:lnTo>
                <a:lnTo>
                  <a:pt x="295325" y="7823"/>
                </a:lnTo>
                <a:lnTo>
                  <a:pt x="295325" y="11226"/>
                </a:lnTo>
                <a:lnTo>
                  <a:pt x="306539" y="19062"/>
                </a:lnTo>
                <a:lnTo>
                  <a:pt x="308127" y="18630"/>
                </a:lnTo>
                <a:lnTo>
                  <a:pt x="311073" y="16929"/>
                </a:lnTo>
                <a:lnTo>
                  <a:pt x="312242" y="15760"/>
                </a:lnTo>
                <a:lnTo>
                  <a:pt x="313944" y="12814"/>
                </a:lnTo>
                <a:lnTo>
                  <a:pt x="314375" y="11239"/>
                </a:lnTo>
                <a:lnTo>
                  <a:pt x="314375" y="9525"/>
                </a:lnTo>
                <a:lnTo>
                  <a:pt x="314375" y="7810"/>
                </a:lnTo>
                <a:close/>
              </a:path>
              <a:path w="667385" h="105410">
                <a:moveTo>
                  <a:pt x="371538" y="36398"/>
                </a:moveTo>
                <a:lnTo>
                  <a:pt x="363702" y="28575"/>
                </a:lnTo>
                <a:lnTo>
                  <a:pt x="360299" y="28587"/>
                </a:lnTo>
                <a:lnTo>
                  <a:pt x="352475" y="36410"/>
                </a:lnTo>
                <a:lnTo>
                  <a:pt x="352475" y="39801"/>
                </a:lnTo>
                <a:lnTo>
                  <a:pt x="363702" y="47637"/>
                </a:lnTo>
                <a:lnTo>
                  <a:pt x="365290" y="47205"/>
                </a:lnTo>
                <a:lnTo>
                  <a:pt x="368236" y="45504"/>
                </a:lnTo>
                <a:lnTo>
                  <a:pt x="369404" y="44335"/>
                </a:lnTo>
                <a:lnTo>
                  <a:pt x="371106" y="41402"/>
                </a:lnTo>
                <a:lnTo>
                  <a:pt x="371538" y="39814"/>
                </a:lnTo>
                <a:lnTo>
                  <a:pt x="371538" y="38112"/>
                </a:lnTo>
                <a:lnTo>
                  <a:pt x="371538" y="36398"/>
                </a:lnTo>
                <a:close/>
              </a:path>
              <a:path w="667385" h="105410">
                <a:moveTo>
                  <a:pt x="428688" y="74498"/>
                </a:moveTo>
                <a:lnTo>
                  <a:pt x="420865" y="66675"/>
                </a:lnTo>
                <a:lnTo>
                  <a:pt x="417461" y="66687"/>
                </a:lnTo>
                <a:lnTo>
                  <a:pt x="409638" y="74510"/>
                </a:lnTo>
                <a:lnTo>
                  <a:pt x="409638" y="77914"/>
                </a:lnTo>
                <a:lnTo>
                  <a:pt x="417461" y="85737"/>
                </a:lnTo>
                <a:lnTo>
                  <a:pt x="420865" y="85737"/>
                </a:lnTo>
                <a:lnTo>
                  <a:pt x="428688" y="77927"/>
                </a:lnTo>
                <a:lnTo>
                  <a:pt x="428688" y="76212"/>
                </a:lnTo>
                <a:lnTo>
                  <a:pt x="428688" y="74498"/>
                </a:lnTo>
                <a:close/>
              </a:path>
              <a:path w="667385" h="105410">
                <a:moveTo>
                  <a:pt x="495376" y="26873"/>
                </a:moveTo>
                <a:lnTo>
                  <a:pt x="487553" y="19050"/>
                </a:lnTo>
                <a:lnTo>
                  <a:pt x="484149" y="19062"/>
                </a:lnTo>
                <a:lnTo>
                  <a:pt x="476326" y="26873"/>
                </a:lnTo>
                <a:lnTo>
                  <a:pt x="476326" y="30276"/>
                </a:lnTo>
                <a:lnTo>
                  <a:pt x="487553" y="38112"/>
                </a:lnTo>
                <a:lnTo>
                  <a:pt x="489140" y="37680"/>
                </a:lnTo>
                <a:lnTo>
                  <a:pt x="492086" y="35979"/>
                </a:lnTo>
                <a:lnTo>
                  <a:pt x="493242" y="34810"/>
                </a:lnTo>
                <a:lnTo>
                  <a:pt x="494957" y="31864"/>
                </a:lnTo>
                <a:lnTo>
                  <a:pt x="495376" y="30289"/>
                </a:lnTo>
                <a:lnTo>
                  <a:pt x="495376" y="28587"/>
                </a:lnTo>
                <a:lnTo>
                  <a:pt x="495376" y="26873"/>
                </a:lnTo>
                <a:close/>
              </a:path>
              <a:path w="667385" h="105410">
                <a:moveTo>
                  <a:pt x="552538" y="55448"/>
                </a:moveTo>
                <a:lnTo>
                  <a:pt x="544703" y="47625"/>
                </a:lnTo>
                <a:lnTo>
                  <a:pt x="541312" y="47637"/>
                </a:lnTo>
                <a:lnTo>
                  <a:pt x="533488" y="55460"/>
                </a:lnTo>
                <a:lnTo>
                  <a:pt x="533488" y="58864"/>
                </a:lnTo>
                <a:lnTo>
                  <a:pt x="544703" y="66687"/>
                </a:lnTo>
                <a:lnTo>
                  <a:pt x="546303" y="66255"/>
                </a:lnTo>
                <a:lnTo>
                  <a:pt x="549249" y="64554"/>
                </a:lnTo>
                <a:lnTo>
                  <a:pt x="550405" y="63398"/>
                </a:lnTo>
                <a:lnTo>
                  <a:pt x="552107" y="60452"/>
                </a:lnTo>
                <a:lnTo>
                  <a:pt x="552538" y="58864"/>
                </a:lnTo>
                <a:lnTo>
                  <a:pt x="552538" y="57162"/>
                </a:lnTo>
                <a:lnTo>
                  <a:pt x="552538" y="55448"/>
                </a:lnTo>
                <a:close/>
              </a:path>
              <a:path w="667385" h="105410">
                <a:moveTo>
                  <a:pt x="609701" y="55448"/>
                </a:moveTo>
                <a:lnTo>
                  <a:pt x="601865" y="47625"/>
                </a:lnTo>
                <a:lnTo>
                  <a:pt x="598462" y="47637"/>
                </a:lnTo>
                <a:lnTo>
                  <a:pt x="590651" y="55460"/>
                </a:lnTo>
                <a:lnTo>
                  <a:pt x="590651" y="58864"/>
                </a:lnTo>
                <a:lnTo>
                  <a:pt x="601865" y="66687"/>
                </a:lnTo>
                <a:lnTo>
                  <a:pt x="603465" y="66255"/>
                </a:lnTo>
                <a:lnTo>
                  <a:pt x="606399" y="64554"/>
                </a:lnTo>
                <a:lnTo>
                  <a:pt x="607568" y="63398"/>
                </a:lnTo>
                <a:lnTo>
                  <a:pt x="609269" y="60452"/>
                </a:lnTo>
                <a:lnTo>
                  <a:pt x="609701" y="58864"/>
                </a:lnTo>
                <a:lnTo>
                  <a:pt x="609701" y="57162"/>
                </a:lnTo>
                <a:lnTo>
                  <a:pt x="609701" y="55448"/>
                </a:lnTo>
                <a:close/>
              </a:path>
              <a:path w="667385" h="105410">
                <a:moveTo>
                  <a:pt x="666864" y="55448"/>
                </a:moveTo>
                <a:lnTo>
                  <a:pt x="659028" y="47625"/>
                </a:lnTo>
                <a:lnTo>
                  <a:pt x="655624" y="47637"/>
                </a:lnTo>
                <a:lnTo>
                  <a:pt x="647801" y="55460"/>
                </a:lnTo>
                <a:lnTo>
                  <a:pt x="647801" y="58864"/>
                </a:lnTo>
                <a:lnTo>
                  <a:pt x="659028" y="66687"/>
                </a:lnTo>
                <a:lnTo>
                  <a:pt x="660615" y="66255"/>
                </a:lnTo>
                <a:lnTo>
                  <a:pt x="663562" y="64554"/>
                </a:lnTo>
                <a:lnTo>
                  <a:pt x="664730" y="63398"/>
                </a:lnTo>
                <a:lnTo>
                  <a:pt x="666432" y="60452"/>
                </a:lnTo>
                <a:lnTo>
                  <a:pt x="666864" y="58864"/>
                </a:lnTo>
                <a:lnTo>
                  <a:pt x="666864" y="57162"/>
                </a:lnTo>
                <a:lnTo>
                  <a:pt x="666864" y="55448"/>
                </a:lnTo>
                <a:close/>
              </a:path>
            </a:pathLst>
          </a:custGeom>
          <a:solidFill>
            <a:srgbClr val="92D050"/>
          </a:solidFill>
          <a:ln>
            <a:solidFill>
              <a:schemeClr val="accent6"/>
            </a:solidFill>
          </a:ln>
        </p:spPr>
        <p:txBody>
          <a:bodyPr wrap="square" lIns="0" tIns="0" rIns="0" bIns="0" rtlCol="0">
            <a:prstTxWarp prst="textNoShape">
              <a:avLst/>
            </a:prstTxWarp>
            <a:noAutofit/>
          </a:bodyPr>
          <a:lstStyle/>
          <a:p>
            <a:endParaRPr lang="en-GB"/>
          </a:p>
        </p:txBody>
      </p:sp>
      <p:graphicFrame>
        <p:nvGraphicFramePr>
          <p:cNvPr id="44" name="Object 43">
            <a:extLst>
              <a:ext uri="{FF2B5EF4-FFF2-40B4-BE49-F238E27FC236}">
                <a16:creationId xmlns:a16="http://schemas.microsoft.com/office/drawing/2014/main" id="{15645455-A635-9B95-6602-CA2A89E02A4D}"/>
              </a:ext>
            </a:extLst>
          </p:cNvPr>
          <p:cNvGraphicFramePr>
            <a:graphicFrameLocks noChangeAspect="1"/>
          </p:cNvGraphicFramePr>
          <p:nvPr>
            <p:extLst>
              <p:ext uri="{D42A27DB-BD31-4B8C-83A1-F6EECF244321}">
                <p14:modId xmlns:p14="http://schemas.microsoft.com/office/powerpoint/2010/main" val="4279489067"/>
              </p:ext>
            </p:extLst>
          </p:nvPr>
        </p:nvGraphicFramePr>
        <p:xfrm>
          <a:off x="205474" y="3980627"/>
          <a:ext cx="2953702" cy="1233488"/>
        </p:xfrm>
        <a:graphic>
          <a:graphicData uri="http://schemas.openxmlformats.org/presentationml/2006/ole">
            <mc:AlternateContent xmlns:mc="http://schemas.openxmlformats.org/markup-compatibility/2006">
              <mc:Choice xmlns:v="urn:schemas-microsoft-com:vml" Requires="v">
                <p:oleObj name="Document" r:id="rId8" imgW="2958395" imgH="1246463" progId="Word.Document.12">
                  <p:embed/>
                </p:oleObj>
              </mc:Choice>
              <mc:Fallback>
                <p:oleObj name="Document" r:id="rId8" imgW="2958395" imgH="1246463" progId="Word.Document.12">
                  <p:embed/>
                  <p:pic>
                    <p:nvPicPr>
                      <p:cNvPr id="44" name="Object 43">
                        <a:extLst>
                          <a:ext uri="{FF2B5EF4-FFF2-40B4-BE49-F238E27FC236}">
                            <a16:creationId xmlns:a16="http://schemas.microsoft.com/office/drawing/2014/main" id="{15645455-A635-9B95-6602-CA2A89E02A4D}"/>
                          </a:ext>
                        </a:extLst>
                      </p:cNvPr>
                      <p:cNvPicPr/>
                      <p:nvPr/>
                    </p:nvPicPr>
                    <p:blipFill>
                      <a:blip r:embed="rId4"/>
                      <a:stretch>
                        <a:fillRect/>
                      </a:stretch>
                    </p:blipFill>
                    <p:spPr>
                      <a:xfrm>
                        <a:off x="205474" y="3980627"/>
                        <a:ext cx="2953702" cy="1233488"/>
                      </a:xfrm>
                      <a:prstGeom prst="rect">
                        <a:avLst/>
                      </a:prstGeom>
                    </p:spPr>
                  </p:pic>
                </p:oleObj>
              </mc:Fallback>
            </mc:AlternateContent>
          </a:graphicData>
        </a:graphic>
      </p:graphicFrame>
      <p:graphicFrame>
        <p:nvGraphicFramePr>
          <p:cNvPr id="45" name="Table 44">
            <a:extLst>
              <a:ext uri="{FF2B5EF4-FFF2-40B4-BE49-F238E27FC236}">
                <a16:creationId xmlns:a16="http://schemas.microsoft.com/office/drawing/2014/main" id="{D4F5D3A9-3F8D-76C1-4465-0A66ED98E6DC}"/>
              </a:ext>
            </a:extLst>
          </p:cNvPr>
          <p:cNvGraphicFramePr>
            <a:graphicFrameLocks noGrp="1"/>
          </p:cNvGraphicFramePr>
          <p:nvPr>
            <p:extLst>
              <p:ext uri="{D42A27DB-BD31-4B8C-83A1-F6EECF244321}">
                <p14:modId xmlns:p14="http://schemas.microsoft.com/office/powerpoint/2010/main" val="3310483481"/>
              </p:ext>
            </p:extLst>
          </p:nvPr>
        </p:nvGraphicFramePr>
        <p:xfrm>
          <a:off x="487837" y="4055974"/>
          <a:ext cx="2209800" cy="951865"/>
        </p:xfrm>
        <a:graphic>
          <a:graphicData uri="http://schemas.openxmlformats.org/drawingml/2006/table">
            <a:tbl>
              <a:tblPr firstRow="1" firstCol="1" lastRow="1" lastCol="1" bandRow="1" bandCol="1"/>
              <a:tblGrid>
                <a:gridCol w="2209800">
                  <a:extLst>
                    <a:ext uri="{9D8B030D-6E8A-4147-A177-3AD203B41FA5}">
                      <a16:colId xmlns:a16="http://schemas.microsoft.com/office/drawing/2014/main" val="2506288354"/>
                    </a:ext>
                  </a:extLst>
                </a:gridCol>
              </a:tblGrid>
              <a:tr h="339725">
                <a:tc>
                  <a:txBody>
                    <a:bodyPr/>
                    <a:lstStyle/>
                    <a:p>
                      <a:pPr marL="123190">
                        <a:spcBef>
                          <a:spcPts val="655"/>
                        </a:spcBef>
                        <a:spcAft>
                          <a:spcPts val="0"/>
                        </a:spcAft>
                      </a:pPr>
                      <a:r>
                        <a:rPr lang="en-US" sz="1500" spc="-25"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31</a:t>
                      </a:r>
                      <a:endParaRPr lang="en-GB" sz="110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088048327"/>
                  </a:ext>
                </a:extLst>
              </a:tr>
              <a:tr h="612140">
                <a:tc>
                  <a:txBody>
                    <a:bodyPr/>
                    <a:lstStyle/>
                    <a:p>
                      <a:pPr marL="123190" marR="129540">
                        <a:lnSpc>
                          <a:spcPct val="108000"/>
                        </a:lnSpc>
                        <a:spcBef>
                          <a:spcPts val="215"/>
                        </a:spcBef>
                        <a:spcAft>
                          <a:spcPts val="0"/>
                        </a:spcAft>
                      </a:pP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PI_013</a:t>
                      </a:r>
                      <a:r>
                        <a:rPr lang="en-US" sz="1050" spc="-8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industrial</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and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commercial</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fires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p>
                      <a:pPr marL="123190">
                        <a:spcBef>
                          <a:spcPts val="315"/>
                        </a:spcBef>
                        <a:spcAft>
                          <a:spcPts val="0"/>
                        </a:spcAft>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016478619"/>
                  </a:ext>
                </a:extLst>
              </a:tr>
            </a:tbl>
          </a:graphicData>
        </a:graphic>
      </p:graphicFrame>
      <p:sp>
        <p:nvSpPr>
          <p:cNvPr id="47" name="Graphic 207">
            <a:extLst>
              <a:ext uri="{FF2B5EF4-FFF2-40B4-BE49-F238E27FC236}">
                <a16:creationId xmlns:a16="http://schemas.microsoft.com/office/drawing/2014/main" id="{C1563E1E-82D2-1F40-302F-E2F82565EB60}"/>
              </a:ext>
            </a:extLst>
          </p:cNvPr>
          <p:cNvSpPr/>
          <p:nvPr/>
        </p:nvSpPr>
        <p:spPr>
          <a:xfrm>
            <a:off x="1815690" y="4286388"/>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48" name="Graphic 208">
            <a:extLst>
              <a:ext uri="{FF2B5EF4-FFF2-40B4-BE49-F238E27FC236}">
                <a16:creationId xmlns:a16="http://schemas.microsoft.com/office/drawing/2014/main" id="{A6B56BB8-13B2-006B-B4E3-EBE4CE85A5FE}"/>
              </a:ext>
            </a:extLst>
          </p:cNvPr>
          <p:cNvSpPr/>
          <p:nvPr/>
        </p:nvSpPr>
        <p:spPr>
          <a:xfrm>
            <a:off x="1815690" y="4286388"/>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49" name="Graphic 209">
            <a:extLst>
              <a:ext uri="{FF2B5EF4-FFF2-40B4-BE49-F238E27FC236}">
                <a16:creationId xmlns:a16="http://schemas.microsoft.com/office/drawing/2014/main" id="{B858EFD3-18D3-DB59-77F7-DBDA4484E0BE}"/>
              </a:ext>
            </a:extLst>
          </p:cNvPr>
          <p:cNvSpPr/>
          <p:nvPr/>
        </p:nvSpPr>
        <p:spPr>
          <a:xfrm>
            <a:off x="1845434" y="4046321"/>
            <a:ext cx="654738" cy="235638"/>
          </a:xfrm>
          <a:custGeom>
            <a:avLst/>
            <a:gdLst/>
            <a:ahLst/>
            <a:cxnLst/>
            <a:rect l="l" t="t" r="r" b="b"/>
            <a:pathLst>
              <a:path w="655320" h="236220">
                <a:moveTo>
                  <a:pt x="654957" y="235898"/>
                </a:moveTo>
                <a:lnTo>
                  <a:pt x="0" y="235898"/>
                </a:lnTo>
                <a:lnTo>
                  <a:pt x="0" y="0"/>
                </a:lnTo>
                <a:lnTo>
                  <a:pt x="59541" y="65527"/>
                </a:lnTo>
                <a:lnTo>
                  <a:pt x="178624" y="91738"/>
                </a:lnTo>
                <a:lnTo>
                  <a:pt x="238166" y="157265"/>
                </a:lnTo>
                <a:lnTo>
                  <a:pt x="297707" y="131054"/>
                </a:lnTo>
                <a:lnTo>
                  <a:pt x="357249" y="144159"/>
                </a:lnTo>
                <a:lnTo>
                  <a:pt x="416790" y="131054"/>
                </a:lnTo>
                <a:lnTo>
                  <a:pt x="476332" y="144159"/>
                </a:lnTo>
                <a:lnTo>
                  <a:pt x="535874" y="52421"/>
                </a:lnTo>
                <a:lnTo>
                  <a:pt x="595415" y="104843"/>
                </a:lnTo>
                <a:lnTo>
                  <a:pt x="654957" y="144159"/>
                </a:lnTo>
                <a:lnTo>
                  <a:pt x="654957" y="235898"/>
                </a:lnTo>
                <a:close/>
              </a:path>
            </a:pathLst>
          </a:custGeom>
          <a:solidFill>
            <a:schemeClr val="accent6">
              <a:lumMod val="40000"/>
              <a:lumOff val="60000"/>
              <a:alpha val="25099"/>
            </a:schemeClr>
          </a:solidFill>
        </p:spPr>
        <p:txBody>
          <a:bodyPr wrap="square" lIns="0" tIns="0" rIns="0" bIns="0" rtlCol="0">
            <a:prstTxWarp prst="textNoShape">
              <a:avLst/>
            </a:prstTxWarp>
            <a:noAutofit/>
          </a:bodyPr>
          <a:lstStyle/>
          <a:p>
            <a:endParaRPr lang="en-GB"/>
          </a:p>
        </p:txBody>
      </p:sp>
      <p:sp>
        <p:nvSpPr>
          <p:cNvPr id="50" name="Graphic 210">
            <a:extLst>
              <a:ext uri="{FF2B5EF4-FFF2-40B4-BE49-F238E27FC236}">
                <a16:creationId xmlns:a16="http://schemas.microsoft.com/office/drawing/2014/main" id="{FEE2DEA6-5D4A-D608-1F58-F6699C9C5F15}"/>
              </a:ext>
            </a:extLst>
          </p:cNvPr>
          <p:cNvSpPr/>
          <p:nvPr/>
        </p:nvSpPr>
        <p:spPr>
          <a:xfrm>
            <a:off x="1845434" y="4046321"/>
            <a:ext cx="654738" cy="157092"/>
          </a:xfrm>
          <a:custGeom>
            <a:avLst/>
            <a:gdLst/>
            <a:ahLst/>
            <a:cxnLst/>
            <a:rect l="l" t="t" r="r" b="b"/>
            <a:pathLst>
              <a:path w="655320" h="157480">
                <a:moveTo>
                  <a:pt x="0" y="0"/>
                </a:moveTo>
                <a:lnTo>
                  <a:pt x="59541" y="65527"/>
                </a:lnTo>
                <a:lnTo>
                  <a:pt x="119083" y="78632"/>
                </a:lnTo>
                <a:lnTo>
                  <a:pt x="178624" y="91738"/>
                </a:lnTo>
                <a:lnTo>
                  <a:pt x="238166" y="157265"/>
                </a:lnTo>
                <a:lnTo>
                  <a:pt x="297707" y="131054"/>
                </a:lnTo>
                <a:lnTo>
                  <a:pt x="357249" y="144159"/>
                </a:lnTo>
                <a:lnTo>
                  <a:pt x="416790" y="131054"/>
                </a:lnTo>
                <a:lnTo>
                  <a:pt x="476332" y="144159"/>
                </a:lnTo>
                <a:lnTo>
                  <a:pt x="535874" y="52421"/>
                </a:lnTo>
                <a:lnTo>
                  <a:pt x="595415" y="104843"/>
                </a:lnTo>
                <a:lnTo>
                  <a:pt x="654957" y="144159"/>
                </a:lnTo>
              </a:path>
            </a:pathLst>
          </a:custGeom>
          <a:ln w="9526">
            <a:solidFill>
              <a:srgbClr val="6FC279"/>
            </a:solidFill>
            <a:prstDash val="solid"/>
          </a:ln>
        </p:spPr>
        <p:txBody>
          <a:bodyPr wrap="square" lIns="0" tIns="0" rIns="0" bIns="0" rtlCol="0">
            <a:prstTxWarp prst="textNoShape">
              <a:avLst/>
            </a:prstTxWarp>
            <a:noAutofit/>
          </a:bodyPr>
          <a:lstStyle/>
          <a:p>
            <a:endParaRPr lang="en-GB"/>
          </a:p>
        </p:txBody>
      </p:sp>
      <p:sp>
        <p:nvSpPr>
          <p:cNvPr id="51" name="Graphic 211">
            <a:extLst>
              <a:ext uri="{FF2B5EF4-FFF2-40B4-BE49-F238E27FC236}">
                <a16:creationId xmlns:a16="http://schemas.microsoft.com/office/drawing/2014/main" id="{A9B44637-D6AA-987A-7F2A-8DB814A8A67C}"/>
              </a:ext>
            </a:extLst>
          </p:cNvPr>
          <p:cNvSpPr/>
          <p:nvPr/>
        </p:nvSpPr>
        <p:spPr>
          <a:xfrm>
            <a:off x="1834713" y="4034559"/>
            <a:ext cx="666792" cy="181163"/>
          </a:xfrm>
          <a:custGeom>
            <a:avLst/>
            <a:gdLst/>
            <a:ahLst/>
            <a:cxnLst/>
            <a:rect l="l" t="t" r="r" b="b"/>
            <a:pathLst>
              <a:path w="667385" h="181610">
                <a:moveTo>
                  <a:pt x="19062" y="7823"/>
                </a:moveTo>
                <a:lnTo>
                  <a:pt x="11226" y="0"/>
                </a:lnTo>
                <a:lnTo>
                  <a:pt x="7823" y="0"/>
                </a:lnTo>
                <a:lnTo>
                  <a:pt x="0" y="7835"/>
                </a:lnTo>
                <a:lnTo>
                  <a:pt x="12" y="11239"/>
                </a:lnTo>
                <a:lnTo>
                  <a:pt x="7835" y="19050"/>
                </a:lnTo>
                <a:lnTo>
                  <a:pt x="11239" y="19050"/>
                </a:lnTo>
                <a:lnTo>
                  <a:pt x="19062" y="11226"/>
                </a:lnTo>
                <a:lnTo>
                  <a:pt x="19062" y="9525"/>
                </a:lnTo>
                <a:lnTo>
                  <a:pt x="19062" y="7823"/>
                </a:lnTo>
                <a:close/>
              </a:path>
              <a:path w="667385" h="181610">
                <a:moveTo>
                  <a:pt x="76225" y="76212"/>
                </a:moveTo>
                <a:lnTo>
                  <a:pt x="68389" y="66687"/>
                </a:lnTo>
                <a:lnTo>
                  <a:pt x="64985" y="66700"/>
                </a:lnTo>
                <a:lnTo>
                  <a:pt x="57162" y="74523"/>
                </a:lnTo>
                <a:lnTo>
                  <a:pt x="57162" y="77927"/>
                </a:lnTo>
                <a:lnTo>
                  <a:pt x="64998" y="85750"/>
                </a:lnTo>
                <a:lnTo>
                  <a:pt x="68402" y="85750"/>
                </a:lnTo>
                <a:lnTo>
                  <a:pt x="76225" y="77914"/>
                </a:lnTo>
                <a:lnTo>
                  <a:pt x="76225" y="76212"/>
                </a:lnTo>
                <a:close/>
              </a:path>
              <a:path w="667385" h="181610">
                <a:moveTo>
                  <a:pt x="133375" y="84035"/>
                </a:moveTo>
                <a:lnTo>
                  <a:pt x="125539" y="76212"/>
                </a:lnTo>
                <a:lnTo>
                  <a:pt x="122135" y="76225"/>
                </a:lnTo>
                <a:lnTo>
                  <a:pt x="114325" y="84048"/>
                </a:lnTo>
                <a:lnTo>
                  <a:pt x="114325" y="87452"/>
                </a:lnTo>
                <a:lnTo>
                  <a:pt x="122161" y="95275"/>
                </a:lnTo>
                <a:lnTo>
                  <a:pt x="125564" y="95275"/>
                </a:lnTo>
                <a:lnTo>
                  <a:pt x="133375" y="87439"/>
                </a:lnTo>
                <a:lnTo>
                  <a:pt x="133375" y="85737"/>
                </a:lnTo>
                <a:lnTo>
                  <a:pt x="133375" y="84035"/>
                </a:lnTo>
                <a:close/>
              </a:path>
              <a:path w="667385" h="181610">
                <a:moveTo>
                  <a:pt x="190538" y="103085"/>
                </a:moveTo>
                <a:lnTo>
                  <a:pt x="182714" y="95262"/>
                </a:lnTo>
                <a:lnTo>
                  <a:pt x="179311" y="95262"/>
                </a:lnTo>
                <a:lnTo>
                  <a:pt x="171488" y="103085"/>
                </a:lnTo>
                <a:lnTo>
                  <a:pt x="171488" y="106489"/>
                </a:lnTo>
                <a:lnTo>
                  <a:pt x="179311" y="114312"/>
                </a:lnTo>
                <a:lnTo>
                  <a:pt x="182714" y="114312"/>
                </a:lnTo>
                <a:lnTo>
                  <a:pt x="190538" y="106502"/>
                </a:lnTo>
                <a:lnTo>
                  <a:pt x="190538" y="104800"/>
                </a:lnTo>
                <a:lnTo>
                  <a:pt x="190538" y="103085"/>
                </a:lnTo>
                <a:close/>
              </a:path>
              <a:path w="667385" h="181610">
                <a:moveTo>
                  <a:pt x="257225" y="169773"/>
                </a:moveTo>
                <a:lnTo>
                  <a:pt x="249402" y="161950"/>
                </a:lnTo>
                <a:lnTo>
                  <a:pt x="245999" y="161950"/>
                </a:lnTo>
                <a:lnTo>
                  <a:pt x="238175" y="169773"/>
                </a:lnTo>
                <a:lnTo>
                  <a:pt x="238175" y="173177"/>
                </a:lnTo>
                <a:lnTo>
                  <a:pt x="245999" y="181000"/>
                </a:lnTo>
                <a:lnTo>
                  <a:pt x="249402" y="181000"/>
                </a:lnTo>
                <a:lnTo>
                  <a:pt x="257225" y="173177"/>
                </a:lnTo>
                <a:lnTo>
                  <a:pt x="257225" y="171475"/>
                </a:lnTo>
                <a:lnTo>
                  <a:pt x="257225" y="169773"/>
                </a:lnTo>
                <a:close/>
              </a:path>
              <a:path w="667385" h="181610">
                <a:moveTo>
                  <a:pt x="314388" y="141185"/>
                </a:moveTo>
                <a:lnTo>
                  <a:pt x="306552" y="133375"/>
                </a:lnTo>
                <a:lnTo>
                  <a:pt x="303161" y="133375"/>
                </a:lnTo>
                <a:lnTo>
                  <a:pt x="295338" y="141198"/>
                </a:lnTo>
                <a:lnTo>
                  <a:pt x="295338" y="144602"/>
                </a:lnTo>
                <a:lnTo>
                  <a:pt x="303161" y="152425"/>
                </a:lnTo>
                <a:lnTo>
                  <a:pt x="306552" y="152425"/>
                </a:lnTo>
                <a:lnTo>
                  <a:pt x="314388" y="144602"/>
                </a:lnTo>
                <a:lnTo>
                  <a:pt x="314388" y="142900"/>
                </a:lnTo>
                <a:lnTo>
                  <a:pt x="314388" y="141185"/>
                </a:lnTo>
                <a:close/>
              </a:path>
              <a:path w="667385" h="181610">
                <a:moveTo>
                  <a:pt x="371551" y="150710"/>
                </a:moveTo>
                <a:lnTo>
                  <a:pt x="363715" y="142900"/>
                </a:lnTo>
                <a:lnTo>
                  <a:pt x="360311" y="142900"/>
                </a:lnTo>
                <a:lnTo>
                  <a:pt x="352488" y="150723"/>
                </a:lnTo>
                <a:lnTo>
                  <a:pt x="352488" y="154127"/>
                </a:lnTo>
                <a:lnTo>
                  <a:pt x="360311" y="161950"/>
                </a:lnTo>
                <a:lnTo>
                  <a:pt x="363715" y="161950"/>
                </a:lnTo>
                <a:lnTo>
                  <a:pt x="371551" y="154127"/>
                </a:lnTo>
                <a:lnTo>
                  <a:pt x="371551" y="152425"/>
                </a:lnTo>
                <a:lnTo>
                  <a:pt x="371551" y="150710"/>
                </a:lnTo>
                <a:close/>
              </a:path>
              <a:path w="667385" h="181610">
                <a:moveTo>
                  <a:pt x="428701" y="141185"/>
                </a:moveTo>
                <a:lnTo>
                  <a:pt x="420878" y="133375"/>
                </a:lnTo>
                <a:lnTo>
                  <a:pt x="417474" y="133375"/>
                </a:lnTo>
                <a:lnTo>
                  <a:pt x="409651" y="141198"/>
                </a:lnTo>
                <a:lnTo>
                  <a:pt x="409651" y="144602"/>
                </a:lnTo>
                <a:lnTo>
                  <a:pt x="417474" y="152425"/>
                </a:lnTo>
                <a:lnTo>
                  <a:pt x="420878" y="152425"/>
                </a:lnTo>
                <a:lnTo>
                  <a:pt x="428701" y="144602"/>
                </a:lnTo>
                <a:lnTo>
                  <a:pt x="428701" y="142900"/>
                </a:lnTo>
                <a:lnTo>
                  <a:pt x="428701" y="141185"/>
                </a:lnTo>
                <a:close/>
              </a:path>
              <a:path w="667385" h="181610">
                <a:moveTo>
                  <a:pt x="495388" y="150710"/>
                </a:moveTo>
                <a:lnTo>
                  <a:pt x="487565" y="142900"/>
                </a:lnTo>
                <a:lnTo>
                  <a:pt x="484162" y="142900"/>
                </a:lnTo>
                <a:lnTo>
                  <a:pt x="476338" y="150723"/>
                </a:lnTo>
                <a:lnTo>
                  <a:pt x="476338" y="154127"/>
                </a:lnTo>
                <a:lnTo>
                  <a:pt x="484162" y="161950"/>
                </a:lnTo>
                <a:lnTo>
                  <a:pt x="487565" y="161950"/>
                </a:lnTo>
                <a:lnTo>
                  <a:pt x="495388" y="154127"/>
                </a:lnTo>
                <a:lnTo>
                  <a:pt x="495388" y="152425"/>
                </a:lnTo>
                <a:lnTo>
                  <a:pt x="495388" y="150710"/>
                </a:lnTo>
                <a:close/>
              </a:path>
              <a:path w="667385" h="181610">
                <a:moveTo>
                  <a:pt x="552551" y="64973"/>
                </a:moveTo>
                <a:lnTo>
                  <a:pt x="544728" y="57162"/>
                </a:lnTo>
                <a:lnTo>
                  <a:pt x="541324" y="57162"/>
                </a:lnTo>
                <a:lnTo>
                  <a:pt x="533501" y="64985"/>
                </a:lnTo>
                <a:lnTo>
                  <a:pt x="533501" y="68389"/>
                </a:lnTo>
                <a:lnTo>
                  <a:pt x="541324" y="76212"/>
                </a:lnTo>
                <a:lnTo>
                  <a:pt x="544728" y="76212"/>
                </a:lnTo>
                <a:lnTo>
                  <a:pt x="552551" y="68389"/>
                </a:lnTo>
                <a:lnTo>
                  <a:pt x="552551" y="66687"/>
                </a:lnTo>
                <a:lnTo>
                  <a:pt x="552551" y="64973"/>
                </a:lnTo>
                <a:close/>
              </a:path>
              <a:path w="667385" h="181610">
                <a:moveTo>
                  <a:pt x="609714" y="112610"/>
                </a:moveTo>
                <a:lnTo>
                  <a:pt x="601878" y="104787"/>
                </a:lnTo>
                <a:lnTo>
                  <a:pt x="598487" y="104787"/>
                </a:lnTo>
                <a:lnTo>
                  <a:pt x="590664" y="112610"/>
                </a:lnTo>
                <a:lnTo>
                  <a:pt x="590664" y="116014"/>
                </a:lnTo>
                <a:lnTo>
                  <a:pt x="598487" y="123837"/>
                </a:lnTo>
                <a:lnTo>
                  <a:pt x="601878" y="123837"/>
                </a:lnTo>
                <a:lnTo>
                  <a:pt x="609714" y="116027"/>
                </a:lnTo>
                <a:lnTo>
                  <a:pt x="609714" y="114325"/>
                </a:lnTo>
                <a:lnTo>
                  <a:pt x="609714" y="112610"/>
                </a:lnTo>
                <a:close/>
              </a:path>
              <a:path w="667385" h="181610">
                <a:moveTo>
                  <a:pt x="666877" y="150710"/>
                </a:moveTo>
                <a:lnTo>
                  <a:pt x="659041" y="142900"/>
                </a:lnTo>
                <a:lnTo>
                  <a:pt x="655637" y="142900"/>
                </a:lnTo>
                <a:lnTo>
                  <a:pt x="647814" y="150723"/>
                </a:lnTo>
                <a:lnTo>
                  <a:pt x="647814" y="154127"/>
                </a:lnTo>
                <a:lnTo>
                  <a:pt x="655637" y="161950"/>
                </a:lnTo>
                <a:lnTo>
                  <a:pt x="659041" y="161950"/>
                </a:lnTo>
                <a:lnTo>
                  <a:pt x="666877" y="154127"/>
                </a:lnTo>
                <a:lnTo>
                  <a:pt x="666877" y="152425"/>
                </a:lnTo>
                <a:lnTo>
                  <a:pt x="666877" y="150710"/>
                </a:lnTo>
                <a:close/>
              </a:path>
            </a:pathLst>
          </a:custGeom>
          <a:solidFill>
            <a:srgbClr val="6FC279"/>
          </a:solidFill>
        </p:spPr>
        <p:txBody>
          <a:bodyPr wrap="square" lIns="0" tIns="0" rIns="0" bIns="0" rtlCol="0">
            <a:prstTxWarp prst="textNoShape">
              <a:avLst/>
            </a:prstTxWarp>
            <a:noAutofit/>
          </a:bodyPr>
          <a:lstStyle/>
          <a:p>
            <a:endParaRPr lang="en-GB"/>
          </a:p>
        </p:txBody>
      </p:sp>
      <p:graphicFrame>
        <p:nvGraphicFramePr>
          <p:cNvPr id="52" name="Object 51">
            <a:extLst>
              <a:ext uri="{FF2B5EF4-FFF2-40B4-BE49-F238E27FC236}">
                <a16:creationId xmlns:a16="http://schemas.microsoft.com/office/drawing/2014/main" id="{E2E34BEA-39D3-F585-C286-EBDE59E5A901}"/>
              </a:ext>
            </a:extLst>
          </p:cNvPr>
          <p:cNvGraphicFramePr>
            <a:graphicFrameLocks noChangeAspect="1"/>
          </p:cNvGraphicFramePr>
          <p:nvPr>
            <p:extLst>
              <p:ext uri="{D42A27DB-BD31-4B8C-83A1-F6EECF244321}">
                <p14:modId xmlns:p14="http://schemas.microsoft.com/office/powerpoint/2010/main" val="3315362315"/>
              </p:ext>
            </p:extLst>
          </p:nvPr>
        </p:nvGraphicFramePr>
        <p:xfrm>
          <a:off x="6376347" y="2487706"/>
          <a:ext cx="2953702" cy="1233488"/>
        </p:xfrm>
        <a:graphic>
          <a:graphicData uri="http://schemas.openxmlformats.org/presentationml/2006/ole">
            <mc:AlternateContent xmlns:mc="http://schemas.openxmlformats.org/markup-compatibility/2006">
              <mc:Choice xmlns:v="urn:schemas-microsoft-com:vml" Requires="v">
                <p:oleObj name="Document" r:id="rId8" imgW="2958395" imgH="1246463" progId="Word.Document.12">
                  <p:embed/>
                </p:oleObj>
              </mc:Choice>
              <mc:Fallback>
                <p:oleObj name="Document" r:id="rId8" imgW="2958395" imgH="1246463" progId="Word.Document.12">
                  <p:embed/>
                  <p:pic>
                    <p:nvPicPr>
                      <p:cNvPr id="52" name="Object 51">
                        <a:extLst>
                          <a:ext uri="{FF2B5EF4-FFF2-40B4-BE49-F238E27FC236}">
                            <a16:creationId xmlns:a16="http://schemas.microsoft.com/office/drawing/2014/main" id="{E2E34BEA-39D3-F585-C286-EBDE59E5A901}"/>
                          </a:ext>
                        </a:extLst>
                      </p:cNvPr>
                      <p:cNvPicPr/>
                      <p:nvPr/>
                    </p:nvPicPr>
                    <p:blipFill>
                      <a:blip r:embed="rId4"/>
                      <a:stretch>
                        <a:fillRect/>
                      </a:stretch>
                    </p:blipFill>
                    <p:spPr>
                      <a:xfrm>
                        <a:off x="6376347" y="2487706"/>
                        <a:ext cx="2953702" cy="1233488"/>
                      </a:xfrm>
                      <a:prstGeom prst="rect">
                        <a:avLst/>
                      </a:prstGeom>
                    </p:spPr>
                  </p:pic>
                </p:oleObj>
              </mc:Fallback>
            </mc:AlternateContent>
          </a:graphicData>
        </a:graphic>
      </p:graphicFrame>
      <p:graphicFrame>
        <p:nvGraphicFramePr>
          <p:cNvPr id="53" name="Table 52">
            <a:extLst>
              <a:ext uri="{FF2B5EF4-FFF2-40B4-BE49-F238E27FC236}">
                <a16:creationId xmlns:a16="http://schemas.microsoft.com/office/drawing/2014/main" id="{94E28C75-D2C2-5096-5F4E-B59A625E5EBE}"/>
              </a:ext>
            </a:extLst>
          </p:cNvPr>
          <p:cNvGraphicFramePr>
            <a:graphicFrameLocks noGrp="1"/>
          </p:cNvGraphicFramePr>
          <p:nvPr>
            <p:extLst>
              <p:ext uri="{D42A27DB-BD31-4B8C-83A1-F6EECF244321}">
                <p14:modId xmlns:p14="http://schemas.microsoft.com/office/powerpoint/2010/main" val="662956544"/>
              </p:ext>
            </p:extLst>
          </p:nvPr>
        </p:nvGraphicFramePr>
        <p:xfrm>
          <a:off x="6705384" y="2572744"/>
          <a:ext cx="2209800" cy="982847"/>
        </p:xfrm>
        <a:graphic>
          <a:graphicData uri="http://schemas.openxmlformats.org/drawingml/2006/table">
            <a:tbl>
              <a:tblPr firstRow="1" firstCol="1" lastRow="1" lastCol="1" bandRow="1" bandCol="1"/>
              <a:tblGrid>
                <a:gridCol w="2209800">
                  <a:extLst>
                    <a:ext uri="{9D8B030D-6E8A-4147-A177-3AD203B41FA5}">
                      <a16:colId xmlns:a16="http://schemas.microsoft.com/office/drawing/2014/main" val="3052393914"/>
                    </a:ext>
                  </a:extLst>
                </a:gridCol>
              </a:tblGrid>
              <a:tr h="373870">
                <a:tc>
                  <a:txBody>
                    <a:bodyPr/>
                    <a:lstStyle/>
                    <a:p>
                      <a:pPr marL="123825">
                        <a:spcBef>
                          <a:spcPts val="655"/>
                        </a:spcBef>
                        <a:spcAft>
                          <a:spcPts val="0"/>
                        </a:spcAft>
                      </a:pPr>
                      <a:r>
                        <a:rPr lang="en-US" sz="1500" spc="-25"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2,458</a:t>
                      </a:r>
                      <a:endParaRPr lang="en-GB" sz="110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645771151"/>
                  </a:ext>
                </a:extLst>
              </a:tr>
              <a:tr h="390407">
                <a:tc>
                  <a:txBody>
                    <a:bodyPr/>
                    <a:lstStyle/>
                    <a:p>
                      <a:pPr marL="123825" marR="135890">
                        <a:lnSpc>
                          <a:spcPts val="1350"/>
                        </a:lnSpc>
                        <a:spcAft>
                          <a:spcPts val="0"/>
                        </a:spcAft>
                      </a:pP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PI_006</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Home</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Safety </a:t>
                      </a:r>
                      <a:r>
                        <a:rPr lang="en-US" sz="1050" spc="-10" dirty="0">
                          <a:effectLst/>
                          <a:latin typeface="Lucida Sans" panose="020B0602030504020204" pitchFamily="34" charset="0"/>
                          <a:ea typeface="Lucida Sans" panose="020B0602030504020204" pitchFamily="34" charset="0"/>
                          <a:cs typeface="Lucida Sans" panose="020B0602030504020204" pitchFamily="34" charset="0"/>
                        </a:rPr>
                        <a:t>Visits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570712839"/>
                  </a:ext>
                </a:extLst>
              </a:tr>
              <a:tr h="218570">
                <a:tc>
                  <a:txBody>
                    <a:bodyPr/>
                    <a:lstStyle/>
                    <a:p>
                      <a:pPr marL="123825">
                        <a:lnSpc>
                          <a:spcPts val="750"/>
                        </a:lnSpc>
                      </a:pP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650" spc="-16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2</a:t>
                      </a:r>
                      <a:r>
                        <a:rPr lang="en-US" sz="650" spc="6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650" spc="7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ENGAGE</a:t>
                      </a:r>
                      <a:r>
                        <a:rPr lang="en-US" sz="650" spc="7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WITH</a:t>
                      </a:r>
                      <a:r>
                        <a:rPr lang="en-US" sz="650" spc="8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OUR</a:t>
                      </a:r>
                      <a:r>
                        <a:rPr lang="en-US" sz="650" spc="7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COMMUNITIES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918504064"/>
                  </a:ext>
                </a:extLst>
              </a:tr>
            </a:tbl>
          </a:graphicData>
        </a:graphic>
      </p:graphicFrame>
      <p:grpSp>
        <p:nvGrpSpPr>
          <p:cNvPr id="62" name="Group 61">
            <a:extLst>
              <a:ext uri="{FF2B5EF4-FFF2-40B4-BE49-F238E27FC236}">
                <a16:creationId xmlns:a16="http://schemas.microsoft.com/office/drawing/2014/main" id="{AA19453E-BD9C-2FB8-974A-95E261A0E61B}"/>
              </a:ext>
            </a:extLst>
          </p:cNvPr>
          <p:cNvGrpSpPr/>
          <p:nvPr/>
        </p:nvGrpSpPr>
        <p:grpSpPr>
          <a:xfrm>
            <a:off x="8150451" y="2636737"/>
            <a:ext cx="714375" cy="253103"/>
            <a:chOff x="4908034" y="2627794"/>
            <a:chExt cx="714375" cy="253103"/>
          </a:xfrm>
        </p:grpSpPr>
        <p:sp>
          <p:nvSpPr>
            <p:cNvPr id="56" name="Graphic 137">
              <a:extLst>
                <a:ext uri="{FF2B5EF4-FFF2-40B4-BE49-F238E27FC236}">
                  <a16:creationId xmlns:a16="http://schemas.microsoft.com/office/drawing/2014/main" id="{668C4531-DFB6-C215-2B04-C8C1632D99ED}"/>
                </a:ext>
              </a:extLst>
            </p:cNvPr>
            <p:cNvSpPr/>
            <p:nvPr/>
          </p:nvSpPr>
          <p:spPr>
            <a:xfrm>
              <a:off x="4908034" y="2879630"/>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57" name="Graphic 138">
              <a:extLst>
                <a:ext uri="{FF2B5EF4-FFF2-40B4-BE49-F238E27FC236}">
                  <a16:creationId xmlns:a16="http://schemas.microsoft.com/office/drawing/2014/main" id="{5A5C74BF-DE75-A558-A8AE-8FF8AC35BD28}"/>
                </a:ext>
              </a:extLst>
            </p:cNvPr>
            <p:cNvSpPr/>
            <p:nvPr/>
          </p:nvSpPr>
          <p:spPr>
            <a:xfrm>
              <a:off x="4908034" y="2879630"/>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58" name="Graphic 139">
              <a:extLst>
                <a:ext uri="{FF2B5EF4-FFF2-40B4-BE49-F238E27FC236}">
                  <a16:creationId xmlns:a16="http://schemas.microsoft.com/office/drawing/2014/main" id="{20582AAD-8F33-ADD8-9DA5-5436EA717371}"/>
                </a:ext>
              </a:extLst>
            </p:cNvPr>
            <p:cNvSpPr/>
            <p:nvPr/>
          </p:nvSpPr>
          <p:spPr>
            <a:xfrm>
              <a:off x="4937778" y="2639566"/>
              <a:ext cx="654738" cy="235638"/>
            </a:xfrm>
            <a:custGeom>
              <a:avLst/>
              <a:gdLst/>
              <a:ahLst/>
              <a:cxnLst/>
              <a:rect l="l" t="t" r="r" b="b"/>
              <a:pathLst>
                <a:path w="655320" h="236220">
                  <a:moveTo>
                    <a:pt x="654957" y="235889"/>
                  </a:moveTo>
                  <a:lnTo>
                    <a:pt x="0" y="235889"/>
                  </a:lnTo>
                  <a:lnTo>
                    <a:pt x="0" y="31799"/>
                  </a:lnTo>
                  <a:lnTo>
                    <a:pt x="59541" y="25398"/>
                  </a:lnTo>
                  <a:lnTo>
                    <a:pt x="119083" y="32714"/>
                  </a:lnTo>
                  <a:lnTo>
                    <a:pt x="178624" y="0"/>
                  </a:lnTo>
                  <a:lnTo>
                    <a:pt x="238166" y="24702"/>
                  </a:lnTo>
                  <a:lnTo>
                    <a:pt x="297707" y="89912"/>
                  </a:lnTo>
                  <a:lnTo>
                    <a:pt x="357249" y="46442"/>
                  </a:lnTo>
                  <a:lnTo>
                    <a:pt x="416790" y="71840"/>
                  </a:lnTo>
                  <a:lnTo>
                    <a:pt x="476332" y="50329"/>
                  </a:lnTo>
                  <a:lnTo>
                    <a:pt x="535874" y="49186"/>
                  </a:lnTo>
                  <a:lnTo>
                    <a:pt x="595415" y="58798"/>
                  </a:lnTo>
                  <a:lnTo>
                    <a:pt x="654957" y="89455"/>
                  </a:lnTo>
                  <a:lnTo>
                    <a:pt x="654957" y="235889"/>
                  </a:lnTo>
                  <a:close/>
                </a:path>
              </a:pathLst>
            </a:custGeom>
            <a:solidFill>
              <a:srgbClr val="92D050">
                <a:alpha val="25099"/>
              </a:srgbClr>
            </a:solidFill>
          </p:spPr>
          <p:txBody>
            <a:bodyPr wrap="square" lIns="0" tIns="0" rIns="0" bIns="0" rtlCol="0">
              <a:prstTxWarp prst="textNoShape">
                <a:avLst/>
              </a:prstTxWarp>
              <a:noAutofit/>
            </a:bodyPr>
            <a:lstStyle/>
            <a:p>
              <a:endParaRPr lang="en-GB"/>
            </a:p>
          </p:txBody>
        </p:sp>
        <p:sp>
          <p:nvSpPr>
            <p:cNvPr id="59" name="Graphic 140">
              <a:extLst>
                <a:ext uri="{FF2B5EF4-FFF2-40B4-BE49-F238E27FC236}">
                  <a16:creationId xmlns:a16="http://schemas.microsoft.com/office/drawing/2014/main" id="{41A29700-CE99-3E76-D889-5A06E5B54764}"/>
                </a:ext>
              </a:extLst>
            </p:cNvPr>
            <p:cNvSpPr/>
            <p:nvPr/>
          </p:nvSpPr>
          <p:spPr>
            <a:xfrm>
              <a:off x="4937778" y="2639566"/>
              <a:ext cx="654738" cy="89948"/>
            </a:xfrm>
            <a:custGeom>
              <a:avLst/>
              <a:gdLst/>
              <a:ahLst/>
              <a:cxnLst/>
              <a:rect l="l" t="t" r="r" b="b"/>
              <a:pathLst>
                <a:path w="655320" h="90170">
                  <a:moveTo>
                    <a:pt x="0" y="31799"/>
                  </a:moveTo>
                  <a:lnTo>
                    <a:pt x="59541" y="25398"/>
                  </a:lnTo>
                  <a:lnTo>
                    <a:pt x="119083" y="32714"/>
                  </a:lnTo>
                  <a:lnTo>
                    <a:pt x="178624" y="0"/>
                  </a:lnTo>
                  <a:lnTo>
                    <a:pt x="238166" y="24702"/>
                  </a:lnTo>
                  <a:lnTo>
                    <a:pt x="297707" y="89912"/>
                  </a:lnTo>
                  <a:lnTo>
                    <a:pt x="357249" y="46442"/>
                  </a:lnTo>
                  <a:lnTo>
                    <a:pt x="416790" y="71840"/>
                  </a:lnTo>
                  <a:lnTo>
                    <a:pt x="476332" y="50329"/>
                  </a:lnTo>
                  <a:lnTo>
                    <a:pt x="535874" y="49186"/>
                  </a:lnTo>
                  <a:lnTo>
                    <a:pt x="595415" y="58798"/>
                  </a:lnTo>
                  <a:lnTo>
                    <a:pt x="654957" y="89455"/>
                  </a:lnTo>
                </a:path>
              </a:pathLst>
            </a:custGeom>
            <a:ln w="9526">
              <a:solidFill>
                <a:srgbClr val="6FC279"/>
              </a:solidFill>
              <a:prstDash val="solid"/>
            </a:ln>
          </p:spPr>
          <p:txBody>
            <a:bodyPr wrap="square" lIns="0" tIns="0" rIns="0" bIns="0" rtlCol="0">
              <a:prstTxWarp prst="textNoShape">
                <a:avLst/>
              </a:prstTxWarp>
              <a:noAutofit/>
            </a:bodyPr>
            <a:lstStyle/>
            <a:p>
              <a:endParaRPr lang="en-GB" dirty="0"/>
            </a:p>
          </p:txBody>
        </p:sp>
        <p:sp>
          <p:nvSpPr>
            <p:cNvPr id="60" name="Graphic 141">
              <a:extLst>
                <a:ext uri="{FF2B5EF4-FFF2-40B4-BE49-F238E27FC236}">
                  <a16:creationId xmlns:a16="http://schemas.microsoft.com/office/drawing/2014/main" id="{2E97D1DD-FB54-E728-64F9-E56FC445EBEC}"/>
                </a:ext>
              </a:extLst>
            </p:cNvPr>
            <p:cNvSpPr/>
            <p:nvPr/>
          </p:nvSpPr>
          <p:spPr>
            <a:xfrm>
              <a:off x="4927069" y="2627794"/>
              <a:ext cx="666792" cy="114652"/>
            </a:xfrm>
            <a:custGeom>
              <a:avLst/>
              <a:gdLst/>
              <a:ahLst/>
              <a:cxnLst/>
              <a:rect l="l" t="t" r="r" b="b"/>
              <a:pathLst>
                <a:path w="667385" h="114935">
                  <a:moveTo>
                    <a:pt x="19050" y="45923"/>
                  </a:moveTo>
                  <a:lnTo>
                    <a:pt x="11214" y="38112"/>
                  </a:lnTo>
                  <a:lnTo>
                    <a:pt x="7810" y="38112"/>
                  </a:lnTo>
                  <a:lnTo>
                    <a:pt x="0" y="45948"/>
                  </a:lnTo>
                  <a:lnTo>
                    <a:pt x="0" y="49352"/>
                  </a:lnTo>
                  <a:lnTo>
                    <a:pt x="7823" y="57162"/>
                  </a:lnTo>
                  <a:lnTo>
                    <a:pt x="11226" y="57162"/>
                  </a:lnTo>
                  <a:lnTo>
                    <a:pt x="19050" y="49352"/>
                  </a:lnTo>
                  <a:lnTo>
                    <a:pt x="19050" y="47637"/>
                  </a:lnTo>
                  <a:lnTo>
                    <a:pt x="19050" y="45923"/>
                  </a:lnTo>
                  <a:close/>
                </a:path>
                <a:path w="667385" h="114935">
                  <a:moveTo>
                    <a:pt x="76212" y="36398"/>
                  </a:moveTo>
                  <a:lnTo>
                    <a:pt x="68364" y="28587"/>
                  </a:lnTo>
                  <a:lnTo>
                    <a:pt x="64960" y="28600"/>
                  </a:lnTo>
                  <a:lnTo>
                    <a:pt x="57150" y="36423"/>
                  </a:lnTo>
                  <a:lnTo>
                    <a:pt x="57150" y="39827"/>
                  </a:lnTo>
                  <a:lnTo>
                    <a:pt x="64985" y="47650"/>
                  </a:lnTo>
                  <a:lnTo>
                    <a:pt x="68389" y="47637"/>
                  </a:lnTo>
                  <a:lnTo>
                    <a:pt x="76212" y="39814"/>
                  </a:lnTo>
                  <a:lnTo>
                    <a:pt x="76212" y="38112"/>
                  </a:lnTo>
                  <a:lnTo>
                    <a:pt x="76212" y="36398"/>
                  </a:lnTo>
                  <a:close/>
                </a:path>
                <a:path w="667385" h="114935">
                  <a:moveTo>
                    <a:pt x="133362" y="45923"/>
                  </a:moveTo>
                  <a:lnTo>
                    <a:pt x="125526" y="38112"/>
                  </a:lnTo>
                  <a:lnTo>
                    <a:pt x="122123" y="38125"/>
                  </a:lnTo>
                  <a:lnTo>
                    <a:pt x="114312" y="45961"/>
                  </a:lnTo>
                  <a:lnTo>
                    <a:pt x="114312" y="49352"/>
                  </a:lnTo>
                  <a:lnTo>
                    <a:pt x="122148" y="57175"/>
                  </a:lnTo>
                  <a:lnTo>
                    <a:pt x="125539" y="57162"/>
                  </a:lnTo>
                  <a:lnTo>
                    <a:pt x="133362" y="49352"/>
                  </a:lnTo>
                  <a:lnTo>
                    <a:pt x="133362" y="47637"/>
                  </a:lnTo>
                  <a:lnTo>
                    <a:pt x="133362" y="45923"/>
                  </a:lnTo>
                  <a:close/>
                </a:path>
                <a:path w="667385" h="114935">
                  <a:moveTo>
                    <a:pt x="190525" y="7823"/>
                  </a:moveTo>
                  <a:lnTo>
                    <a:pt x="182702" y="0"/>
                  </a:lnTo>
                  <a:lnTo>
                    <a:pt x="179298" y="12"/>
                  </a:lnTo>
                  <a:lnTo>
                    <a:pt x="171475" y="7823"/>
                  </a:lnTo>
                  <a:lnTo>
                    <a:pt x="171475" y="11226"/>
                  </a:lnTo>
                  <a:lnTo>
                    <a:pt x="182702" y="19062"/>
                  </a:lnTo>
                  <a:lnTo>
                    <a:pt x="184289" y="18630"/>
                  </a:lnTo>
                  <a:lnTo>
                    <a:pt x="187236" y="16929"/>
                  </a:lnTo>
                  <a:lnTo>
                    <a:pt x="188391" y="15760"/>
                  </a:lnTo>
                  <a:lnTo>
                    <a:pt x="190093" y="12827"/>
                  </a:lnTo>
                  <a:lnTo>
                    <a:pt x="190525" y="11239"/>
                  </a:lnTo>
                  <a:lnTo>
                    <a:pt x="190525" y="9537"/>
                  </a:lnTo>
                  <a:lnTo>
                    <a:pt x="190525" y="7823"/>
                  </a:lnTo>
                  <a:close/>
                </a:path>
                <a:path w="667385" h="114935">
                  <a:moveTo>
                    <a:pt x="257213" y="36398"/>
                  </a:moveTo>
                  <a:lnTo>
                    <a:pt x="249377" y="28575"/>
                  </a:lnTo>
                  <a:lnTo>
                    <a:pt x="245986" y="28587"/>
                  </a:lnTo>
                  <a:lnTo>
                    <a:pt x="238163" y="36410"/>
                  </a:lnTo>
                  <a:lnTo>
                    <a:pt x="238163" y="39814"/>
                  </a:lnTo>
                  <a:lnTo>
                    <a:pt x="245986" y="47637"/>
                  </a:lnTo>
                  <a:lnTo>
                    <a:pt x="249377" y="47637"/>
                  </a:lnTo>
                  <a:lnTo>
                    <a:pt x="257213" y="39814"/>
                  </a:lnTo>
                  <a:lnTo>
                    <a:pt x="257213" y="38112"/>
                  </a:lnTo>
                  <a:lnTo>
                    <a:pt x="257213" y="36398"/>
                  </a:lnTo>
                  <a:close/>
                </a:path>
                <a:path w="667385" h="114935">
                  <a:moveTo>
                    <a:pt x="314375" y="103085"/>
                  </a:moveTo>
                  <a:lnTo>
                    <a:pt x="306539" y="95262"/>
                  </a:lnTo>
                  <a:lnTo>
                    <a:pt x="303136" y="95275"/>
                  </a:lnTo>
                  <a:lnTo>
                    <a:pt x="295325" y="103098"/>
                  </a:lnTo>
                  <a:lnTo>
                    <a:pt x="295325" y="106502"/>
                  </a:lnTo>
                  <a:lnTo>
                    <a:pt x="306539" y="114325"/>
                  </a:lnTo>
                  <a:lnTo>
                    <a:pt x="308127" y="113893"/>
                  </a:lnTo>
                  <a:lnTo>
                    <a:pt x="311073" y="112191"/>
                  </a:lnTo>
                  <a:lnTo>
                    <a:pt x="312242" y="111036"/>
                  </a:lnTo>
                  <a:lnTo>
                    <a:pt x="313944" y="108089"/>
                  </a:lnTo>
                  <a:lnTo>
                    <a:pt x="314375" y="106502"/>
                  </a:lnTo>
                  <a:lnTo>
                    <a:pt x="314375" y="104800"/>
                  </a:lnTo>
                  <a:lnTo>
                    <a:pt x="314375" y="103085"/>
                  </a:lnTo>
                  <a:close/>
                </a:path>
                <a:path w="667385" h="114935">
                  <a:moveTo>
                    <a:pt x="371538" y="55448"/>
                  </a:moveTo>
                  <a:lnTo>
                    <a:pt x="363702" y="47637"/>
                  </a:lnTo>
                  <a:lnTo>
                    <a:pt x="360299" y="47637"/>
                  </a:lnTo>
                  <a:lnTo>
                    <a:pt x="352475" y="55460"/>
                  </a:lnTo>
                  <a:lnTo>
                    <a:pt x="352475" y="58864"/>
                  </a:lnTo>
                  <a:lnTo>
                    <a:pt x="363702" y="66700"/>
                  </a:lnTo>
                  <a:lnTo>
                    <a:pt x="365290" y="66268"/>
                  </a:lnTo>
                  <a:lnTo>
                    <a:pt x="368236" y="64566"/>
                  </a:lnTo>
                  <a:lnTo>
                    <a:pt x="369404" y="63398"/>
                  </a:lnTo>
                  <a:lnTo>
                    <a:pt x="371106" y="60452"/>
                  </a:lnTo>
                  <a:lnTo>
                    <a:pt x="371538" y="58877"/>
                  </a:lnTo>
                  <a:lnTo>
                    <a:pt x="371538" y="57162"/>
                  </a:lnTo>
                  <a:lnTo>
                    <a:pt x="371538" y="55448"/>
                  </a:lnTo>
                  <a:close/>
                </a:path>
                <a:path w="667385" h="114935">
                  <a:moveTo>
                    <a:pt x="428688" y="84035"/>
                  </a:moveTo>
                  <a:lnTo>
                    <a:pt x="420865" y="76212"/>
                  </a:lnTo>
                  <a:lnTo>
                    <a:pt x="417461" y="76225"/>
                  </a:lnTo>
                  <a:lnTo>
                    <a:pt x="409638" y="84048"/>
                  </a:lnTo>
                  <a:lnTo>
                    <a:pt x="409638" y="87439"/>
                  </a:lnTo>
                  <a:lnTo>
                    <a:pt x="420865" y="95275"/>
                  </a:lnTo>
                  <a:lnTo>
                    <a:pt x="422452" y="94843"/>
                  </a:lnTo>
                  <a:lnTo>
                    <a:pt x="425399" y="93141"/>
                  </a:lnTo>
                  <a:lnTo>
                    <a:pt x="426554" y="91973"/>
                  </a:lnTo>
                  <a:lnTo>
                    <a:pt x="428269" y="89039"/>
                  </a:lnTo>
                  <a:lnTo>
                    <a:pt x="428688" y="87452"/>
                  </a:lnTo>
                  <a:lnTo>
                    <a:pt x="428688" y="85750"/>
                  </a:lnTo>
                  <a:lnTo>
                    <a:pt x="428688" y="84035"/>
                  </a:lnTo>
                  <a:close/>
                </a:path>
                <a:path w="667385" h="114935">
                  <a:moveTo>
                    <a:pt x="495376" y="64985"/>
                  </a:moveTo>
                  <a:lnTo>
                    <a:pt x="487553" y="57162"/>
                  </a:lnTo>
                  <a:lnTo>
                    <a:pt x="484149" y="57162"/>
                  </a:lnTo>
                  <a:lnTo>
                    <a:pt x="476326" y="64985"/>
                  </a:lnTo>
                  <a:lnTo>
                    <a:pt x="476326" y="68389"/>
                  </a:lnTo>
                  <a:lnTo>
                    <a:pt x="487553" y="76225"/>
                  </a:lnTo>
                  <a:lnTo>
                    <a:pt x="489140" y="75793"/>
                  </a:lnTo>
                  <a:lnTo>
                    <a:pt x="492086" y="74091"/>
                  </a:lnTo>
                  <a:lnTo>
                    <a:pt x="493242" y="72923"/>
                  </a:lnTo>
                  <a:lnTo>
                    <a:pt x="494957" y="69977"/>
                  </a:lnTo>
                  <a:lnTo>
                    <a:pt x="495376" y="68402"/>
                  </a:lnTo>
                  <a:lnTo>
                    <a:pt x="495376" y="66700"/>
                  </a:lnTo>
                  <a:lnTo>
                    <a:pt x="495376" y="64985"/>
                  </a:lnTo>
                  <a:close/>
                </a:path>
                <a:path w="667385" h="114935">
                  <a:moveTo>
                    <a:pt x="552538" y="55448"/>
                  </a:moveTo>
                  <a:lnTo>
                    <a:pt x="544703" y="47637"/>
                  </a:lnTo>
                  <a:lnTo>
                    <a:pt x="541312" y="47637"/>
                  </a:lnTo>
                  <a:lnTo>
                    <a:pt x="533488" y="55460"/>
                  </a:lnTo>
                  <a:lnTo>
                    <a:pt x="533488" y="58864"/>
                  </a:lnTo>
                  <a:lnTo>
                    <a:pt x="544703" y="66700"/>
                  </a:lnTo>
                  <a:lnTo>
                    <a:pt x="546303" y="66268"/>
                  </a:lnTo>
                  <a:lnTo>
                    <a:pt x="549249" y="64566"/>
                  </a:lnTo>
                  <a:lnTo>
                    <a:pt x="550405" y="63398"/>
                  </a:lnTo>
                  <a:lnTo>
                    <a:pt x="552107" y="60452"/>
                  </a:lnTo>
                  <a:lnTo>
                    <a:pt x="552538" y="58877"/>
                  </a:lnTo>
                  <a:lnTo>
                    <a:pt x="552538" y="57162"/>
                  </a:lnTo>
                  <a:lnTo>
                    <a:pt x="552538" y="55448"/>
                  </a:lnTo>
                  <a:close/>
                </a:path>
                <a:path w="667385" h="114935">
                  <a:moveTo>
                    <a:pt x="609701" y="64985"/>
                  </a:moveTo>
                  <a:lnTo>
                    <a:pt x="601865" y="57162"/>
                  </a:lnTo>
                  <a:lnTo>
                    <a:pt x="598462" y="57162"/>
                  </a:lnTo>
                  <a:lnTo>
                    <a:pt x="590651" y="64985"/>
                  </a:lnTo>
                  <a:lnTo>
                    <a:pt x="590651" y="68389"/>
                  </a:lnTo>
                  <a:lnTo>
                    <a:pt x="601865" y="76225"/>
                  </a:lnTo>
                  <a:lnTo>
                    <a:pt x="603465" y="75793"/>
                  </a:lnTo>
                  <a:lnTo>
                    <a:pt x="606399" y="74091"/>
                  </a:lnTo>
                  <a:lnTo>
                    <a:pt x="607568" y="72923"/>
                  </a:lnTo>
                  <a:lnTo>
                    <a:pt x="609269" y="69977"/>
                  </a:lnTo>
                  <a:lnTo>
                    <a:pt x="609701" y="68402"/>
                  </a:lnTo>
                  <a:lnTo>
                    <a:pt x="609701" y="66700"/>
                  </a:lnTo>
                  <a:lnTo>
                    <a:pt x="609701" y="64985"/>
                  </a:lnTo>
                  <a:close/>
                </a:path>
                <a:path w="667385" h="114935">
                  <a:moveTo>
                    <a:pt x="666864" y="103085"/>
                  </a:moveTo>
                  <a:lnTo>
                    <a:pt x="659028" y="95262"/>
                  </a:lnTo>
                  <a:lnTo>
                    <a:pt x="655624" y="95275"/>
                  </a:lnTo>
                  <a:lnTo>
                    <a:pt x="647801" y="103098"/>
                  </a:lnTo>
                  <a:lnTo>
                    <a:pt x="647801" y="106502"/>
                  </a:lnTo>
                  <a:lnTo>
                    <a:pt x="659028" y="114325"/>
                  </a:lnTo>
                  <a:lnTo>
                    <a:pt x="660615" y="113893"/>
                  </a:lnTo>
                  <a:lnTo>
                    <a:pt x="663562" y="112191"/>
                  </a:lnTo>
                  <a:lnTo>
                    <a:pt x="664730" y="111036"/>
                  </a:lnTo>
                  <a:lnTo>
                    <a:pt x="666432" y="108089"/>
                  </a:lnTo>
                  <a:lnTo>
                    <a:pt x="666864" y="106502"/>
                  </a:lnTo>
                  <a:lnTo>
                    <a:pt x="666864" y="104800"/>
                  </a:lnTo>
                  <a:lnTo>
                    <a:pt x="666864" y="103085"/>
                  </a:lnTo>
                  <a:close/>
                </a:path>
              </a:pathLst>
            </a:custGeom>
            <a:solidFill>
              <a:srgbClr val="6FC279"/>
            </a:solidFill>
            <a:ln>
              <a:solidFill>
                <a:srgbClr val="6FC279"/>
              </a:solidFill>
            </a:ln>
          </p:spPr>
          <p:txBody>
            <a:bodyPr wrap="square" lIns="0" tIns="0" rIns="0" bIns="0" rtlCol="0">
              <a:prstTxWarp prst="textNoShape">
                <a:avLst/>
              </a:prstTxWarp>
              <a:noAutofit/>
            </a:bodyPr>
            <a:lstStyle/>
            <a:p>
              <a:endParaRPr lang="en-GB"/>
            </a:p>
          </p:txBody>
        </p:sp>
      </p:grpSp>
      <p:graphicFrame>
        <p:nvGraphicFramePr>
          <p:cNvPr id="27" name="Object 26">
            <a:extLst>
              <a:ext uri="{FF2B5EF4-FFF2-40B4-BE49-F238E27FC236}">
                <a16:creationId xmlns:a16="http://schemas.microsoft.com/office/drawing/2014/main" id="{83DACD48-09E2-EA15-72AE-2B87A556D5AE}"/>
              </a:ext>
            </a:extLst>
          </p:cNvPr>
          <p:cNvGraphicFramePr>
            <a:graphicFrameLocks noChangeAspect="1"/>
          </p:cNvGraphicFramePr>
          <p:nvPr>
            <p:extLst>
              <p:ext uri="{D42A27DB-BD31-4B8C-83A1-F6EECF244321}">
                <p14:modId xmlns:p14="http://schemas.microsoft.com/office/powerpoint/2010/main" val="2454757063"/>
              </p:ext>
            </p:extLst>
          </p:nvPr>
        </p:nvGraphicFramePr>
        <p:xfrm>
          <a:off x="204086" y="5317109"/>
          <a:ext cx="2953702"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11" name="Object 10">
                        <a:extLst>
                          <a:ext uri="{FF2B5EF4-FFF2-40B4-BE49-F238E27FC236}">
                            <a16:creationId xmlns:a16="http://schemas.microsoft.com/office/drawing/2014/main" id="{8179530E-98F6-9579-2C85-71741C30A41A}"/>
                          </a:ext>
                        </a:extLst>
                      </p:cNvPr>
                      <p:cNvPicPr/>
                      <p:nvPr/>
                    </p:nvPicPr>
                    <p:blipFill>
                      <a:blip r:embed="rId4"/>
                      <a:stretch>
                        <a:fillRect/>
                      </a:stretch>
                    </p:blipFill>
                    <p:spPr>
                      <a:xfrm>
                        <a:off x="204086" y="5317109"/>
                        <a:ext cx="2953702" cy="1233488"/>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F4FCC35D-6FCF-6204-2DB0-669D78E03BCC}"/>
              </a:ext>
            </a:extLst>
          </p:cNvPr>
          <p:cNvGraphicFramePr>
            <a:graphicFrameLocks noChangeAspect="1"/>
          </p:cNvGraphicFramePr>
          <p:nvPr>
            <p:extLst>
              <p:ext uri="{D42A27DB-BD31-4B8C-83A1-F6EECF244321}">
                <p14:modId xmlns:p14="http://schemas.microsoft.com/office/powerpoint/2010/main" val="3418286548"/>
              </p:ext>
            </p:extLst>
          </p:nvPr>
        </p:nvGraphicFramePr>
        <p:xfrm>
          <a:off x="213959" y="2530586"/>
          <a:ext cx="2953702"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18" name="Object 17">
                        <a:extLst>
                          <a:ext uri="{FF2B5EF4-FFF2-40B4-BE49-F238E27FC236}">
                            <a16:creationId xmlns:a16="http://schemas.microsoft.com/office/drawing/2014/main" id="{19B28A34-2C65-E5F9-4862-66A8FD072752}"/>
                          </a:ext>
                        </a:extLst>
                      </p:cNvPr>
                      <p:cNvPicPr/>
                      <p:nvPr/>
                    </p:nvPicPr>
                    <p:blipFill>
                      <a:blip r:embed="rId4"/>
                      <a:stretch>
                        <a:fillRect/>
                      </a:stretch>
                    </p:blipFill>
                    <p:spPr>
                      <a:xfrm>
                        <a:off x="213959" y="2530586"/>
                        <a:ext cx="2953702" cy="1233488"/>
                      </a:xfrm>
                      <a:prstGeom prst="rect">
                        <a:avLst/>
                      </a:prstGeom>
                    </p:spPr>
                  </p:pic>
                </p:oleObj>
              </mc:Fallback>
            </mc:AlternateContent>
          </a:graphicData>
        </a:graphic>
      </p:graphicFrame>
      <p:graphicFrame>
        <p:nvGraphicFramePr>
          <p:cNvPr id="46" name="Table 45">
            <a:extLst>
              <a:ext uri="{FF2B5EF4-FFF2-40B4-BE49-F238E27FC236}">
                <a16:creationId xmlns:a16="http://schemas.microsoft.com/office/drawing/2014/main" id="{DA874B76-7CBF-82C6-9B57-A86977B57211}"/>
              </a:ext>
            </a:extLst>
          </p:cNvPr>
          <p:cNvGraphicFramePr>
            <a:graphicFrameLocks noGrp="1"/>
          </p:cNvGraphicFramePr>
          <p:nvPr>
            <p:extLst>
              <p:ext uri="{D42A27DB-BD31-4B8C-83A1-F6EECF244321}">
                <p14:modId xmlns:p14="http://schemas.microsoft.com/office/powerpoint/2010/main" val="1308468672"/>
              </p:ext>
            </p:extLst>
          </p:nvPr>
        </p:nvGraphicFramePr>
        <p:xfrm>
          <a:off x="504684" y="2621099"/>
          <a:ext cx="2195898" cy="1021793"/>
        </p:xfrm>
        <a:graphic>
          <a:graphicData uri="http://schemas.openxmlformats.org/drawingml/2006/table">
            <a:tbl>
              <a:tblPr firstRow="1" firstCol="1" lastRow="1" lastCol="1" bandRow="1" bandCol="1"/>
              <a:tblGrid>
                <a:gridCol w="2195898">
                  <a:extLst>
                    <a:ext uri="{9D8B030D-6E8A-4147-A177-3AD203B41FA5}">
                      <a16:colId xmlns:a16="http://schemas.microsoft.com/office/drawing/2014/main" val="3173599673"/>
                    </a:ext>
                  </a:extLst>
                </a:gridCol>
              </a:tblGrid>
              <a:tr h="416256">
                <a:tc>
                  <a:txBody>
                    <a:bodyPr/>
                    <a:lstStyle/>
                    <a:p>
                      <a:pPr marL="124460">
                        <a:spcBef>
                          <a:spcPts val="650"/>
                        </a:spcBef>
                        <a:spcAft>
                          <a:spcPts val="0"/>
                        </a:spcAft>
                      </a:pPr>
                      <a:r>
                        <a:rPr lang="en-US" sz="1500" spc="-1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92.91</a:t>
                      </a:r>
                      <a:endParaRPr lang="en-GB" sz="110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437060868"/>
                  </a:ext>
                </a:extLst>
              </a:tr>
              <a:tr h="195697">
                <a:tc>
                  <a:txBody>
                    <a:bodyPr/>
                    <a:lstStyle/>
                    <a:p>
                      <a:pPr marL="124460">
                        <a:lnSpc>
                          <a:spcPts val="985"/>
                        </a:lnSpc>
                        <a:spcBef>
                          <a:spcPts val="140"/>
                        </a:spcBef>
                        <a:spcAft>
                          <a:spcPts val="0"/>
                        </a:spcAft>
                      </a:pPr>
                      <a:r>
                        <a:rPr lang="en-US" sz="1050" spc="-20">
                          <a:effectLst/>
                          <a:latin typeface="Lucida Sans" panose="020B0602030504020204" pitchFamily="34" charset="0"/>
                          <a:ea typeface="Lucida Sans" panose="020B0602030504020204" pitchFamily="34" charset="0"/>
                          <a:cs typeface="Lucida Sans" panose="020B0602030504020204" pitchFamily="34" charset="0"/>
                        </a:rPr>
                        <a:t>PI_002</a:t>
                      </a:r>
                      <a:r>
                        <a:rPr lang="en-US" sz="1050" spc="-65">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a:effectLst/>
                          <a:latin typeface="Lucida Sans" panose="020B0602030504020204" pitchFamily="34" charset="0"/>
                          <a:ea typeface="Lucida Sans" panose="020B0602030504020204" pitchFamily="34" charset="0"/>
                          <a:cs typeface="Lucida Sans" panose="020B0602030504020204" pitchFamily="34" charset="0"/>
                        </a:rPr>
                        <a:t>Percentage</a:t>
                      </a:r>
                      <a:r>
                        <a:rPr lang="en-US" sz="1050" spc="-6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60">
                          <a:effectLst/>
                          <a:latin typeface="Lucida Sans" panose="020B0602030504020204" pitchFamily="34" charset="0"/>
                          <a:ea typeface="Lucida Sans" panose="020B0602030504020204" pitchFamily="34" charset="0"/>
                          <a:cs typeface="Lucida Sans" panose="020B0602030504020204" pitchFamily="34" charset="0"/>
                        </a:rPr>
                        <a:t> </a:t>
                      </a:r>
                      <a:r>
                        <a:rPr lang="en-US" sz="1050" spc="-20">
                          <a:effectLst/>
                          <a:latin typeface="Lucida Sans" panose="020B0602030504020204" pitchFamily="34" charset="0"/>
                          <a:ea typeface="Lucida Sans" panose="020B0602030504020204" pitchFamily="34" charset="0"/>
                          <a:cs typeface="Lucida Sans" panose="020B0602030504020204" pitchFamily="34" charset="0"/>
                        </a:rPr>
                        <a:t>Home</a:t>
                      </a:r>
                      <a:endParaRPr lang="en-GB" sz="110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858544236"/>
                  </a:ext>
                </a:extLst>
              </a:tr>
              <a:tr h="166823">
                <a:tc>
                  <a:txBody>
                    <a:bodyPr/>
                    <a:lstStyle/>
                    <a:p>
                      <a:pPr marL="124460">
                        <a:lnSpc>
                          <a:spcPts val="945"/>
                        </a:lnSpc>
                      </a:pP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Safety Visits</a:t>
                      </a:r>
                      <a:r>
                        <a:rPr lang="en-US" sz="1050" spc="-2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to vulnerable</a:t>
                      </a:r>
                      <a:r>
                        <a:rPr lang="en-US" sz="1050" spc="-2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people</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162498061"/>
                  </a:ext>
                </a:extLst>
              </a:tr>
              <a:tr h="243017">
                <a:tc>
                  <a:txBody>
                    <a:bodyPr/>
                    <a:lstStyle/>
                    <a:p>
                      <a:pPr marL="124460">
                        <a:lnSpc>
                          <a:spcPts val="750"/>
                        </a:lnSpc>
                      </a:pP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650" spc="-16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2</a:t>
                      </a:r>
                      <a:r>
                        <a:rPr lang="en-US" sz="650" spc="6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650" spc="7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ENGAGE</a:t>
                      </a:r>
                      <a:r>
                        <a:rPr lang="en-US" sz="650" spc="7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WITH</a:t>
                      </a:r>
                      <a:r>
                        <a:rPr lang="en-US" sz="650" spc="8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OUR</a:t>
                      </a:r>
                      <a:r>
                        <a:rPr lang="en-US" sz="650" spc="7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COMMUNITIES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239099475"/>
                  </a:ext>
                </a:extLst>
              </a:tr>
            </a:tbl>
          </a:graphicData>
        </a:graphic>
      </p:graphicFrame>
      <p:grpSp>
        <p:nvGrpSpPr>
          <p:cNvPr id="6273" name="Group 6272">
            <a:extLst>
              <a:ext uri="{FF2B5EF4-FFF2-40B4-BE49-F238E27FC236}">
                <a16:creationId xmlns:a16="http://schemas.microsoft.com/office/drawing/2014/main" id="{4DE68F0D-B3EF-5276-1C5A-9AF33F2D78B6}"/>
              </a:ext>
            </a:extLst>
          </p:cNvPr>
          <p:cNvGrpSpPr/>
          <p:nvPr/>
        </p:nvGrpSpPr>
        <p:grpSpPr>
          <a:xfrm>
            <a:off x="1890760" y="2747841"/>
            <a:ext cx="714375" cy="259505"/>
            <a:chOff x="1890760" y="2747841"/>
            <a:chExt cx="714375" cy="259505"/>
          </a:xfrm>
        </p:grpSpPr>
        <p:sp>
          <p:nvSpPr>
            <p:cNvPr id="54" name="Graphic 161">
              <a:extLst>
                <a:ext uri="{FF2B5EF4-FFF2-40B4-BE49-F238E27FC236}">
                  <a16:creationId xmlns:a16="http://schemas.microsoft.com/office/drawing/2014/main" id="{BB7D0DA6-1016-5F81-673C-FAFBFD09E822}"/>
                </a:ext>
              </a:extLst>
            </p:cNvPr>
            <p:cNvSpPr/>
            <p:nvPr/>
          </p:nvSpPr>
          <p:spPr>
            <a:xfrm>
              <a:off x="1890760" y="3006079"/>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55" name="Graphic 162">
              <a:extLst>
                <a:ext uri="{FF2B5EF4-FFF2-40B4-BE49-F238E27FC236}">
                  <a16:creationId xmlns:a16="http://schemas.microsoft.com/office/drawing/2014/main" id="{D5257508-66CE-BFD0-5977-E84273C9B301}"/>
                </a:ext>
              </a:extLst>
            </p:cNvPr>
            <p:cNvSpPr/>
            <p:nvPr/>
          </p:nvSpPr>
          <p:spPr>
            <a:xfrm>
              <a:off x="1890760" y="3006079"/>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61" name="Graphic 163">
              <a:extLst>
                <a:ext uri="{FF2B5EF4-FFF2-40B4-BE49-F238E27FC236}">
                  <a16:creationId xmlns:a16="http://schemas.microsoft.com/office/drawing/2014/main" id="{C2DC01B7-F65E-6310-5CF4-1E01AB0EE3F9}"/>
                </a:ext>
              </a:extLst>
            </p:cNvPr>
            <p:cNvSpPr/>
            <p:nvPr/>
          </p:nvSpPr>
          <p:spPr>
            <a:xfrm>
              <a:off x="1926851" y="2759141"/>
              <a:ext cx="654738" cy="235638"/>
            </a:xfrm>
            <a:custGeom>
              <a:avLst/>
              <a:gdLst/>
              <a:ahLst/>
              <a:cxnLst/>
              <a:rect l="l" t="t" r="r" b="b"/>
              <a:pathLst>
                <a:path w="655320" h="236220">
                  <a:moveTo>
                    <a:pt x="654957" y="235898"/>
                  </a:moveTo>
                  <a:lnTo>
                    <a:pt x="0" y="235898"/>
                  </a:lnTo>
                  <a:lnTo>
                    <a:pt x="0" y="14270"/>
                  </a:lnTo>
                  <a:lnTo>
                    <a:pt x="59541" y="18615"/>
                  </a:lnTo>
                  <a:lnTo>
                    <a:pt x="119083" y="9955"/>
                  </a:lnTo>
                  <a:lnTo>
                    <a:pt x="178624" y="5849"/>
                  </a:lnTo>
                  <a:lnTo>
                    <a:pt x="238166" y="4706"/>
                  </a:lnTo>
                  <a:lnTo>
                    <a:pt x="297707" y="4077"/>
                  </a:lnTo>
                  <a:lnTo>
                    <a:pt x="357249" y="2476"/>
                  </a:lnTo>
                  <a:lnTo>
                    <a:pt x="416790" y="2257"/>
                  </a:lnTo>
                  <a:lnTo>
                    <a:pt x="476332" y="0"/>
                  </a:lnTo>
                  <a:lnTo>
                    <a:pt x="535874" y="6249"/>
                  </a:lnTo>
                  <a:lnTo>
                    <a:pt x="595415" y="6154"/>
                  </a:lnTo>
                  <a:lnTo>
                    <a:pt x="654957" y="11317"/>
                  </a:lnTo>
                  <a:lnTo>
                    <a:pt x="654957" y="235898"/>
                  </a:lnTo>
                  <a:close/>
                </a:path>
              </a:pathLst>
            </a:custGeom>
            <a:solidFill>
              <a:schemeClr val="accent6">
                <a:lumMod val="60000"/>
                <a:lumOff val="40000"/>
                <a:alpha val="25099"/>
              </a:schemeClr>
            </a:solidFill>
          </p:spPr>
          <p:txBody>
            <a:bodyPr wrap="square" lIns="0" tIns="0" rIns="0" bIns="0" rtlCol="0">
              <a:prstTxWarp prst="textNoShape">
                <a:avLst/>
              </a:prstTxWarp>
              <a:noAutofit/>
            </a:bodyPr>
            <a:lstStyle/>
            <a:p>
              <a:endParaRPr lang="en-GB"/>
            </a:p>
          </p:txBody>
        </p:sp>
        <p:sp>
          <p:nvSpPr>
            <p:cNvPr id="63" name="Graphic 164">
              <a:extLst>
                <a:ext uri="{FF2B5EF4-FFF2-40B4-BE49-F238E27FC236}">
                  <a16:creationId xmlns:a16="http://schemas.microsoft.com/office/drawing/2014/main" id="{DF5337CB-94A7-EE25-7AD3-506541961756}"/>
                </a:ext>
              </a:extLst>
            </p:cNvPr>
            <p:cNvSpPr/>
            <p:nvPr/>
          </p:nvSpPr>
          <p:spPr>
            <a:xfrm>
              <a:off x="1920504" y="2766012"/>
              <a:ext cx="654738" cy="19003"/>
            </a:xfrm>
            <a:custGeom>
              <a:avLst/>
              <a:gdLst/>
              <a:ahLst/>
              <a:cxnLst/>
              <a:rect l="l" t="t" r="r" b="b"/>
              <a:pathLst>
                <a:path w="655320" h="19050">
                  <a:moveTo>
                    <a:pt x="0" y="14270"/>
                  </a:moveTo>
                  <a:lnTo>
                    <a:pt x="59541" y="18615"/>
                  </a:lnTo>
                  <a:lnTo>
                    <a:pt x="119083" y="9955"/>
                  </a:lnTo>
                  <a:lnTo>
                    <a:pt x="178624" y="5849"/>
                  </a:lnTo>
                  <a:lnTo>
                    <a:pt x="238166" y="4706"/>
                  </a:lnTo>
                  <a:lnTo>
                    <a:pt x="297707" y="4077"/>
                  </a:lnTo>
                  <a:lnTo>
                    <a:pt x="357249" y="2476"/>
                  </a:lnTo>
                  <a:lnTo>
                    <a:pt x="416790" y="2257"/>
                  </a:lnTo>
                  <a:lnTo>
                    <a:pt x="476332" y="0"/>
                  </a:lnTo>
                  <a:lnTo>
                    <a:pt x="535874" y="6249"/>
                  </a:lnTo>
                  <a:lnTo>
                    <a:pt x="595415" y="6154"/>
                  </a:lnTo>
                  <a:lnTo>
                    <a:pt x="654957" y="11317"/>
                  </a:lnTo>
                </a:path>
              </a:pathLst>
            </a:custGeom>
            <a:solidFill>
              <a:srgbClr val="6FC279"/>
            </a:solidFill>
            <a:ln w="9526">
              <a:solidFill>
                <a:srgbClr val="6FC279"/>
              </a:solidFill>
              <a:prstDash val="solid"/>
            </a:ln>
          </p:spPr>
          <p:txBody>
            <a:bodyPr wrap="square" lIns="0" tIns="0" rIns="0" bIns="0" rtlCol="0">
              <a:prstTxWarp prst="textNoShape">
                <a:avLst/>
              </a:prstTxWarp>
              <a:noAutofit/>
            </a:bodyPr>
            <a:lstStyle/>
            <a:p>
              <a:endParaRPr lang="en-GB"/>
            </a:p>
          </p:txBody>
        </p:sp>
        <p:sp>
          <p:nvSpPr>
            <p:cNvPr id="6272" name="Graphic 165">
              <a:extLst>
                <a:ext uri="{FF2B5EF4-FFF2-40B4-BE49-F238E27FC236}">
                  <a16:creationId xmlns:a16="http://schemas.microsoft.com/office/drawing/2014/main" id="{A9CD16B4-774B-4484-15FC-09C121A0AA66}"/>
                </a:ext>
              </a:extLst>
            </p:cNvPr>
            <p:cNvSpPr/>
            <p:nvPr/>
          </p:nvSpPr>
          <p:spPr>
            <a:xfrm>
              <a:off x="1914477" y="2747841"/>
              <a:ext cx="666792" cy="38640"/>
            </a:xfrm>
            <a:custGeom>
              <a:avLst/>
              <a:gdLst/>
              <a:ahLst/>
              <a:cxnLst/>
              <a:rect l="l" t="t" r="r" b="b"/>
              <a:pathLst>
                <a:path w="667385" h="38735">
                  <a:moveTo>
                    <a:pt x="19050" y="26873"/>
                  </a:moveTo>
                  <a:lnTo>
                    <a:pt x="11226" y="19062"/>
                  </a:lnTo>
                  <a:lnTo>
                    <a:pt x="7823" y="19062"/>
                  </a:lnTo>
                  <a:lnTo>
                    <a:pt x="0" y="26885"/>
                  </a:lnTo>
                  <a:lnTo>
                    <a:pt x="0" y="30289"/>
                  </a:lnTo>
                  <a:lnTo>
                    <a:pt x="7835" y="38112"/>
                  </a:lnTo>
                  <a:lnTo>
                    <a:pt x="11239" y="38112"/>
                  </a:lnTo>
                  <a:lnTo>
                    <a:pt x="19050" y="30289"/>
                  </a:lnTo>
                  <a:lnTo>
                    <a:pt x="19050" y="28587"/>
                  </a:lnTo>
                  <a:lnTo>
                    <a:pt x="19050" y="26873"/>
                  </a:lnTo>
                  <a:close/>
                </a:path>
                <a:path w="667385" h="38735">
                  <a:moveTo>
                    <a:pt x="76212" y="26873"/>
                  </a:moveTo>
                  <a:lnTo>
                    <a:pt x="68376" y="19062"/>
                  </a:lnTo>
                  <a:lnTo>
                    <a:pt x="64973" y="19062"/>
                  </a:lnTo>
                  <a:lnTo>
                    <a:pt x="57162" y="26898"/>
                  </a:lnTo>
                  <a:lnTo>
                    <a:pt x="57162" y="30302"/>
                  </a:lnTo>
                  <a:lnTo>
                    <a:pt x="64998" y="38125"/>
                  </a:lnTo>
                  <a:lnTo>
                    <a:pt x="68389" y="38112"/>
                  </a:lnTo>
                  <a:lnTo>
                    <a:pt x="76212" y="30289"/>
                  </a:lnTo>
                  <a:lnTo>
                    <a:pt x="76212" y="28587"/>
                  </a:lnTo>
                  <a:lnTo>
                    <a:pt x="76212" y="26873"/>
                  </a:lnTo>
                  <a:close/>
                </a:path>
                <a:path w="667385" h="38735">
                  <a:moveTo>
                    <a:pt x="133375" y="17348"/>
                  </a:moveTo>
                  <a:lnTo>
                    <a:pt x="125539" y="9525"/>
                  </a:lnTo>
                  <a:lnTo>
                    <a:pt x="122135" y="9537"/>
                  </a:lnTo>
                  <a:lnTo>
                    <a:pt x="114325" y="17373"/>
                  </a:lnTo>
                  <a:lnTo>
                    <a:pt x="114325" y="20777"/>
                  </a:lnTo>
                  <a:lnTo>
                    <a:pt x="122148" y="28587"/>
                  </a:lnTo>
                  <a:lnTo>
                    <a:pt x="125552" y="28587"/>
                  </a:lnTo>
                  <a:lnTo>
                    <a:pt x="133375" y="20764"/>
                  </a:lnTo>
                  <a:lnTo>
                    <a:pt x="133375" y="19062"/>
                  </a:lnTo>
                  <a:lnTo>
                    <a:pt x="133375" y="17348"/>
                  </a:lnTo>
                  <a:close/>
                </a:path>
                <a:path w="667385" h="38735">
                  <a:moveTo>
                    <a:pt x="190538" y="17348"/>
                  </a:moveTo>
                  <a:lnTo>
                    <a:pt x="182702" y="9525"/>
                  </a:lnTo>
                  <a:lnTo>
                    <a:pt x="179298" y="9525"/>
                  </a:lnTo>
                  <a:lnTo>
                    <a:pt x="171488" y="17348"/>
                  </a:lnTo>
                  <a:lnTo>
                    <a:pt x="171488" y="20751"/>
                  </a:lnTo>
                  <a:lnTo>
                    <a:pt x="182702" y="28587"/>
                  </a:lnTo>
                  <a:lnTo>
                    <a:pt x="184302" y="28155"/>
                  </a:lnTo>
                  <a:lnTo>
                    <a:pt x="187236" y="26454"/>
                  </a:lnTo>
                  <a:lnTo>
                    <a:pt x="188404" y="25285"/>
                  </a:lnTo>
                  <a:lnTo>
                    <a:pt x="190106" y="22339"/>
                  </a:lnTo>
                  <a:lnTo>
                    <a:pt x="190538" y="20764"/>
                  </a:lnTo>
                  <a:lnTo>
                    <a:pt x="190538" y="19062"/>
                  </a:lnTo>
                  <a:lnTo>
                    <a:pt x="190538" y="17348"/>
                  </a:lnTo>
                  <a:close/>
                </a:path>
                <a:path w="667385" h="38735">
                  <a:moveTo>
                    <a:pt x="257225" y="17348"/>
                  </a:moveTo>
                  <a:lnTo>
                    <a:pt x="249389" y="9525"/>
                  </a:lnTo>
                  <a:lnTo>
                    <a:pt x="245986" y="9525"/>
                  </a:lnTo>
                  <a:lnTo>
                    <a:pt x="238163" y="17348"/>
                  </a:lnTo>
                  <a:lnTo>
                    <a:pt x="238163" y="20751"/>
                  </a:lnTo>
                  <a:lnTo>
                    <a:pt x="249389" y="28587"/>
                  </a:lnTo>
                  <a:lnTo>
                    <a:pt x="250977" y="28155"/>
                  </a:lnTo>
                  <a:lnTo>
                    <a:pt x="253923" y="26454"/>
                  </a:lnTo>
                  <a:lnTo>
                    <a:pt x="255092" y="25285"/>
                  </a:lnTo>
                  <a:lnTo>
                    <a:pt x="256794" y="22339"/>
                  </a:lnTo>
                  <a:lnTo>
                    <a:pt x="257225" y="20764"/>
                  </a:lnTo>
                  <a:lnTo>
                    <a:pt x="257225" y="19062"/>
                  </a:lnTo>
                  <a:lnTo>
                    <a:pt x="257225" y="17348"/>
                  </a:lnTo>
                  <a:close/>
                </a:path>
                <a:path w="667385" h="38735">
                  <a:moveTo>
                    <a:pt x="314388" y="17348"/>
                  </a:moveTo>
                  <a:lnTo>
                    <a:pt x="306552" y="9525"/>
                  </a:lnTo>
                  <a:lnTo>
                    <a:pt x="303149" y="9525"/>
                  </a:lnTo>
                  <a:lnTo>
                    <a:pt x="295325" y="17348"/>
                  </a:lnTo>
                  <a:lnTo>
                    <a:pt x="295325" y="20751"/>
                  </a:lnTo>
                  <a:lnTo>
                    <a:pt x="306552" y="28587"/>
                  </a:lnTo>
                  <a:lnTo>
                    <a:pt x="308140" y="28155"/>
                  </a:lnTo>
                  <a:lnTo>
                    <a:pt x="311086" y="26454"/>
                  </a:lnTo>
                  <a:lnTo>
                    <a:pt x="312242" y="25285"/>
                  </a:lnTo>
                  <a:lnTo>
                    <a:pt x="313956" y="22339"/>
                  </a:lnTo>
                  <a:lnTo>
                    <a:pt x="314388" y="20764"/>
                  </a:lnTo>
                  <a:lnTo>
                    <a:pt x="314388" y="19062"/>
                  </a:lnTo>
                  <a:lnTo>
                    <a:pt x="314388" y="17348"/>
                  </a:lnTo>
                  <a:close/>
                </a:path>
                <a:path w="667385" h="38735">
                  <a:moveTo>
                    <a:pt x="371538" y="7810"/>
                  </a:moveTo>
                  <a:lnTo>
                    <a:pt x="363715" y="0"/>
                  </a:lnTo>
                  <a:lnTo>
                    <a:pt x="360311" y="0"/>
                  </a:lnTo>
                  <a:lnTo>
                    <a:pt x="352488" y="7823"/>
                  </a:lnTo>
                  <a:lnTo>
                    <a:pt x="352488" y="11226"/>
                  </a:lnTo>
                  <a:lnTo>
                    <a:pt x="363715" y="19062"/>
                  </a:lnTo>
                  <a:lnTo>
                    <a:pt x="365302" y="18630"/>
                  </a:lnTo>
                  <a:lnTo>
                    <a:pt x="368249" y="16929"/>
                  </a:lnTo>
                  <a:lnTo>
                    <a:pt x="369404" y="15760"/>
                  </a:lnTo>
                  <a:lnTo>
                    <a:pt x="371119" y="12814"/>
                  </a:lnTo>
                  <a:lnTo>
                    <a:pt x="371538" y="11239"/>
                  </a:lnTo>
                  <a:lnTo>
                    <a:pt x="371538" y="9525"/>
                  </a:lnTo>
                  <a:lnTo>
                    <a:pt x="371538" y="7810"/>
                  </a:lnTo>
                  <a:close/>
                </a:path>
                <a:path w="667385" h="38735">
                  <a:moveTo>
                    <a:pt x="428701" y="7810"/>
                  </a:moveTo>
                  <a:lnTo>
                    <a:pt x="420865" y="0"/>
                  </a:lnTo>
                  <a:lnTo>
                    <a:pt x="417474" y="0"/>
                  </a:lnTo>
                  <a:lnTo>
                    <a:pt x="409651" y="7823"/>
                  </a:lnTo>
                  <a:lnTo>
                    <a:pt x="409651" y="11226"/>
                  </a:lnTo>
                  <a:lnTo>
                    <a:pt x="420865" y="19062"/>
                  </a:lnTo>
                  <a:lnTo>
                    <a:pt x="422465" y="18630"/>
                  </a:lnTo>
                  <a:lnTo>
                    <a:pt x="425411" y="16929"/>
                  </a:lnTo>
                  <a:lnTo>
                    <a:pt x="426567" y="15760"/>
                  </a:lnTo>
                  <a:lnTo>
                    <a:pt x="428269" y="12814"/>
                  </a:lnTo>
                  <a:lnTo>
                    <a:pt x="428701" y="11239"/>
                  </a:lnTo>
                  <a:lnTo>
                    <a:pt x="428701" y="9525"/>
                  </a:lnTo>
                  <a:lnTo>
                    <a:pt x="428701" y="7810"/>
                  </a:lnTo>
                  <a:close/>
                </a:path>
                <a:path w="667385" h="38735">
                  <a:moveTo>
                    <a:pt x="495388" y="7810"/>
                  </a:moveTo>
                  <a:lnTo>
                    <a:pt x="487553" y="0"/>
                  </a:lnTo>
                  <a:lnTo>
                    <a:pt x="484162" y="0"/>
                  </a:lnTo>
                  <a:lnTo>
                    <a:pt x="476338" y="7823"/>
                  </a:lnTo>
                  <a:lnTo>
                    <a:pt x="476338" y="11226"/>
                  </a:lnTo>
                  <a:lnTo>
                    <a:pt x="487553" y="19062"/>
                  </a:lnTo>
                  <a:lnTo>
                    <a:pt x="489153" y="18630"/>
                  </a:lnTo>
                  <a:lnTo>
                    <a:pt x="492086" y="16929"/>
                  </a:lnTo>
                  <a:lnTo>
                    <a:pt x="493255" y="15760"/>
                  </a:lnTo>
                  <a:lnTo>
                    <a:pt x="494957" y="12814"/>
                  </a:lnTo>
                  <a:lnTo>
                    <a:pt x="495388" y="11239"/>
                  </a:lnTo>
                  <a:lnTo>
                    <a:pt x="495388" y="9525"/>
                  </a:lnTo>
                  <a:lnTo>
                    <a:pt x="495388" y="7810"/>
                  </a:lnTo>
                  <a:close/>
                </a:path>
                <a:path w="667385" h="38735">
                  <a:moveTo>
                    <a:pt x="552551" y="17348"/>
                  </a:moveTo>
                  <a:lnTo>
                    <a:pt x="544715" y="9525"/>
                  </a:lnTo>
                  <a:lnTo>
                    <a:pt x="541312" y="9525"/>
                  </a:lnTo>
                  <a:lnTo>
                    <a:pt x="533501" y="17348"/>
                  </a:lnTo>
                  <a:lnTo>
                    <a:pt x="533501" y="20751"/>
                  </a:lnTo>
                  <a:lnTo>
                    <a:pt x="544715" y="28587"/>
                  </a:lnTo>
                  <a:lnTo>
                    <a:pt x="546303" y="28155"/>
                  </a:lnTo>
                  <a:lnTo>
                    <a:pt x="549249" y="26454"/>
                  </a:lnTo>
                  <a:lnTo>
                    <a:pt x="550418" y="25285"/>
                  </a:lnTo>
                  <a:lnTo>
                    <a:pt x="552119" y="22339"/>
                  </a:lnTo>
                  <a:lnTo>
                    <a:pt x="552551" y="20764"/>
                  </a:lnTo>
                  <a:lnTo>
                    <a:pt x="552551" y="19062"/>
                  </a:lnTo>
                  <a:lnTo>
                    <a:pt x="552551" y="17348"/>
                  </a:lnTo>
                  <a:close/>
                </a:path>
                <a:path w="667385" h="38735">
                  <a:moveTo>
                    <a:pt x="609714" y="17348"/>
                  </a:moveTo>
                  <a:lnTo>
                    <a:pt x="601878" y="9525"/>
                  </a:lnTo>
                  <a:lnTo>
                    <a:pt x="598474" y="9525"/>
                  </a:lnTo>
                  <a:lnTo>
                    <a:pt x="590651" y="17348"/>
                  </a:lnTo>
                  <a:lnTo>
                    <a:pt x="590651" y="20751"/>
                  </a:lnTo>
                  <a:lnTo>
                    <a:pt x="601878" y="28587"/>
                  </a:lnTo>
                  <a:lnTo>
                    <a:pt x="603465" y="28155"/>
                  </a:lnTo>
                  <a:lnTo>
                    <a:pt x="606412" y="26454"/>
                  </a:lnTo>
                  <a:lnTo>
                    <a:pt x="607580" y="25285"/>
                  </a:lnTo>
                  <a:lnTo>
                    <a:pt x="609282" y="22339"/>
                  </a:lnTo>
                  <a:lnTo>
                    <a:pt x="609714" y="20764"/>
                  </a:lnTo>
                  <a:lnTo>
                    <a:pt x="609714" y="19062"/>
                  </a:lnTo>
                  <a:lnTo>
                    <a:pt x="609714" y="17348"/>
                  </a:lnTo>
                  <a:close/>
                </a:path>
                <a:path w="667385" h="38735">
                  <a:moveTo>
                    <a:pt x="666864" y="17348"/>
                  </a:moveTo>
                  <a:lnTo>
                    <a:pt x="659041" y="9525"/>
                  </a:lnTo>
                  <a:lnTo>
                    <a:pt x="655637" y="9525"/>
                  </a:lnTo>
                  <a:lnTo>
                    <a:pt x="647814" y="17348"/>
                  </a:lnTo>
                  <a:lnTo>
                    <a:pt x="647814" y="20751"/>
                  </a:lnTo>
                  <a:lnTo>
                    <a:pt x="659041" y="28587"/>
                  </a:lnTo>
                  <a:lnTo>
                    <a:pt x="660628" y="28155"/>
                  </a:lnTo>
                  <a:lnTo>
                    <a:pt x="663575" y="26454"/>
                  </a:lnTo>
                  <a:lnTo>
                    <a:pt x="664730" y="25285"/>
                  </a:lnTo>
                  <a:lnTo>
                    <a:pt x="666445" y="22339"/>
                  </a:lnTo>
                  <a:lnTo>
                    <a:pt x="666864" y="20764"/>
                  </a:lnTo>
                  <a:lnTo>
                    <a:pt x="666864" y="19062"/>
                  </a:lnTo>
                  <a:lnTo>
                    <a:pt x="666864" y="17348"/>
                  </a:lnTo>
                  <a:close/>
                </a:path>
              </a:pathLst>
            </a:custGeom>
            <a:solidFill>
              <a:srgbClr val="6FC279"/>
            </a:solidFill>
            <a:ln>
              <a:solidFill>
                <a:srgbClr val="6FC279"/>
              </a:solidFill>
            </a:ln>
          </p:spPr>
          <p:txBody>
            <a:bodyPr wrap="square" lIns="0" tIns="0" rIns="0" bIns="0" rtlCol="0">
              <a:prstTxWarp prst="textNoShape">
                <a:avLst/>
              </a:prstTxWarp>
              <a:noAutofit/>
            </a:bodyPr>
            <a:lstStyle/>
            <a:p>
              <a:endParaRPr lang="en-GB"/>
            </a:p>
          </p:txBody>
        </p:sp>
      </p:grpSp>
      <p:graphicFrame>
        <p:nvGraphicFramePr>
          <p:cNvPr id="6282" name="Table 6281">
            <a:extLst>
              <a:ext uri="{FF2B5EF4-FFF2-40B4-BE49-F238E27FC236}">
                <a16:creationId xmlns:a16="http://schemas.microsoft.com/office/drawing/2014/main" id="{677A73F3-78D8-5BAE-FF27-57A49746556E}"/>
              </a:ext>
            </a:extLst>
          </p:cNvPr>
          <p:cNvGraphicFramePr>
            <a:graphicFrameLocks noGrp="1"/>
          </p:cNvGraphicFramePr>
          <p:nvPr>
            <p:extLst>
              <p:ext uri="{D42A27DB-BD31-4B8C-83A1-F6EECF244321}">
                <p14:modId xmlns:p14="http://schemas.microsoft.com/office/powerpoint/2010/main" val="2411910556"/>
              </p:ext>
            </p:extLst>
          </p:nvPr>
        </p:nvGraphicFramePr>
        <p:xfrm>
          <a:off x="447014" y="5384705"/>
          <a:ext cx="2210435" cy="997045"/>
        </p:xfrm>
        <a:graphic>
          <a:graphicData uri="http://schemas.openxmlformats.org/drawingml/2006/table">
            <a:tbl>
              <a:tblPr firstRow="1" firstCol="1" lastRow="1" lastCol="1" bandRow="1" bandCol="1"/>
              <a:tblGrid>
                <a:gridCol w="2210435">
                  <a:extLst>
                    <a:ext uri="{9D8B030D-6E8A-4147-A177-3AD203B41FA5}">
                      <a16:colId xmlns:a16="http://schemas.microsoft.com/office/drawing/2014/main" val="3038441703"/>
                    </a:ext>
                  </a:extLst>
                </a:gridCol>
              </a:tblGrid>
              <a:tr h="379549">
                <a:tc>
                  <a:txBody>
                    <a:bodyPr/>
                    <a:lstStyle/>
                    <a:p>
                      <a:pPr marL="123190">
                        <a:spcBef>
                          <a:spcPts val="650"/>
                        </a:spcBef>
                        <a:spcAft>
                          <a:spcPts val="0"/>
                        </a:spcAft>
                      </a:pPr>
                      <a:r>
                        <a:rPr lang="en-US" sz="1500" spc="-2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rPr>
                        <a:t>1.69</a:t>
                      </a:r>
                      <a:endParaRPr lang="en-GB" sz="1100" dirty="0">
                        <a:solidFill>
                          <a:srgbClr val="6FC279"/>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730813180"/>
                  </a:ext>
                </a:extLst>
              </a:tr>
              <a:tr h="396336">
                <a:tc>
                  <a:txBody>
                    <a:bodyPr/>
                    <a:lstStyle/>
                    <a:p>
                      <a:pPr marL="123190">
                        <a:lnSpc>
                          <a:spcPct val="100000"/>
                        </a:lnSpc>
                      </a:pPr>
                      <a:r>
                        <a:rPr lang="en-US" sz="850" spc="-30" dirty="0">
                          <a:effectLst/>
                          <a:latin typeface="Lucida Sans" panose="020B0602030504020204" pitchFamily="34" charset="0"/>
                          <a:ea typeface="Lucida Sans" panose="020B0602030504020204" pitchFamily="34" charset="0"/>
                          <a:cs typeface="Lucida Sans" panose="020B0602030504020204" pitchFamily="34" charset="0"/>
                        </a:rPr>
                        <a:t>PI_022 % of AFA</a:t>
                      </a:r>
                      <a:r>
                        <a:rPr lang="en-US" sz="8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850" dirty="0">
                          <a:effectLst/>
                          <a:latin typeface="Lucida Sans" panose="020B0602030504020204" pitchFamily="34" charset="0"/>
                          <a:ea typeface="Lucida Sans" panose="020B0602030504020204" pitchFamily="34" charset="0"/>
                          <a:cs typeface="Lucida Sans" panose="020B0602030504020204" pitchFamily="34" charset="0"/>
                        </a:rPr>
                        <a:t>calls</a:t>
                      </a:r>
                      <a:r>
                        <a:rPr lang="en-US" sz="850" spc="-5" dirty="0">
                          <a:effectLst/>
                          <a:latin typeface="Lucida Sans" panose="020B0602030504020204" pitchFamily="34" charset="0"/>
                          <a:ea typeface="Lucida Sans" panose="020B0602030504020204" pitchFamily="34" charset="0"/>
                          <a:cs typeface="Lucida Sans" panose="020B0602030504020204" pitchFamily="34" charset="0"/>
                        </a:rPr>
                        <a:t> </a:t>
                      </a:r>
                      <a:r>
                        <a:rPr lang="en-US" sz="850" dirty="0">
                          <a:effectLst/>
                          <a:latin typeface="Lucida Sans" panose="020B0602030504020204" pitchFamily="34" charset="0"/>
                          <a:ea typeface="Lucida Sans" panose="020B0602030504020204" pitchFamily="34" charset="0"/>
                          <a:cs typeface="Lucida Sans" panose="020B0602030504020204" pitchFamily="34" charset="0"/>
                        </a:rPr>
                        <a:t>to</a:t>
                      </a:r>
                      <a:r>
                        <a:rPr lang="en-US" sz="850" spc="-5" dirty="0">
                          <a:effectLst/>
                          <a:latin typeface="Lucida Sans" panose="020B0602030504020204" pitchFamily="34" charset="0"/>
                          <a:ea typeface="Lucida Sans" panose="020B0602030504020204" pitchFamily="34" charset="0"/>
                          <a:cs typeface="Lucida Sans" panose="020B0602030504020204" pitchFamily="34" charset="0"/>
                        </a:rPr>
                        <a:t> </a:t>
                      </a:r>
                      <a:r>
                        <a:rPr lang="en-US" sz="850" dirty="0">
                          <a:effectLst/>
                          <a:latin typeface="Lucida Sans" panose="020B0602030504020204" pitchFamily="34" charset="0"/>
                          <a:ea typeface="Lucida Sans" panose="020B0602030504020204" pitchFamily="34" charset="0"/>
                          <a:cs typeface="Lucida Sans" panose="020B0602030504020204" pitchFamily="34" charset="0"/>
                        </a:rPr>
                        <a:t>properties</a:t>
                      </a:r>
                      <a:r>
                        <a:rPr lang="en-US" sz="850" spc="-5" dirty="0">
                          <a:effectLst/>
                          <a:latin typeface="Lucida Sans" panose="020B0602030504020204" pitchFamily="34" charset="0"/>
                          <a:ea typeface="Lucida Sans" panose="020B0602030504020204" pitchFamily="34" charset="0"/>
                          <a:cs typeface="Lucida Sans" panose="020B0602030504020204" pitchFamily="34" charset="0"/>
                        </a:rPr>
                        <a:t> </a:t>
                      </a:r>
                      <a:r>
                        <a:rPr lang="en-US" sz="850" dirty="0">
                          <a:effectLst/>
                          <a:latin typeface="Lucida Sans" panose="020B0602030504020204" pitchFamily="34" charset="0"/>
                          <a:ea typeface="Lucida Sans" panose="020B0602030504020204" pitchFamily="34" charset="0"/>
                          <a:cs typeface="Lucida Sans" panose="020B0602030504020204" pitchFamily="34" charset="0"/>
                        </a:rPr>
                        <a:t>covered</a:t>
                      </a:r>
                      <a:r>
                        <a:rPr lang="en-US" sz="850" spc="-5" dirty="0">
                          <a:effectLst/>
                          <a:latin typeface="Lucida Sans" panose="020B0602030504020204" pitchFamily="34" charset="0"/>
                          <a:ea typeface="Lucida Sans" panose="020B0602030504020204" pitchFamily="34" charset="0"/>
                          <a:cs typeface="Lucida Sans" panose="020B0602030504020204" pitchFamily="34" charset="0"/>
                        </a:rPr>
                        <a:t> </a:t>
                      </a:r>
                      <a:r>
                        <a:rPr lang="en-US" sz="850" dirty="0">
                          <a:effectLst/>
                          <a:latin typeface="Lucida Sans" panose="020B0602030504020204" pitchFamily="34" charset="0"/>
                          <a:ea typeface="Lucida Sans" panose="020B0602030504020204" pitchFamily="34" charset="0"/>
                          <a:cs typeface="Lucida Sans" panose="020B0602030504020204" pitchFamily="34" charset="0"/>
                        </a:rPr>
                        <a:t>by RRO that become primary fires</a:t>
                      </a:r>
                      <a:endParaRPr lang="en-GB" sz="8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565114849"/>
                  </a:ext>
                </a:extLst>
              </a:tr>
              <a:tr h="221160">
                <a:tc>
                  <a:txBody>
                    <a:bodyPr/>
                    <a:lstStyle/>
                    <a:p>
                      <a:pPr marL="123190">
                        <a:lnSpc>
                          <a:spcPts val="750"/>
                        </a:lnSpc>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4069082491"/>
                  </a:ext>
                </a:extLst>
              </a:tr>
            </a:tbl>
          </a:graphicData>
        </a:graphic>
      </p:graphicFrame>
      <p:sp>
        <p:nvSpPr>
          <p:cNvPr id="6284" name="Graphic 130">
            <a:extLst>
              <a:ext uri="{FF2B5EF4-FFF2-40B4-BE49-F238E27FC236}">
                <a16:creationId xmlns:a16="http://schemas.microsoft.com/office/drawing/2014/main" id="{EAD9D980-C453-FEFF-13ED-965F3E145AE7}"/>
              </a:ext>
            </a:extLst>
          </p:cNvPr>
          <p:cNvSpPr/>
          <p:nvPr/>
        </p:nvSpPr>
        <p:spPr>
          <a:xfrm>
            <a:off x="1927460" y="5681609"/>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6285" name="Graphic 131">
            <a:extLst>
              <a:ext uri="{FF2B5EF4-FFF2-40B4-BE49-F238E27FC236}">
                <a16:creationId xmlns:a16="http://schemas.microsoft.com/office/drawing/2014/main" id="{2047F930-9EE1-6088-0F3B-BCAD73BE2888}"/>
              </a:ext>
            </a:extLst>
          </p:cNvPr>
          <p:cNvSpPr/>
          <p:nvPr/>
        </p:nvSpPr>
        <p:spPr>
          <a:xfrm>
            <a:off x="1927460" y="5681609"/>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6286" name="Graphic 132">
            <a:extLst>
              <a:ext uri="{FF2B5EF4-FFF2-40B4-BE49-F238E27FC236}">
                <a16:creationId xmlns:a16="http://schemas.microsoft.com/office/drawing/2014/main" id="{D9CF3B9D-19CE-19FC-0D89-10EBBA3F42EA}"/>
              </a:ext>
            </a:extLst>
          </p:cNvPr>
          <p:cNvSpPr/>
          <p:nvPr/>
        </p:nvSpPr>
        <p:spPr>
          <a:xfrm>
            <a:off x="1957204" y="5441540"/>
            <a:ext cx="654738" cy="235638"/>
          </a:xfrm>
          <a:custGeom>
            <a:avLst/>
            <a:gdLst/>
            <a:ahLst/>
            <a:cxnLst/>
            <a:rect l="l" t="t" r="r" b="b"/>
            <a:pathLst>
              <a:path w="655320" h="236220">
                <a:moveTo>
                  <a:pt x="238166" y="235898"/>
                </a:moveTo>
                <a:lnTo>
                  <a:pt x="0" y="235898"/>
                </a:lnTo>
                <a:lnTo>
                  <a:pt x="0" y="0"/>
                </a:lnTo>
                <a:lnTo>
                  <a:pt x="59541" y="140470"/>
                </a:lnTo>
                <a:lnTo>
                  <a:pt x="119083" y="150549"/>
                </a:lnTo>
                <a:lnTo>
                  <a:pt x="214736" y="150549"/>
                </a:lnTo>
                <a:lnTo>
                  <a:pt x="238166" y="235898"/>
                </a:lnTo>
                <a:close/>
              </a:path>
              <a:path w="655320" h="236220">
                <a:moveTo>
                  <a:pt x="214736" y="150549"/>
                </a:moveTo>
                <a:lnTo>
                  <a:pt x="119083" y="150549"/>
                </a:lnTo>
                <a:lnTo>
                  <a:pt x="178624" y="19005"/>
                </a:lnTo>
                <a:lnTo>
                  <a:pt x="214736" y="150549"/>
                </a:lnTo>
                <a:close/>
              </a:path>
              <a:path w="655320" h="236220">
                <a:moveTo>
                  <a:pt x="595415" y="190647"/>
                </a:moveTo>
                <a:lnTo>
                  <a:pt x="357249" y="190647"/>
                </a:lnTo>
                <a:lnTo>
                  <a:pt x="416790" y="135926"/>
                </a:lnTo>
                <a:lnTo>
                  <a:pt x="476332" y="43279"/>
                </a:lnTo>
                <a:lnTo>
                  <a:pt x="535874" y="141327"/>
                </a:lnTo>
                <a:lnTo>
                  <a:pt x="595415" y="190647"/>
                </a:lnTo>
                <a:close/>
              </a:path>
              <a:path w="655320" h="236220">
                <a:moveTo>
                  <a:pt x="654957" y="190647"/>
                </a:moveTo>
                <a:lnTo>
                  <a:pt x="595415" y="190647"/>
                </a:lnTo>
                <a:lnTo>
                  <a:pt x="654957" y="105764"/>
                </a:lnTo>
                <a:lnTo>
                  <a:pt x="654957" y="190647"/>
                </a:lnTo>
                <a:close/>
              </a:path>
              <a:path w="655320" h="236220">
                <a:moveTo>
                  <a:pt x="654957" y="235898"/>
                </a:moveTo>
                <a:lnTo>
                  <a:pt x="238166" y="235898"/>
                </a:lnTo>
                <a:lnTo>
                  <a:pt x="297707" y="110928"/>
                </a:lnTo>
                <a:lnTo>
                  <a:pt x="357249" y="190647"/>
                </a:lnTo>
                <a:lnTo>
                  <a:pt x="654957" y="190647"/>
                </a:lnTo>
                <a:lnTo>
                  <a:pt x="654957" y="235898"/>
                </a:lnTo>
                <a:close/>
              </a:path>
            </a:pathLst>
          </a:custGeom>
          <a:solidFill>
            <a:schemeClr val="accent6">
              <a:lumMod val="60000"/>
              <a:lumOff val="40000"/>
              <a:alpha val="25099"/>
            </a:schemeClr>
          </a:solidFill>
        </p:spPr>
        <p:txBody>
          <a:bodyPr wrap="square" lIns="0" tIns="0" rIns="0" bIns="0" rtlCol="0">
            <a:prstTxWarp prst="textNoShape">
              <a:avLst/>
            </a:prstTxWarp>
            <a:noAutofit/>
          </a:bodyPr>
          <a:lstStyle/>
          <a:p>
            <a:endParaRPr lang="en-GB"/>
          </a:p>
        </p:txBody>
      </p:sp>
      <p:sp>
        <p:nvSpPr>
          <p:cNvPr id="6287" name="Graphic 133">
            <a:extLst>
              <a:ext uri="{FF2B5EF4-FFF2-40B4-BE49-F238E27FC236}">
                <a16:creationId xmlns:a16="http://schemas.microsoft.com/office/drawing/2014/main" id="{0CB91465-D14C-0347-15D6-EDDFE7B1C64D}"/>
              </a:ext>
            </a:extLst>
          </p:cNvPr>
          <p:cNvSpPr/>
          <p:nvPr/>
        </p:nvSpPr>
        <p:spPr>
          <a:xfrm>
            <a:off x="1957204" y="5441540"/>
            <a:ext cx="654738" cy="235638"/>
          </a:xfrm>
          <a:custGeom>
            <a:avLst/>
            <a:gdLst/>
            <a:ahLst/>
            <a:cxnLst/>
            <a:rect l="l" t="t" r="r" b="b"/>
            <a:pathLst>
              <a:path w="655320" h="236220">
                <a:moveTo>
                  <a:pt x="0" y="0"/>
                </a:moveTo>
                <a:lnTo>
                  <a:pt x="59541" y="140470"/>
                </a:lnTo>
                <a:lnTo>
                  <a:pt x="119083" y="150549"/>
                </a:lnTo>
                <a:lnTo>
                  <a:pt x="178624" y="19005"/>
                </a:lnTo>
                <a:lnTo>
                  <a:pt x="238166" y="235898"/>
                </a:lnTo>
                <a:lnTo>
                  <a:pt x="297707" y="110928"/>
                </a:lnTo>
                <a:lnTo>
                  <a:pt x="357249" y="190647"/>
                </a:lnTo>
                <a:lnTo>
                  <a:pt x="416790" y="135926"/>
                </a:lnTo>
                <a:lnTo>
                  <a:pt x="476332" y="43279"/>
                </a:lnTo>
                <a:lnTo>
                  <a:pt x="535874" y="141327"/>
                </a:lnTo>
                <a:lnTo>
                  <a:pt x="595415" y="190647"/>
                </a:lnTo>
                <a:lnTo>
                  <a:pt x="654957" y="105764"/>
                </a:lnTo>
              </a:path>
            </a:pathLst>
          </a:custGeom>
          <a:ln w="9526">
            <a:solidFill>
              <a:srgbClr val="6FC279"/>
            </a:solidFill>
            <a:prstDash val="solid"/>
          </a:ln>
        </p:spPr>
        <p:txBody>
          <a:bodyPr wrap="square" lIns="0" tIns="0" rIns="0" bIns="0" rtlCol="0">
            <a:prstTxWarp prst="textNoShape">
              <a:avLst/>
            </a:prstTxWarp>
            <a:noAutofit/>
          </a:bodyPr>
          <a:lstStyle/>
          <a:p>
            <a:endParaRPr lang="en-GB"/>
          </a:p>
        </p:txBody>
      </p:sp>
      <p:sp>
        <p:nvSpPr>
          <p:cNvPr id="6288" name="Graphic 134">
            <a:extLst>
              <a:ext uri="{FF2B5EF4-FFF2-40B4-BE49-F238E27FC236}">
                <a16:creationId xmlns:a16="http://schemas.microsoft.com/office/drawing/2014/main" id="{4866A412-365D-1DC2-2752-66D7C7EB9257}"/>
              </a:ext>
            </a:extLst>
          </p:cNvPr>
          <p:cNvSpPr/>
          <p:nvPr/>
        </p:nvSpPr>
        <p:spPr>
          <a:xfrm>
            <a:off x="1946491" y="5429775"/>
            <a:ext cx="666792" cy="257175"/>
          </a:xfrm>
          <a:custGeom>
            <a:avLst/>
            <a:gdLst/>
            <a:ahLst/>
            <a:cxnLst/>
            <a:rect l="l" t="t" r="r" b="b"/>
            <a:pathLst>
              <a:path w="667385" h="257810">
                <a:moveTo>
                  <a:pt x="19050" y="7823"/>
                </a:moveTo>
                <a:lnTo>
                  <a:pt x="11226" y="0"/>
                </a:lnTo>
                <a:lnTo>
                  <a:pt x="7823" y="0"/>
                </a:lnTo>
                <a:lnTo>
                  <a:pt x="0" y="7835"/>
                </a:lnTo>
                <a:lnTo>
                  <a:pt x="0" y="11239"/>
                </a:lnTo>
                <a:lnTo>
                  <a:pt x="7835" y="19062"/>
                </a:lnTo>
                <a:lnTo>
                  <a:pt x="11226" y="19062"/>
                </a:lnTo>
                <a:lnTo>
                  <a:pt x="19050" y="11239"/>
                </a:lnTo>
                <a:lnTo>
                  <a:pt x="19050" y="9537"/>
                </a:lnTo>
                <a:lnTo>
                  <a:pt x="19050" y="7823"/>
                </a:lnTo>
                <a:close/>
              </a:path>
              <a:path w="667385" h="257810">
                <a:moveTo>
                  <a:pt x="76212" y="150710"/>
                </a:moveTo>
                <a:lnTo>
                  <a:pt x="68376" y="142900"/>
                </a:lnTo>
                <a:lnTo>
                  <a:pt x="64973" y="142913"/>
                </a:lnTo>
                <a:lnTo>
                  <a:pt x="57162" y="150749"/>
                </a:lnTo>
                <a:lnTo>
                  <a:pt x="57162" y="154152"/>
                </a:lnTo>
                <a:lnTo>
                  <a:pt x="64985" y="161963"/>
                </a:lnTo>
                <a:lnTo>
                  <a:pt x="68389" y="161963"/>
                </a:lnTo>
                <a:lnTo>
                  <a:pt x="76212" y="154139"/>
                </a:lnTo>
                <a:lnTo>
                  <a:pt x="76212" y="152438"/>
                </a:lnTo>
                <a:lnTo>
                  <a:pt x="76212" y="150710"/>
                </a:lnTo>
                <a:close/>
              </a:path>
              <a:path w="667385" h="257810">
                <a:moveTo>
                  <a:pt x="133375" y="160248"/>
                </a:moveTo>
                <a:lnTo>
                  <a:pt x="125526" y="152438"/>
                </a:lnTo>
                <a:lnTo>
                  <a:pt x="122135" y="152438"/>
                </a:lnTo>
                <a:lnTo>
                  <a:pt x="114312" y="160274"/>
                </a:lnTo>
                <a:lnTo>
                  <a:pt x="114312" y="163677"/>
                </a:lnTo>
                <a:lnTo>
                  <a:pt x="122148" y="171500"/>
                </a:lnTo>
                <a:lnTo>
                  <a:pt x="125552" y="171488"/>
                </a:lnTo>
                <a:lnTo>
                  <a:pt x="133375" y="163664"/>
                </a:lnTo>
                <a:lnTo>
                  <a:pt x="133375" y="161963"/>
                </a:lnTo>
                <a:lnTo>
                  <a:pt x="133375" y="160248"/>
                </a:lnTo>
                <a:close/>
              </a:path>
              <a:path w="667385" h="257810">
                <a:moveTo>
                  <a:pt x="190538" y="26873"/>
                </a:moveTo>
                <a:lnTo>
                  <a:pt x="182702" y="19050"/>
                </a:lnTo>
                <a:lnTo>
                  <a:pt x="179298" y="19062"/>
                </a:lnTo>
                <a:lnTo>
                  <a:pt x="171475" y="26885"/>
                </a:lnTo>
                <a:lnTo>
                  <a:pt x="171475" y="30276"/>
                </a:lnTo>
                <a:lnTo>
                  <a:pt x="182702" y="38112"/>
                </a:lnTo>
                <a:lnTo>
                  <a:pt x="184289" y="37680"/>
                </a:lnTo>
                <a:lnTo>
                  <a:pt x="187236" y="35979"/>
                </a:lnTo>
                <a:lnTo>
                  <a:pt x="188391" y="34810"/>
                </a:lnTo>
                <a:lnTo>
                  <a:pt x="190106" y="31877"/>
                </a:lnTo>
                <a:lnTo>
                  <a:pt x="190538" y="30289"/>
                </a:lnTo>
                <a:lnTo>
                  <a:pt x="190538" y="28587"/>
                </a:lnTo>
                <a:lnTo>
                  <a:pt x="190538" y="26873"/>
                </a:lnTo>
                <a:close/>
              </a:path>
              <a:path w="667385" h="257810">
                <a:moveTo>
                  <a:pt x="257213" y="245986"/>
                </a:moveTo>
                <a:lnTo>
                  <a:pt x="249389" y="238163"/>
                </a:lnTo>
                <a:lnTo>
                  <a:pt x="245986" y="238175"/>
                </a:lnTo>
                <a:lnTo>
                  <a:pt x="238163" y="245999"/>
                </a:lnTo>
                <a:lnTo>
                  <a:pt x="238163" y="249389"/>
                </a:lnTo>
                <a:lnTo>
                  <a:pt x="249389" y="257225"/>
                </a:lnTo>
                <a:lnTo>
                  <a:pt x="250977" y="256794"/>
                </a:lnTo>
                <a:lnTo>
                  <a:pt x="253923" y="255092"/>
                </a:lnTo>
                <a:lnTo>
                  <a:pt x="255079" y="253923"/>
                </a:lnTo>
                <a:lnTo>
                  <a:pt x="256794" y="250990"/>
                </a:lnTo>
                <a:lnTo>
                  <a:pt x="257213" y="249402"/>
                </a:lnTo>
                <a:lnTo>
                  <a:pt x="257213" y="247700"/>
                </a:lnTo>
                <a:lnTo>
                  <a:pt x="257213" y="245986"/>
                </a:lnTo>
                <a:close/>
              </a:path>
              <a:path w="667385" h="257810">
                <a:moveTo>
                  <a:pt x="314375" y="122135"/>
                </a:moveTo>
                <a:lnTo>
                  <a:pt x="306552" y="114312"/>
                </a:lnTo>
                <a:lnTo>
                  <a:pt x="303149" y="114325"/>
                </a:lnTo>
                <a:lnTo>
                  <a:pt x="295325" y="122148"/>
                </a:lnTo>
                <a:lnTo>
                  <a:pt x="295325" y="125552"/>
                </a:lnTo>
                <a:lnTo>
                  <a:pt x="303149" y="133375"/>
                </a:lnTo>
                <a:lnTo>
                  <a:pt x="306552" y="133375"/>
                </a:lnTo>
                <a:lnTo>
                  <a:pt x="314375" y="125552"/>
                </a:lnTo>
                <a:lnTo>
                  <a:pt x="314375" y="123850"/>
                </a:lnTo>
                <a:lnTo>
                  <a:pt x="314375" y="122135"/>
                </a:lnTo>
                <a:close/>
              </a:path>
              <a:path w="667385" h="257810">
                <a:moveTo>
                  <a:pt x="371538" y="198348"/>
                </a:moveTo>
                <a:lnTo>
                  <a:pt x="363702" y="190525"/>
                </a:lnTo>
                <a:lnTo>
                  <a:pt x="360311" y="190538"/>
                </a:lnTo>
                <a:lnTo>
                  <a:pt x="352488" y="198361"/>
                </a:lnTo>
                <a:lnTo>
                  <a:pt x="352488" y="201764"/>
                </a:lnTo>
                <a:lnTo>
                  <a:pt x="360311" y="209588"/>
                </a:lnTo>
                <a:lnTo>
                  <a:pt x="363702" y="209588"/>
                </a:lnTo>
                <a:lnTo>
                  <a:pt x="371538" y="201764"/>
                </a:lnTo>
                <a:lnTo>
                  <a:pt x="371538" y="200063"/>
                </a:lnTo>
                <a:lnTo>
                  <a:pt x="371538" y="198348"/>
                </a:lnTo>
                <a:close/>
              </a:path>
              <a:path w="667385" h="257810">
                <a:moveTo>
                  <a:pt x="428701" y="150710"/>
                </a:moveTo>
                <a:lnTo>
                  <a:pt x="420865" y="142900"/>
                </a:lnTo>
                <a:lnTo>
                  <a:pt x="417461" y="142900"/>
                </a:lnTo>
                <a:lnTo>
                  <a:pt x="409651" y="150723"/>
                </a:lnTo>
                <a:lnTo>
                  <a:pt x="409651" y="154127"/>
                </a:lnTo>
                <a:lnTo>
                  <a:pt x="420865" y="161963"/>
                </a:lnTo>
                <a:lnTo>
                  <a:pt x="422452" y="161531"/>
                </a:lnTo>
                <a:lnTo>
                  <a:pt x="425399" y="159829"/>
                </a:lnTo>
                <a:lnTo>
                  <a:pt x="426567" y="158661"/>
                </a:lnTo>
                <a:lnTo>
                  <a:pt x="428269" y="155714"/>
                </a:lnTo>
                <a:lnTo>
                  <a:pt x="428701" y="154139"/>
                </a:lnTo>
                <a:lnTo>
                  <a:pt x="428701" y="152438"/>
                </a:lnTo>
                <a:lnTo>
                  <a:pt x="428701" y="150710"/>
                </a:lnTo>
                <a:close/>
              </a:path>
              <a:path w="667385" h="257810">
                <a:moveTo>
                  <a:pt x="495388" y="55448"/>
                </a:moveTo>
                <a:lnTo>
                  <a:pt x="487553" y="47625"/>
                </a:lnTo>
                <a:lnTo>
                  <a:pt x="484149" y="47637"/>
                </a:lnTo>
                <a:lnTo>
                  <a:pt x="476326" y="55460"/>
                </a:lnTo>
                <a:lnTo>
                  <a:pt x="476326" y="58864"/>
                </a:lnTo>
                <a:lnTo>
                  <a:pt x="484149" y="66687"/>
                </a:lnTo>
                <a:lnTo>
                  <a:pt x="487553" y="66687"/>
                </a:lnTo>
                <a:lnTo>
                  <a:pt x="495388" y="58864"/>
                </a:lnTo>
                <a:lnTo>
                  <a:pt x="495388" y="57162"/>
                </a:lnTo>
                <a:lnTo>
                  <a:pt x="495388" y="55448"/>
                </a:lnTo>
                <a:close/>
              </a:path>
              <a:path w="667385" h="257810">
                <a:moveTo>
                  <a:pt x="552538" y="150710"/>
                </a:moveTo>
                <a:lnTo>
                  <a:pt x="544715" y="142900"/>
                </a:lnTo>
                <a:lnTo>
                  <a:pt x="541312" y="142900"/>
                </a:lnTo>
                <a:lnTo>
                  <a:pt x="533488" y="150723"/>
                </a:lnTo>
                <a:lnTo>
                  <a:pt x="533488" y="154127"/>
                </a:lnTo>
                <a:lnTo>
                  <a:pt x="544715" y="161963"/>
                </a:lnTo>
                <a:lnTo>
                  <a:pt x="546303" y="161531"/>
                </a:lnTo>
                <a:lnTo>
                  <a:pt x="549249" y="159829"/>
                </a:lnTo>
                <a:lnTo>
                  <a:pt x="550405" y="158661"/>
                </a:lnTo>
                <a:lnTo>
                  <a:pt x="552119" y="155714"/>
                </a:lnTo>
                <a:lnTo>
                  <a:pt x="552538" y="154139"/>
                </a:lnTo>
                <a:lnTo>
                  <a:pt x="552538" y="152438"/>
                </a:lnTo>
                <a:lnTo>
                  <a:pt x="552538" y="150710"/>
                </a:lnTo>
                <a:close/>
              </a:path>
              <a:path w="667385" h="257810">
                <a:moveTo>
                  <a:pt x="609701" y="198348"/>
                </a:moveTo>
                <a:lnTo>
                  <a:pt x="601878" y="190525"/>
                </a:lnTo>
                <a:lnTo>
                  <a:pt x="598474" y="190538"/>
                </a:lnTo>
                <a:lnTo>
                  <a:pt x="590651" y="198361"/>
                </a:lnTo>
                <a:lnTo>
                  <a:pt x="590651" y="201764"/>
                </a:lnTo>
                <a:lnTo>
                  <a:pt x="598474" y="209588"/>
                </a:lnTo>
                <a:lnTo>
                  <a:pt x="601878" y="209588"/>
                </a:lnTo>
                <a:lnTo>
                  <a:pt x="609701" y="201764"/>
                </a:lnTo>
                <a:lnTo>
                  <a:pt x="609701" y="200063"/>
                </a:lnTo>
                <a:lnTo>
                  <a:pt x="609701" y="198348"/>
                </a:lnTo>
                <a:close/>
              </a:path>
              <a:path w="667385" h="257810">
                <a:moveTo>
                  <a:pt x="666864" y="112610"/>
                </a:moveTo>
                <a:lnTo>
                  <a:pt x="659028" y="104787"/>
                </a:lnTo>
                <a:lnTo>
                  <a:pt x="655637" y="104800"/>
                </a:lnTo>
                <a:lnTo>
                  <a:pt x="647814" y="112623"/>
                </a:lnTo>
                <a:lnTo>
                  <a:pt x="647814" y="116027"/>
                </a:lnTo>
                <a:lnTo>
                  <a:pt x="659028" y="123850"/>
                </a:lnTo>
                <a:lnTo>
                  <a:pt x="660628" y="123418"/>
                </a:lnTo>
                <a:lnTo>
                  <a:pt x="663562" y="121716"/>
                </a:lnTo>
                <a:lnTo>
                  <a:pt x="664730" y="120561"/>
                </a:lnTo>
                <a:lnTo>
                  <a:pt x="666432" y="117614"/>
                </a:lnTo>
                <a:lnTo>
                  <a:pt x="666864" y="116027"/>
                </a:lnTo>
                <a:lnTo>
                  <a:pt x="666864" y="114325"/>
                </a:lnTo>
                <a:lnTo>
                  <a:pt x="666864" y="112610"/>
                </a:lnTo>
                <a:close/>
              </a:path>
            </a:pathLst>
          </a:custGeom>
          <a:solidFill>
            <a:srgbClr val="6FC279"/>
          </a:solidFill>
        </p:spPr>
        <p:txBody>
          <a:bodyPr wrap="square" lIns="0" tIns="0" rIns="0" bIns="0" rtlCol="0">
            <a:prstTxWarp prst="textNoShape">
              <a:avLst/>
            </a:prstTxWarp>
            <a:noAutofit/>
          </a:bodyPr>
          <a:lstStyle/>
          <a:p>
            <a:endParaRPr lang="en-GB"/>
          </a:p>
        </p:txBody>
      </p:sp>
    </p:spTree>
    <p:extLst>
      <p:ext uri="{BB962C8B-B14F-4D97-AF65-F5344CB8AC3E}">
        <p14:creationId xmlns:p14="http://schemas.microsoft.com/office/powerpoint/2010/main" val="365218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004685" y="4167927"/>
            <a:ext cx="10515600" cy="4351338"/>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Content Placeholder 2">
            <a:extLst>
              <a:ext uri="{FF2B5EF4-FFF2-40B4-BE49-F238E27FC236}">
                <a16:creationId xmlns:a16="http://schemas.microsoft.com/office/drawing/2014/main" id="{2C561356-1CCB-68D5-C93E-C3D766DEBA7B}"/>
              </a:ext>
            </a:extLst>
          </p:cNvPr>
          <p:cNvSpPr txBox="1">
            <a:spLocks/>
          </p:cNvSpPr>
          <p:nvPr/>
        </p:nvSpPr>
        <p:spPr>
          <a:xfrm>
            <a:off x="735030" y="1928395"/>
            <a:ext cx="10721940" cy="2109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66674" y="1585023"/>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Performance Measures Near Target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7" name="Slide Number Placeholder 6">
            <a:extLst>
              <a:ext uri="{FF2B5EF4-FFF2-40B4-BE49-F238E27FC236}">
                <a16:creationId xmlns:a16="http://schemas.microsoft.com/office/drawing/2014/main" id="{B35648F4-3ED8-6E11-D1BF-8F0336FDC6EC}"/>
              </a:ext>
            </a:extLst>
          </p:cNvPr>
          <p:cNvSpPr>
            <a:spLocks noGrp="1"/>
          </p:cNvSpPr>
          <p:nvPr>
            <p:ph type="sldNum" sz="quarter" idx="12"/>
          </p:nvPr>
        </p:nvSpPr>
        <p:spPr>
          <a:xfrm>
            <a:off x="9010599" y="6169706"/>
            <a:ext cx="2743200" cy="249385"/>
          </a:xfrm>
        </p:spPr>
        <p:txBody>
          <a:bodyPr/>
          <a:lstStyle/>
          <a:p>
            <a:fld id="{9FFE5F64-E8CB-4F58-B62A-F5B601B30668}" type="slidenum">
              <a:rPr lang="en-GB" smtClean="0"/>
              <a:t>6</a:t>
            </a:fld>
            <a:endParaRPr lang="en-GB" dirty="0"/>
          </a:p>
        </p:txBody>
      </p:sp>
      <p:graphicFrame>
        <p:nvGraphicFramePr>
          <p:cNvPr id="14" name="Object 13">
            <a:extLst>
              <a:ext uri="{FF2B5EF4-FFF2-40B4-BE49-F238E27FC236}">
                <a16:creationId xmlns:a16="http://schemas.microsoft.com/office/drawing/2014/main" id="{7F72EA69-1A57-8794-3EE1-A9F2175E5AF9}"/>
              </a:ext>
            </a:extLst>
          </p:cNvPr>
          <p:cNvGraphicFramePr>
            <a:graphicFrameLocks noChangeAspect="1"/>
          </p:cNvGraphicFramePr>
          <p:nvPr>
            <p:extLst>
              <p:ext uri="{D42A27DB-BD31-4B8C-83A1-F6EECF244321}">
                <p14:modId xmlns:p14="http://schemas.microsoft.com/office/powerpoint/2010/main" val="2627429795"/>
              </p:ext>
            </p:extLst>
          </p:nvPr>
        </p:nvGraphicFramePr>
        <p:xfrm>
          <a:off x="638064" y="3827721"/>
          <a:ext cx="2628900" cy="1255713"/>
        </p:xfrm>
        <a:graphic>
          <a:graphicData uri="http://schemas.openxmlformats.org/presentationml/2006/ole">
            <mc:AlternateContent xmlns:mc="http://schemas.openxmlformats.org/markup-compatibility/2006">
              <mc:Choice xmlns:v="urn:schemas-microsoft-com:vml" Requires="v">
                <p:oleObj name="Document" r:id="rId3" imgW="2640781" imgH="1258697" progId="Word.Document.12">
                  <p:embed/>
                </p:oleObj>
              </mc:Choice>
              <mc:Fallback>
                <p:oleObj name="Document" r:id="rId3" imgW="2640781" imgH="1258697" progId="Word.Document.12">
                  <p:embed/>
                  <p:pic>
                    <p:nvPicPr>
                      <p:cNvPr id="14" name="Object 13">
                        <a:extLst>
                          <a:ext uri="{FF2B5EF4-FFF2-40B4-BE49-F238E27FC236}">
                            <a16:creationId xmlns:a16="http://schemas.microsoft.com/office/drawing/2014/main" id="{7F72EA69-1A57-8794-3EE1-A9F2175E5AF9}"/>
                          </a:ext>
                        </a:extLst>
                      </p:cNvPr>
                      <p:cNvPicPr/>
                      <p:nvPr/>
                    </p:nvPicPr>
                    <p:blipFill>
                      <a:blip r:embed="rId4"/>
                      <a:stretch>
                        <a:fillRect/>
                      </a:stretch>
                    </p:blipFill>
                    <p:spPr>
                      <a:xfrm>
                        <a:off x="638064" y="3827721"/>
                        <a:ext cx="2628900" cy="125571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650EE39-8D03-457B-607A-CDE86C3AC89D}"/>
              </a:ext>
            </a:extLst>
          </p:cNvPr>
          <p:cNvGraphicFramePr>
            <a:graphicFrameLocks noChangeAspect="1"/>
          </p:cNvGraphicFramePr>
          <p:nvPr>
            <p:extLst>
              <p:ext uri="{D42A27DB-BD31-4B8C-83A1-F6EECF244321}">
                <p14:modId xmlns:p14="http://schemas.microsoft.com/office/powerpoint/2010/main" val="2166624680"/>
              </p:ext>
            </p:extLst>
          </p:nvPr>
        </p:nvGraphicFramePr>
        <p:xfrm>
          <a:off x="638064" y="5194718"/>
          <a:ext cx="2628900" cy="1255713"/>
        </p:xfrm>
        <a:graphic>
          <a:graphicData uri="http://schemas.openxmlformats.org/presentationml/2006/ole">
            <mc:AlternateContent xmlns:mc="http://schemas.openxmlformats.org/markup-compatibility/2006">
              <mc:Choice xmlns:v="urn:schemas-microsoft-com:vml" Requires="v">
                <p:oleObj name="Document" r:id="rId5" imgW="2640781" imgH="1258697" progId="Word.Document.12">
                  <p:embed/>
                </p:oleObj>
              </mc:Choice>
              <mc:Fallback>
                <p:oleObj name="Document" r:id="rId5" imgW="2640781" imgH="1258697" progId="Word.Document.12">
                  <p:embed/>
                  <p:pic>
                    <p:nvPicPr>
                      <p:cNvPr id="15" name="Object 14">
                        <a:extLst>
                          <a:ext uri="{FF2B5EF4-FFF2-40B4-BE49-F238E27FC236}">
                            <a16:creationId xmlns:a16="http://schemas.microsoft.com/office/drawing/2014/main" id="{B650EE39-8D03-457B-607A-CDE86C3AC89D}"/>
                          </a:ext>
                        </a:extLst>
                      </p:cNvPr>
                      <p:cNvPicPr/>
                      <p:nvPr/>
                    </p:nvPicPr>
                    <p:blipFill>
                      <a:blip r:embed="rId4"/>
                      <a:stretch>
                        <a:fillRect/>
                      </a:stretch>
                    </p:blipFill>
                    <p:spPr>
                      <a:xfrm>
                        <a:off x="638064" y="5194718"/>
                        <a:ext cx="2628900" cy="125571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03B2A63-BDA6-E603-B5BD-F73856B3C8FF}"/>
              </a:ext>
            </a:extLst>
          </p:cNvPr>
          <p:cNvGraphicFramePr>
            <a:graphicFrameLocks noChangeAspect="1"/>
          </p:cNvGraphicFramePr>
          <p:nvPr>
            <p:extLst>
              <p:ext uri="{D42A27DB-BD31-4B8C-83A1-F6EECF244321}">
                <p14:modId xmlns:p14="http://schemas.microsoft.com/office/powerpoint/2010/main" val="4108930498"/>
              </p:ext>
            </p:extLst>
          </p:nvPr>
        </p:nvGraphicFramePr>
        <p:xfrm>
          <a:off x="4781550" y="2465794"/>
          <a:ext cx="2628900" cy="1255713"/>
        </p:xfrm>
        <a:graphic>
          <a:graphicData uri="http://schemas.openxmlformats.org/presentationml/2006/ole">
            <mc:AlternateContent xmlns:mc="http://schemas.openxmlformats.org/markup-compatibility/2006">
              <mc:Choice xmlns:v="urn:schemas-microsoft-com:vml" Requires="v">
                <p:oleObj name="Document" r:id="rId6" imgW="2640781" imgH="1258697" progId="Word.Document.12">
                  <p:embed/>
                </p:oleObj>
              </mc:Choice>
              <mc:Fallback>
                <p:oleObj name="Document" r:id="rId6" imgW="2640781" imgH="1258697" progId="Word.Document.12">
                  <p:embed/>
                  <p:pic>
                    <p:nvPicPr>
                      <p:cNvPr id="17" name="Object 16">
                        <a:extLst>
                          <a:ext uri="{FF2B5EF4-FFF2-40B4-BE49-F238E27FC236}">
                            <a16:creationId xmlns:a16="http://schemas.microsoft.com/office/drawing/2014/main" id="{C03B2A63-BDA6-E603-B5BD-F73856B3C8FF}"/>
                          </a:ext>
                        </a:extLst>
                      </p:cNvPr>
                      <p:cNvPicPr/>
                      <p:nvPr/>
                    </p:nvPicPr>
                    <p:blipFill>
                      <a:blip r:embed="rId4"/>
                      <a:stretch>
                        <a:fillRect/>
                      </a:stretch>
                    </p:blipFill>
                    <p:spPr>
                      <a:xfrm>
                        <a:off x="4781550" y="2465794"/>
                        <a:ext cx="2628900" cy="1255713"/>
                      </a:xfrm>
                      <a:prstGeom prst="rect">
                        <a:avLst/>
                      </a:prstGeom>
                    </p:spPr>
                  </p:pic>
                </p:oleObj>
              </mc:Fallback>
            </mc:AlternateContent>
          </a:graphicData>
        </a:graphic>
      </p:graphicFrame>
      <p:graphicFrame>
        <p:nvGraphicFramePr>
          <p:cNvPr id="32" name="Table 31">
            <a:extLst>
              <a:ext uri="{FF2B5EF4-FFF2-40B4-BE49-F238E27FC236}">
                <a16:creationId xmlns:a16="http://schemas.microsoft.com/office/drawing/2014/main" id="{D3DE2925-F4E8-24BD-E7A5-568CA6E19620}"/>
              </a:ext>
            </a:extLst>
          </p:cNvPr>
          <p:cNvGraphicFramePr>
            <a:graphicFrameLocks noGrp="1"/>
          </p:cNvGraphicFramePr>
          <p:nvPr>
            <p:extLst>
              <p:ext uri="{D42A27DB-BD31-4B8C-83A1-F6EECF244321}">
                <p14:modId xmlns:p14="http://schemas.microsoft.com/office/powerpoint/2010/main" val="2018629095"/>
              </p:ext>
            </p:extLst>
          </p:nvPr>
        </p:nvGraphicFramePr>
        <p:xfrm>
          <a:off x="5045258" y="2533587"/>
          <a:ext cx="2211070" cy="1016466"/>
        </p:xfrm>
        <a:graphic>
          <a:graphicData uri="http://schemas.openxmlformats.org/drawingml/2006/table">
            <a:tbl>
              <a:tblPr firstRow="1" firstCol="1" lastRow="1" lastCol="1" bandRow="1" bandCol="1"/>
              <a:tblGrid>
                <a:gridCol w="2211070">
                  <a:extLst>
                    <a:ext uri="{9D8B030D-6E8A-4147-A177-3AD203B41FA5}">
                      <a16:colId xmlns:a16="http://schemas.microsoft.com/office/drawing/2014/main" val="1247838129"/>
                    </a:ext>
                  </a:extLst>
                </a:gridCol>
              </a:tblGrid>
              <a:tr h="386198">
                <a:tc>
                  <a:txBody>
                    <a:bodyPr/>
                    <a:lstStyle/>
                    <a:p>
                      <a:pPr marL="123825">
                        <a:spcBef>
                          <a:spcPts val="650"/>
                        </a:spcBef>
                        <a:spcAft>
                          <a:spcPts val="0"/>
                        </a:spcAft>
                      </a:pPr>
                      <a:r>
                        <a:rPr lang="en-US" sz="1500" spc="-25" dirty="0">
                          <a:solidFill>
                            <a:schemeClr val="accent4"/>
                          </a:solidFill>
                          <a:effectLst/>
                          <a:latin typeface="Lucida Sans" panose="020B0602030504020204" pitchFamily="34" charset="0"/>
                          <a:ea typeface="Lucida Sans" panose="020B0602030504020204" pitchFamily="34" charset="0"/>
                          <a:cs typeface="Lucida Sans" panose="020B0602030504020204" pitchFamily="34" charset="0"/>
                        </a:rPr>
                        <a:t>2,521</a:t>
                      </a:r>
                      <a:endParaRPr lang="en-GB" sz="1100" dirty="0">
                        <a:solidFill>
                          <a:schemeClr val="accent4"/>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666923580"/>
                  </a:ext>
                </a:extLst>
              </a:tr>
              <a:tr h="404056">
                <a:tc>
                  <a:txBody>
                    <a:bodyPr/>
                    <a:lstStyle/>
                    <a:p>
                      <a:pPr marL="123825" marR="367030">
                        <a:lnSpc>
                          <a:spcPts val="1350"/>
                        </a:lnSpc>
                        <a:spcAft>
                          <a:spcPts val="0"/>
                        </a:spcAft>
                      </a:pP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PI_008</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incidents </a:t>
                      </a:r>
                      <a:r>
                        <a:rPr lang="en-US" sz="1050" spc="-10" dirty="0">
                          <a:effectLst/>
                          <a:latin typeface="Lucida Sans" panose="020B0602030504020204" pitchFamily="34" charset="0"/>
                          <a:ea typeface="Lucida Sans" panose="020B0602030504020204" pitchFamily="34" charset="0"/>
                          <a:cs typeface="Lucida Sans" panose="020B0602030504020204" pitchFamily="34" charset="0"/>
                        </a:rPr>
                        <a:t>attended</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781787356"/>
                  </a:ext>
                </a:extLst>
              </a:tr>
              <a:tr h="226212">
                <a:tc>
                  <a:txBody>
                    <a:bodyPr/>
                    <a:lstStyle/>
                    <a:p>
                      <a:pPr marL="123825">
                        <a:lnSpc>
                          <a:spcPts val="750"/>
                        </a:lnSpc>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083369258"/>
                  </a:ext>
                </a:extLst>
              </a:tr>
            </a:tbl>
          </a:graphicData>
        </a:graphic>
      </p:graphicFrame>
      <p:grpSp>
        <p:nvGrpSpPr>
          <p:cNvPr id="33" name="Group 32">
            <a:extLst>
              <a:ext uri="{FF2B5EF4-FFF2-40B4-BE49-F238E27FC236}">
                <a16:creationId xmlns:a16="http://schemas.microsoft.com/office/drawing/2014/main" id="{5417E1A9-DB9C-98DE-2F8C-ED594D4B0480}"/>
              </a:ext>
            </a:extLst>
          </p:cNvPr>
          <p:cNvGrpSpPr>
            <a:grpSpLocks/>
          </p:cNvGrpSpPr>
          <p:nvPr/>
        </p:nvGrpSpPr>
        <p:grpSpPr>
          <a:xfrm>
            <a:off x="6492868" y="2593501"/>
            <a:ext cx="714375" cy="257175"/>
            <a:chOff x="0" y="0"/>
            <a:chExt cx="715010" cy="257810"/>
          </a:xfrm>
        </p:grpSpPr>
        <p:sp>
          <p:nvSpPr>
            <p:cNvPr id="34" name="Graphic 102">
              <a:extLst>
                <a:ext uri="{FF2B5EF4-FFF2-40B4-BE49-F238E27FC236}">
                  <a16:creationId xmlns:a16="http://schemas.microsoft.com/office/drawing/2014/main" id="{E8F19E0C-AFA8-08AD-8EC1-5B3409C7125F}"/>
                </a:ext>
              </a:extLst>
            </p:cNvPr>
            <p:cNvSpPr/>
            <p:nvPr/>
          </p:nvSpPr>
          <p:spPr>
            <a:xfrm>
              <a:off x="0" y="252456"/>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35" name="Graphic 103">
              <a:extLst>
                <a:ext uri="{FF2B5EF4-FFF2-40B4-BE49-F238E27FC236}">
                  <a16:creationId xmlns:a16="http://schemas.microsoft.com/office/drawing/2014/main" id="{589CBD3E-4C6C-F4D9-74DB-DEB2E4DE1559}"/>
                </a:ext>
              </a:extLst>
            </p:cNvPr>
            <p:cNvSpPr/>
            <p:nvPr/>
          </p:nvSpPr>
          <p:spPr>
            <a:xfrm>
              <a:off x="0" y="252456"/>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36" name="Graphic 104">
              <a:extLst>
                <a:ext uri="{FF2B5EF4-FFF2-40B4-BE49-F238E27FC236}">
                  <a16:creationId xmlns:a16="http://schemas.microsoft.com/office/drawing/2014/main" id="{8B05858B-EA74-3914-5F15-DF21799E719A}"/>
                </a:ext>
              </a:extLst>
            </p:cNvPr>
            <p:cNvSpPr/>
            <p:nvPr/>
          </p:nvSpPr>
          <p:spPr>
            <a:xfrm>
              <a:off x="29770" y="11793"/>
              <a:ext cx="655320" cy="236220"/>
            </a:xfrm>
            <a:custGeom>
              <a:avLst/>
              <a:gdLst/>
              <a:ahLst/>
              <a:cxnLst/>
              <a:rect l="l" t="t" r="r" b="b"/>
              <a:pathLst>
                <a:path w="655320" h="236220">
                  <a:moveTo>
                    <a:pt x="654957" y="235898"/>
                  </a:moveTo>
                  <a:lnTo>
                    <a:pt x="0" y="235898"/>
                  </a:lnTo>
                  <a:lnTo>
                    <a:pt x="0" y="5268"/>
                  </a:lnTo>
                  <a:lnTo>
                    <a:pt x="59541" y="0"/>
                  </a:lnTo>
                  <a:lnTo>
                    <a:pt x="119083" y="43889"/>
                  </a:lnTo>
                  <a:lnTo>
                    <a:pt x="178624" y="57712"/>
                  </a:lnTo>
                  <a:lnTo>
                    <a:pt x="238166" y="47185"/>
                  </a:lnTo>
                  <a:lnTo>
                    <a:pt x="297707" y="26989"/>
                  </a:lnTo>
                  <a:lnTo>
                    <a:pt x="357249" y="50910"/>
                  </a:lnTo>
                  <a:lnTo>
                    <a:pt x="416790" y="84482"/>
                  </a:lnTo>
                  <a:lnTo>
                    <a:pt x="476332" y="70659"/>
                  </a:lnTo>
                  <a:lnTo>
                    <a:pt x="535874" y="64295"/>
                  </a:lnTo>
                  <a:lnTo>
                    <a:pt x="595415" y="61666"/>
                  </a:lnTo>
                  <a:lnTo>
                    <a:pt x="654957" y="28532"/>
                  </a:lnTo>
                  <a:lnTo>
                    <a:pt x="654957" y="235898"/>
                  </a:lnTo>
                  <a:close/>
                </a:path>
              </a:pathLst>
            </a:custGeom>
            <a:solidFill>
              <a:srgbClr val="FFC000">
                <a:alpha val="25099"/>
              </a:srgbClr>
            </a:solidFill>
          </p:spPr>
          <p:txBody>
            <a:bodyPr wrap="square" lIns="0" tIns="0" rIns="0" bIns="0" rtlCol="0">
              <a:prstTxWarp prst="textNoShape">
                <a:avLst/>
              </a:prstTxWarp>
              <a:noAutofit/>
            </a:bodyPr>
            <a:lstStyle/>
            <a:p>
              <a:endParaRPr lang="en-GB"/>
            </a:p>
          </p:txBody>
        </p:sp>
        <p:sp>
          <p:nvSpPr>
            <p:cNvPr id="37" name="Graphic 105">
              <a:extLst>
                <a:ext uri="{FF2B5EF4-FFF2-40B4-BE49-F238E27FC236}">
                  <a16:creationId xmlns:a16="http://schemas.microsoft.com/office/drawing/2014/main" id="{A3FEDF24-94A3-25DE-B2C6-B3A3668C16A6}"/>
                </a:ext>
              </a:extLst>
            </p:cNvPr>
            <p:cNvSpPr/>
            <p:nvPr/>
          </p:nvSpPr>
          <p:spPr>
            <a:xfrm>
              <a:off x="29770" y="11793"/>
              <a:ext cx="655320" cy="85090"/>
            </a:xfrm>
            <a:custGeom>
              <a:avLst/>
              <a:gdLst/>
              <a:ahLst/>
              <a:cxnLst/>
              <a:rect l="l" t="t" r="r" b="b"/>
              <a:pathLst>
                <a:path w="655320" h="85090">
                  <a:moveTo>
                    <a:pt x="0" y="5268"/>
                  </a:moveTo>
                  <a:lnTo>
                    <a:pt x="59541" y="0"/>
                  </a:lnTo>
                  <a:lnTo>
                    <a:pt x="119083" y="43889"/>
                  </a:lnTo>
                  <a:lnTo>
                    <a:pt x="178624" y="57712"/>
                  </a:lnTo>
                  <a:lnTo>
                    <a:pt x="238166" y="47185"/>
                  </a:lnTo>
                  <a:lnTo>
                    <a:pt x="297707" y="26989"/>
                  </a:lnTo>
                  <a:lnTo>
                    <a:pt x="357249" y="50910"/>
                  </a:lnTo>
                  <a:lnTo>
                    <a:pt x="416790" y="84482"/>
                  </a:lnTo>
                  <a:lnTo>
                    <a:pt x="476332" y="70659"/>
                  </a:lnTo>
                  <a:lnTo>
                    <a:pt x="535874" y="64295"/>
                  </a:lnTo>
                  <a:lnTo>
                    <a:pt x="595415" y="61666"/>
                  </a:lnTo>
                  <a:lnTo>
                    <a:pt x="654957" y="28532"/>
                  </a:lnTo>
                </a:path>
              </a:pathLst>
            </a:custGeom>
            <a:ln w="9526">
              <a:solidFill>
                <a:srgbClr val="FFC000"/>
              </a:solidFill>
              <a:prstDash val="solid"/>
            </a:ln>
          </p:spPr>
          <p:txBody>
            <a:bodyPr wrap="square" lIns="0" tIns="0" rIns="0" bIns="0" rtlCol="0">
              <a:prstTxWarp prst="textNoShape">
                <a:avLst/>
              </a:prstTxWarp>
              <a:noAutofit/>
            </a:bodyPr>
            <a:lstStyle/>
            <a:p>
              <a:endParaRPr lang="en-GB"/>
            </a:p>
          </p:txBody>
        </p:sp>
        <p:sp>
          <p:nvSpPr>
            <p:cNvPr id="38" name="Graphic 106">
              <a:extLst>
                <a:ext uri="{FF2B5EF4-FFF2-40B4-BE49-F238E27FC236}">
                  <a16:creationId xmlns:a16="http://schemas.microsoft.com/office/drawing/2014/main" id="{88E6A287-1AB6-AD94-C636-B1D3BE176997}"/>
                </a:ext>
              </a:extLst>
            </p:cNvPr>
            <p:cNvSpPr/>
            <p:nvPr/>
          </p:nvSpPr>
          <p:spPr>
            <a:xfrm>
              <a:off x="19044" y="3"/>
              <a:ext cx="667385" cy="105410"/>
            </a:xfrm>
            <a:custGeom>
              <a:avLst/>
              <a:gdLst/>
              <a:ahLst/>
              <a:cxnLst/>
              <a:rect l="l" t="t" r="r" b="b"/>
              <a:pathLst>
                <a:path w="667385" h="105410">
                  <a:moveTo>
                    <a:pt x="19050" y="17335"/>
                  </a:moveTo>
                  <a:lnTo>
                    <a:pt x="11226" y="9525"/>
                  </a:lnTo>
                  <a:lnTo>
                    <a:pt x="7823" y="9525"/>
                  </a:lnTo>
                  <a:lnTo>
                    <a:pt x="0" y="17360"/>
                  </a:lnTo>
                  <a:lnTo>
                    <a:pt x="0" y="20764"/>
                  </a:lnTo>
                  <a:lnTo>
                    <a:pt x="7835" y="28587"/>
                  </a:lnTo>
                  <a:lnTo>
                    <a:pt x="11239" y="28587"/>
                  </a:lnTo>
                  <a:lnTo>
                    <a:pt x="19050" y="20764"/>
                  </a:lnTo>
                  <a:lnTo>
                    <a:pt x="19050" y="19050"/>
                  </a:lnTo>
                  <a:lnTo>
                    <a:pt x="19050" y="17335"/>
                  </a:lnTo>
                  <a:close/>
                </a:path>
                <a:path w="667385" h="105410">
                  <a:moveTo>
                    <a:pt x="76212" y="7810"/>
                  </a:moveTo>
                  <a:lnTo>
                    <a:pt x="68376" y="0"/>
                  </a:lnTo>
                  <a:lnTo>
                    <a:pt x="64973" y="12"/>
                  </a:lnTo>
                  <a:lnTo>
                    <a:pt x="57162" y="7848"/>
                  </a:lnTo>
                  <a:lnTo>
                    <a:pt x="57162" y="11239"/>
                  </a:lnTo>
                  <a:lnTo>
                    <a:pt x="64998" y="19062"/>
                  </a:lnTo>
                  <a:lnTo>
                    <a:pt x="68389" y="19050"/>
                  </a:lnTo>
                  <a:lnTo>
                    <a:pt x="76212" y="11239"/>
                  </a:lnTo>
                  <a:lnTo>
                    <a:pt x="76212" y="9525"/>
                  </a:lnTo>
                  <a:lnTo>
                    <a:pt x="76212" y="7810"/>
                  </a:lnTo>
                  <a:close/>
                </a:path>
                <a:path w="667385" h="105410">
                  <a:moveTo>
                    <a:pt x="133375" y="55448"/>
                  </a:moveTo>
                  <a:lnTo>
                    <a:pt x="125539" y="47637"/>
                  </a:lnTo>
                  <a:lnTo>
                    <a:pt x="122135" y="47650"/>
                  </a:lnTo>
                  <a:lnTo>
                    <a:pt x="114325" y="55473"/>
                  </a:lnTo>
                  <a:lnTo>
                    <a:pt x="114325" y="58877"/>
                  </a:lnTo>
                  <a:lnTo>
                    <a:pt x="122148" y="66700"/>
                  </a:lnTo>
                  <a:lnTo>
                    <a:pt x="125552" y="66687"/>
                  </a:lnTo>
                  <a:lnTo>
                    <a:pt x="133375" y="58864"/>
                  </a:lnTo>
                  <a:lnTo>
                    <a:pt x="133375" y="57162"/>
                  </a:lnTo>
                  <a:lnTo>
                    <a:pt x="133375" y="55448"/>
                  </a:lnTo>
                  <a:close/>
                </a:path>
                <a:path w="667385" h="105410">
                  <a:moveTo>
                    <a:pt x="190538" y="64973"/>
                  </a:moveTo>
                  <a:lnTo>
                    <a:pt x="182702" y="57150"/>
                  </a:lnTo>
                  <a:lnTo>
                    <a:pt x="179298" y="57162"/>
                  </a:lnTo>
                  <a:lnTo>
                    <a:pt x="171488" y="64985"/>
                  </a:lnTo>
                  <a:lnTo>
                    <a:pt x="171488" y="68389"/>
                  </a:lnTo>
                  <a:lnTo>
                    <a:pt x="182702" y="76212"/>
                  </a:lnTo>
                  <a:lnTo>
                    <a:pt x="184302" y="75780"/>
                  </a:lnTo>
                  <a:lnTo>
                    <a:pt x="187236" y="74079"/>
                  </a:lnTo>
                  <a:lnTo>
                    <a:pt x="188404" y="72923"/>
                  </a:lnTo>
                  <a:lnTo>
                    <a:pt x="190106" y="69977"/>
                  </a:lnTo>
                  <a:lnTo>
                    <a:pt x="190538" y="68389"/>
                  </a:lnTo>
                  <a:lnTo>
                    <a:pt x="190538" y="66687"/>
                  </a:lnTo>
                  <a:lnTo>
                    <a:pt x="190538" y="64973"/>
                  </a:lnTo>
                  <a:close/>
                </a:path>
                <a:path w="667385" h="105410">
                  <a:moveTo>
                    <a:pt x="257225" y="55448"/>
                  </a:moveTo>
                  <a:lnTo>
                    <a:pt x="249389" y="47625"/>
                  </a:lnTo>
                  <a:lnTo>
                    <a:pt x="245986" y="47637"/>
                  </a:lnTo>
                  <a:lnTo>
                    <a:pt x="238163" y="55460"/>
                  </a:lnTo>
                  <a:lnTo>
                    <a:pt x="238163" y="58851"/>
                  </a:lnTo>
                  <a:lnTo>
                    <a:pt x="249389" y="66687"/>
                  </a:lnTo>
                  <a:lnTo>
                    <a:pt x="250977" y="66255"/>
                  </a:lnTo>
                  <a:lnTo>
                    <a:pt x="253923" y="64554"/>
                  </a:lnTo>
                  <a:lnTo>
                    <a:pt x="255092" y="63398"/>
                  </a:lnTo>
                  <a:lnTo>
                    <a:pt x="256794" y="60452"/>
                  </a:lnTo>
                  <a:lnTo>
                    <a:pt x="257225" y="58864"/>
                  </a:lnTo>
                  <a:lnTo>
                    <a:pt x="257225" y="57162"/>
                  </a:lnTo>
                  <a:lnTo>
                    <a:pt x="257225" y="55448"/>
                  </a:lnTo>
                  <a:close/>
                </a:path>
                <a:path w="667385" h="105410">
                  <a:moveTo>
                    <a:pt x="314388" y="36398"/>
                  </a:moveTo>
                  <a:lnTo>
                    <a:pt x="306552" y="28575"/>
                  </a:lnTo>
                  <a:lnTo>
                    <a:pt x="303149" y="28587"/>
                  </a:lnTo>
                  <a:lnTo>
                    <a:pt x="295325" y="36398"/>
                  </a:lnTo>
                  <a:lnTo>
                    <a:pt x="295325" y="39801"/>
                  </a:lnTo>
                  <a:lnTo>
                    <a:pt x="306552" y="47637"/>
                  </a:lnTo>
                  <a:lnTo>
                    <a:pt x="308140" y="47205"/>
                  </a:lnTo>
                  <a:lnTo>
                    <a:pt x="311086" y="45504"/>
                  </a:lnTo>
                  <a:lnTo>
                    <a:pt x="312242" y="44335"/>
                  </a:lnTo>
                  <a:lnTo>
                    <a:pt x="313956" y="41389"/>
                  </a:lnTo>
                  <a:lnTo>
                    <a:pt x="314388" y="39814"/>
                  </a:lnTo>
                  <a:lnTo>
                    <a:pt x="314388" y="38112"/>
                  </a:lnTo>
                  <a:lnTo>
                    <a:pt x="314388" y="36398"/>
                  </a:lnTo>
                  <a:close/>
                </a:path>
                <a:path w="667385" h="105410">
                  <a:moveTo>
                    <a:pt x="371538" y="64973"/>
                  </a:moveTo>
                  <a:lnTo>
                    <a:pt x="363715" y="57150"/>
                  </a:lnTo>
                  <a:lnTo>
                    <a:pt x="360311" y="57162"/>
                  </a:lnTo>
                  <a:lnTo>
                    <a:pt x="352488" y="64985"/>
                  </a:lnTo>
                  <a:lnTo>
                    <a:pt x="352488" y="68389"/>
                  </a:lnTo>
                  <a:lnTo>
                    <a:pt x="363715" y="76212"/>
                  </a:lnTo>
                  <a:lnTo>
                    <a:pt x="365302" y="75780"/>
                  </a:lnTo>
                  <a:lnTo>
                    <a:pt x="368249" y="74079"/>
                  </a:lnTo>
                  <a:lnTo>
                    <a:pt x="369404" y="72923"/>
                  </a:lnTo>
                  <a:lnTo>
                    <a:pt x="371119" y="69977"/>
                  </a:lnTo>
                  <a:lnTo>
                    <a:pt x="371538" y="68389"/>
                  </a:lnTo>
                  <a:lnTo>
                    <a:pt x="371538" y="66687"/>
                  </a:lnTo>
                  <a:lnTo>
                    <a:pt x="371538" y="64973"/>
                  </a:lnTo>
                  <a:close/>
                </a:path>
                <a:path w="667385" h="105410">
                  <a:moveTo>
                    <a:pt x="428701" y="93548"/>
                  </a:moveTo>
                  <a:lnTo>
                    <a:pt x="420865" y="85737"/>
                  </a:lnTo>
                  <a:lnTo>
                    <a:pt x="417474" y="85737"/>
                  </a:lnTo>
                  <a:lnTo>
                    <a:pt x="409651" y="93560"/>
                  </a:lnTo>
                  <a:lnTo>
                    <a:pt x="409651" y="96964"/>
                  </a:lnTo>
                  <a:lnTo>
                    <a:pt x="420865" y="104800"/>
                  </a:lnTo>
                  <a:lnTo>
                    <a:pt x="422465" y="104368"/>
                  </a:lnTo>
                  <a:lnTo>
                    <a:pt x="425411" y="102666"/>
                  </a:lnTo>
                  <a:lnTo>
                    <a:pt x="426567" y="101498"/>
                  </a:lnTo>
                  <a:lnTo>
                    <a:pt x="428269" y="98552"/>
                  </a:lnTo>
                  <a:lnTo>
                    <a:pt x="428701" y="96977"/>
                  </a:lnTo>
                  <a:lnTo>
                    <a:pt x="428701" y="95262"/>
                  </a:lnTo>
                  <a:lnTo>
                    <a:pt x="428701" y="93548"/>
                  </a:lnTo>
                  <a:close/>
                </a:path>
                <a:path w="667385" h="105410">
                  <a:moveTo>
                    <a:pt x="495388" y="84023"/>
                  </a:moveTo>
                  <a:lnTo>
                    <a:pt x="487553" y="76200"/>
                  </a:lnTo>
                  <a:lnTo>
                    <a:pt x="484162" y="76212"/>
                  </a:lnTo>
                  <a:lnTo>
                    <a:pt x="476338" y="84035"/>
                  </a:lnTo>
                  <a:lnTo>
                    <a:pt x="476338" y="87439"/>
                  </a:lnTo>
                  <a:lnTo>
                    <a:pt x="484162" y="95262"/>
                  </a:lnTo>
                  <a:lnTo>
                    <a:pt x="487553" y="95262"/>
                  </a:lnTo>
                  <a:lnTo>
                    <a:pt x="495388" y="87452"/>
                  </a:lnTo>
                  <a:lnTo>
                    <a:pt x="495388" y="85737"/>
                  </a:lnTo>
                  <a:lnTo>
                    <a:pt x="495388" y="84023"/>
                  </a:lnTo>
                  <a:close/>
                </a:path>
                <a:path w="667385" h="105410">
                  <a:moveTo>
                    <a:pt x="552551" y="74498"/>
                  </a:moveTo>
                  <a:lnTo>
                    <a:pt x="544715" y="66675"/>
                  </a:lnTo>
                  <a:lnTo>
                    <a:pt x="541312" y="66687"/>
                  </a:lnTo>
                  <a:lnTo>
                    <a:pt x="533501" y="74510"/>
                  </a:lnTo>
                  <a:lnTo>
                    <a:pt x="533501" y="77914"/>
                  </a:lnTo>
                  <a:lnTo>
                    <a:pt x="541312" y="85737"/>
                  </a:lnTo>
                  <a:lnTo>
                    <a:pt x="544715" y="85737"/>
                  </a:lnTo>
                  <a:lnTo>
                    <a:pt x="552551" y="77914"/>
                  </a:lnTo>
                  <a:lnTo>
                    <a:pt x="552551" y="76212"/>
                  </a:lnTo>
                  <a:lnTo>
                    <a:pt x="552551" y="74498"/>
                  </a:lnTo>
                  <a:close/>
                </a:path>
                <a:path w="667385" h="105410">
                  <a:moveTo>
                    <a:pt x="609714" y="74498"/>
                  </a:moveTo>
                  <a:lnTo>
                    <a:pt x="601878" y="66675"/>
                  </a:lnTo>
                  <a:lnTo>
                    <a:pt x="598474" y="66687"/>
                  </a:lnTo>
                  <a:lnTo>
                    <a:pt x="590651" y="74510"/>
                  </a:lnTo>
                  <a:lnTo>
                    <a:pt x="590651" y="77914"/>
                  </a:lnTo>
                  <a:lnTo>
                    <a:pt x="598474" y="85737"/>
                  </a:lnTo>
                  <a:lnTo>
                    <a:pt x="601878" y="85737"/>
                  </a:lnTo>
                  <a:lnTo>
                    <a:pt x="609714" y="77914"/>
                  </a:lnTo>
                  <a:lnTo>
                    <a:pt x="609714" y="76212"/>
                  </a:lnTo>
                  <a:lnTo>
                    <a:pt x="609714" y="74498"/>
                  </a:lnTo>
                  <a:close/>
                </a:path>
                <a:path w="667385" h="105410">
                  <a:moveTo>
                    <a:pt x="666864" y="36398"/>
                  </a:moveTo>
                  <a:lnTo>
                    <a:pt x="659041" y="28575"/>
                  </a:lnTo>
                  <a:lnTo>
                    <a:pt x="655637" y="28587"/>
                  </a:lnTo>
                  <a:lnTo>
                    <a:pt x="647814" y="36398"/>
                  </a:lnTo>
                  <a:lnTo>
                    <a:pt x="647814" y="39801"/>
                  </a:lnTo>
                  <a:lnTo>
                    <a:pt x="659041" y="47637"/>
                  </a:lnTo>
                  <a:lnTo>
                    <a:pt x="660628" y="47205"/>
                  </a:lnTo>
                  <a:lnTo>
                    <a:pt x="663575" y="45504"/>
                  </a:lnTo>
                  <a:lnTo>
                    <a:pt x="664730" y="44335"/>
                  </a:lnTo>
                  <a:lnTo>
                    <a:pt x="666445" y="41389"/>
                  </a:lnTo>
                  <a:lnTo>
                    <a:pt x="666864" y="39814"/>
                  </a:lnTo>
                  <a:lnTo>
                    <a:pt x="666864" y="38112"/>
                  </a:lnTo>
                  <a:lnTo>
                    <a:pt x="666864" y="36398"/>
                  </a:lnTo>
                  <a:close/>
                </a:path>
              </a:pathLst>
            </a:custGeom>
            <a:solidFill>
              <a:srgbClr val="FFC000"/>
            </a:solidFill>
            <a:ln>
              <a:solidFill>
                <a:srgbClr val="FFC000"/>
              </a:solidFill>
            </a:ln>
          </p:spPr>
          <p:txBody>
            <a:bodyPr wrap="square" lIns="0" tIns="0" rIns="0" bIns="0" rtlCol="0">
              <a:prstTxWarp prst="textNoShape">
                <a:avLst/>
              </a:prstTxWarp>
              <a:noAutofit/>
            </a:bodyPr>
            <a:lstStyle/>
            <a:p>
              <a:endParaRPr lang="en-GB"/>
            </a:p>
          </p:txBody>
        </p:sp>
      </p:grpSp>
      <p:graphicFrame>
        <p:nvGraphicFramePr>
          <p:cNvPr id="39" name="Table 38">
            <a:extLst>
              <a:ext uri="{FF2B5EF4-FFF2-40B4-BE49-F238E27FC236}">
                <a16:creationId xmlns:a16="http://schemas.microsoft.com/office/drawing/2014/main" id="{3C9C2E59-77C7-7070-5031-E389B48C21B1}"/>
              </a:ext>
            </a:extLst>
          </p:cNvPr>
          <p:cNvGraphicFramePr>
            <a:graphicFrameLocks noGrp="1"/>
          </p:cNvGraphicFramePr>
          <p:nvPr>
            <p:extLst>
              <p:ext uri="{D42A27DB-BD31-4B8C-83A1-F6EECF244321}">
                <p14:modId xmlns:p14="http://schemas.microsoft.com/office/powerpoint/2010/main" val="1142760314"/>
              </p:ext>
            </p:extLst>
          </p:nvPr>
        </p:nvGraphicFramePr>
        <p:xfrm>
          <a:off x="901190" y="5272446"/>
          <a:ext cx="2209800" cy="1002469"/>
        </p:xfrm>
        <a:graphic>
          <a:graphicData uri="http://schemas.openxmlformats.org/drawingml/2006/table">
            <a:tbl>
              <a:tblPr firstRow="1" firstCol="1" lastRow="1" lastCol="1" bandRow="1" bandCol="1"/>
              <a:tblGrid>
                <a:gridCol w="2209800">
                  <a:extLst>
                    <a:ext uri="{9D8B030D-6E8A-4147-A177-3AD203B41FA5}">
                      <a16:colId xmlns:a16="http://schemas.microsoft.com/office/drawing/2014/main" val="1972235217"/>
                    </a:ext>
                  </a:extLst>
                </a:gridCol>
              </a:tblGrid>
              <a:tr h="378082">
                <a:tc>
                  <a:txBody>
                    <a:bodyPr/>
                    <a:lstStyle/>
                    <a:p>
                      <a:pPr marL="123190">
                        <a:spcBef>
                          <a:spcPts val="720"/>
                        </a:spcBef>
                        <a:spcAft>
                          <a:spcPts val="0"/>
                        </a:spcAft>
                      </a:pPr>
                      <a:r>
                        <a:rPr lang="en-US" sz="1500" spc="-10" dirty="0">
                          <a:solidFill>
                            <a:schemeClr val="accent4"/>
                          </a:solidFill>
                          <a:effectLst/>
                          <a:latin typeface="Lucida Sans" panose="020B0602030504020204" pitchFamily="34" charset="0"/>
                          <a:ea typeface="Lucida Sans" panose="020B0602030504020204" pitchFamily="34" charset="0"/>
                          <a:cs typeface="Lucida Sans" panose="020B0602030504020204" pitchFamily="34" charset="0"/>
                        </a:rPr>
                        <a:t>88.29</a:t>
                      </a:r>
                      <a:endParaRPr lang="en-GB" sz="1100" dirty="0">
                        <a:solidFill>
                          <a:schemeClr val="accent4"/>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401605451"/>
                  </a:ext>
                </a:extLst>
              </a:tr>
              <a:tr h="395330">
                <a:tc>
                  <a:txBody>
                    <a:bodyPr/>
                    <a:lstStyle/>
                    <a:p>
                      <a:pPr marL="123190">
                        <a:lnSpc>
                          <a:spcPts val="1350"/>
                        </a:lnSpc>
                        <a:spcBef>
                          <a:spcPts val="65"/>
                        </a:spcBef>
                        <a:spcAft>
                          <a:spcPts val="0"/>
                        </a:spcAft>
                      </a:pPr>
                      <a:r>
                        <a:rPr lang="en-US" sz="1050" dirty="0">
                          <a:effectLst/>
                          <a:latin typeface="Lucida Sans" panose="020B0602030504020204" pitchFamily="34" charset="0"/>
                          <a:ea typeface="Lucida Sans" panose="020B0602030504020204" pitchFamily="34" charset="0"/>
                          <a:cs typeface="Lucida Sans" panose="020B0602030504020204" pitchFamily="34" charset="0"/>
                        </a:rPr>
                        <a:t>PI_005</a:t>
                      </a:r>
                      <a:r>
                        <a:rPr lang="en-US" sz="1050" spc="-8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8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8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accidental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dwelling</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fires</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confined</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to</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room</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of origin</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071956742"/>
                  </a:ext>
                </a:extLst>
              </a:tr>
              <a:tr h="229057">
                <a:tc>
                  <a:txBody>
                    <a:bodyPr/>
                    <a:lstStyle/>
                    <a:p>
                      <a:pPr marL="123190">
                        <a:spcBef>
                          <a:spcPts val="60"/>
                        </a:spcBef>
                        <a:spcAft>
                          <a:spcPts val="0"/>
                        </a:spcAft>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105050075"/>
                  </a:ext>
                </a:extLst>
              </a:tr>
            </a:tbl>
          </a:graphicData>
        </a:graphic>
      </p:graphicFrame>
      <p:grpSp>
        <p:nvGrpSpPr>
          <p:cNvPr id="40" name="Group 39">
            <a:extLst>
              <a:ext uri="{FF2B5EF4-FFF2-40B4-BE49-F238E27FC236}">
                <a16:creationId xmlns:a16="http://schemas.microsoft.com/office/drawing/2014/main" id="{C20B79F4-6ECB-3AD7-D4D3-9C743F10168E}"/>
              </a:ext>
            </a:extLst>
          </p:cNvPr>
          <p:cNvGrpSpPr>
            <a:grpSpLocks/>
          </p:cNvGrpSpPr>
          <p:nvPr/>
        </p:nvGrpSpPr>
        <p:grpSpPr>
          <a:xfrm>
            <a:off x="2334639" y="5377468"/>
            <a:ext cx="714375" cy="258762"/>
            <a:chOff x="0" y="0"/>
            <a:chExt cx="715010" cy="257810"/>
          </a:xfrm>
        </p:grpSpPr>
        <p:sp>
          <p:nvSpPr>
            <p:cNvPr id="41" name="Graphic 186">
              <a:extLst>
                <a:ext uri="{FF2B5EF4-FFF2-40B4-BE49-F238E27FC236}">
                  <a16:creationId xmlns:a16="http://schemas.microsoft.com/office/drawing/2014/main" id="{9A9D13E2-EA19-E9DC-7D08-77426250F9B5}"/>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42" name="Graphic 187">
              <a:extLst>
                <a:ext uri="{FF2B5EF4-FFF2-40B4-BE49-F238E27FC236}">
                  <a16:creationId xmlns:a16="http://schemas.microsoft.com/office/drawing/2014/main" id="{5B5B0D71-4E62-0581-8EC7-761D8D2598E3}"/>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43" name="Graphic 188">
              <a:extLst>
                <a:ext uri="{FF2B5EF4-FFF2-40B4-BE49-F238E27FC236}">
                  <a16:creationId xmlns:a16="http://schemas.microsoft.com/office/drawing/2014/main" id="{4ACB1D58-7A58-4C8F-0BF1-5C9195F91FAD}"/>
                </a:ext>
              </a:extLst>
            </p:cNvPr>
            <p:cNvSpPr/>
            <p:nvPr/>
          </p:nvSpPr>
          <p:spPr>
            <a:xfrm>
              <a:off x="29770" y="11800"/>
              <a:ext cx="655320" cy="236220"/>
            </a:xfrm>
            <a:custGeom>
              <a:avLst/>
              <a:gdLst/>
              <a:ahLst/>
              <a:cxnLst/>
              <a:rect l="l" t="t" r="r" b="b"/>
              <a:pathLst>
                <a:path w="655320" h="236220">
                  <a:moveTo>
                    <a:pt x="654957" y="235898"/>
                  </a:moveTo>
                  <a:lnTo>
                    <a:pt x="0" y="235898"/>
                  </a:lnTo>
                  <a:lnTo>
                    <a:pt x="0" y="26806"/>
                  </a:lnTo>
                  <a:lnTo>
                    <a:pt x="59541" y="58974"/>
                  </a:lnTo>
                  <a:lnTo>
                    <a:pt x="119083" y="13876"/>
                  </a:lnTo>
                  <a:lnTo>
                    <a:pt x="178624" y="0"/>
                  </a:lnTo>
                  <a:lnTo>
                    <a:pt x="238166" y="7371"/>
                  </a:lnTo>
                  <a:lnTo>
                    <a:pt x="297707" y="40275"/>
                  </a:lnTo>
                  <a:lnTo>
                    <a:pt x="357249" y="32537"/>
                  </a:lnTo>
                  <a:lnTo>
                    <a:pt x="416790" y="33699"/>
                  </a:lnTo>
                  <a:lnTo>
                    <a:pt x="476332" y="23014"/>
                  </a:lnTo>
                  <a:lnTo>
                    <a:pt x="535874" y="55042"/>
                  </a:lnTo>
                  <a:lnTo>
                    <a:pt x="595415" y="23589"/>
                  </a:lnTo>
                  <a:lnTo>
                    <a:pt x="654957" y="11507"/>
                  </a:lnTo>
                  <a:lnTo>
                    <a:pt x="654957" y="235898"/>
                  </a:lnTo>
                  <a:close/>
                </a:path>
              </a:pathLst>
            </a:custGeom>
            <a:solidFill>
              <a:srgbClr val="FFC000">
                <a:alpha val="25099"/>
              </a:srgbClr>
            </a:solidFill>
          </p:spPr>
          <p:txBody>
            <a:bodyPr wrap="square" lIns="0" tIns="0" rIns="0" bIns="0" rtlCol="0">
              <a:prstTxWarp prst="textNoShape">
                <a:avLst/>
              </a:prstTxWarp>
              <a:noAutofit/>
            </a:bodyPr>
            <a:lstStyle/>
            <a:p>
              <a:endParaRPr lang="en-GB"/>
            </a:p>
          </p:txBody>
        </p:sp>
        <p:sp>
          <p:nvSpPr>
            <p:cNvPr id="44" name="Graphic 189">
              <a:extLst>
                <a:ext uri="{FF2B5EF4-FFF2-40B4-BE49-F238E27FC236}">
                  <a16:creationId xmlns:a16="http://schemas.microsoft.com/office/drawing/2014/main" id="{EEFCCE0C-09F7-B8C6-550B-7065D4A4F44E}"/>
                </a:ext>
              </a:extLst>
            </p:cNvPr>
            <p:cNvSpPr/>
            <p:nvPr/>
          </p:nvSpPr>
          <p:spPr>
            <a:xfrm>
              <a:off x="29770" y="11800"/>
              <a:ext cx="655320" cy="59055"/>
            </a:xfrm>
            <a:custGeom>
              <a:avLst/>
              <a:gdLst/>
              <a:ahLst/>
              <a:cxnLst/>
              <a:rect l="l" t="t" r="r" b="b"/>
              <a:pathLst>
                <a:path w="655320" h="59055">
                  <a:moveTo>
                    <a:pt x="0" y="26806"/>
                  </a:moveTo>
                  <a:lnTo>
                    <a:pt x="59541" y="58974"/>
                  </a:lnTo>
                  <a:lnTo>
                    <a:pt x="119083" y="13876"/>
                  </a:lnTo>
                  <a:lnTo>
                    <a:pt x="178624" y="0"/>
                  </a:lnTo>
                  <a:lnTo>
                    <a:pt x="238166" y="7371"/>
                  </a:lnTo>
                  <a:lnTo>
                    <a:pt x="297707" y="40275"/>
                  </a:lnTo>
                  <a:lnTo>
                    <a:pt x="357249" y="32537"/>
                  </a:lnTo>
                  <a:lnTo>
                    <a:pt x="416790" y="33699"/>
                  </a:lnTo>
                  <a:lnTo>
                    <a:pt x="476332" y="23014"/>
                  </a:lnTo>
                  <a:lnTo>
                    <a:pt x="535874" y="55042"/>
                  </a:lnTo>
                  <a:lnTo>
                    <a:pt x="595415" y="23589"/>
                  </a:lnTo>
                  <a:lnTo>
                    <a:pt x="654957" y="11507"/>
                  </a:lnTo>
                </a:path>
              </a:pathLst>
            </a:custGeom>
            <a:ln w="9526">
              <a:solidFill>
                <a:srgbClr val="FFC000"/>
              </a:solidFill>
              <a:prstDash val="solid"/>
            </a:ln>
          </p:spPr>
          <p:txBody>
            <a:bodyPr wrap="square" lIns="0" tIns="0" rIns="0" bIns="0" rtlCol="0">
              <a:prstTxWarp prst="textNoShape">
                <a:avLst/>
              </a:prstTxWarp>
              <a:noAutofit/>
            </a:bodyPr>
            <a:lstStyle/>
            <a:p>
              <a:endParaRPr lang="en-GB"/>
            </a:p>
          </p:txBody>
        </p:sp>
        <p:sp>
          <p:nvSpPr>
            <p:cNvPr id="45" name="Graphic 190">
              <a:extLst>
                <a:ext uri="{FF2B5EF4-FFF2-40B4-BE49-F238E27FC236}">
                  <a16:creationId xmlns:a16="http://schemas.microsoft.com/office/drawing/2014/main" id="{1E2C25ED-9686-1E28-1AE4-8988A9CF7B42}"/>
                </a:ext>
              </a:extLst>
            </p:cNvPr>
            <p:cNvSpPr/>
            <p:nvPr/>
          </p:nvSpPr>
          <p:spPr>
            <a:xfrm>
              <a:off x="19040" y="0"/>
              <a:ext cx="667385" cy="76835"/>
            </a:xfrm>
            <a:custGeom>
              <a:avLst/>
              <a:gdLst/>
              <a:ahLst/>
              <a:cxnLst/>
              <a:rect l="l" t="t" r="r" b="b"/>
              <a:pathLst>
                <a:path w="667385" h="76835">
                  <a:moveTo>
                    <a:pt x="19062" y="36410"/>
                  </a:moveTo>
                  <a:lnTo>
                    <a:pt x="11226" y="28587"/>
                  </a:lnTo>
                  <a:lnTo>
                    <a:pt x="7823" y="28587"/>
                  </a:lnTo>
                  <a:lnTo>
                    <a:pt x="0" y="36423"/>
                  </a:lnTo>
                  <a:lnTo>
                    <a:pt x="12" y="39827"/>
                  </a:lnTo>
                  <a:lnTo>
                    <a:pt x="7835" y="47650"/>
                  </a:lnTo>
                  <a:lnTo>
                    <a:pt x="11239" y="47637"/>
                  </a:lnTo>
                  <a:lnTo>
                    <a:pt x="19062" y="39814"/>
                  </a:lnTo>
                  <a:lnTo>
                    <a:pt x="19062" y="38112"/>
                  </a:lnTo>
                  <a:lnTo>
                    <a:pt x="19062" y="36410"/>
                  </a:lnTo>
                  <a:close/>
                </a:path>
                <a:path w="667385" h="76835">
                  <a:moveTo>
                    <a:pt x="76225" y="66700"/>
                  </a:moveTo>
                  <a:lnTo>
                    <a:pt x="68389" y="57175"/>
                  </a:lnTo>
                  <a:lnTo>
                    <a:pt x="64985" y="57175"/>
                  </a:lnTo>
                  <a:lnTo>
                    <a:pt x="57162" y="65011"/>
                  </a:lnTo>
                  <a:lnTo>
                    <a:pt x="57162" y="68414"/>
                  </a:lnTo>
                  <a:lnTo>
                    <a:pt x="64998" y="76225"/>
                  </a:lnTo>
                  <a:lnTo>
                    <a:pt x="68402" y="76225"/>
                  </a:lnTo>
                  <a:lnTo>
                    <a:pt x="76225" y="68402"/>
                  </a:lnTo>
                  <a:lnTo>
                    <a:pt x="76225" y="66700"/>
                  </a:lnTo>
                  <a:close/>
                </a:path>
                <a:path w="667385" h="76835">
                  <a:moveTo>
                    <a:pt x="133375" y="26885"/>
                  </a:moveTo>
                  <a:lnTo>
                    <a:pt x="125539" y="19062"/>
                  </a:lnTo>
                  <a:lnTo>
                    <a:pt x="122135" y="19075"/>
                  </a:lnTo>
                  <a:lnTo>
                    <a:pt x="114325" y="26898"/>
                  </a:lnTo>
                  <a:lnTo>
                    <a:pt x="114325" y="30302"/>
                  </a:lnTo>
                  <a:lnTo>
                    <a:pt x="122161" y="38125"/>
                  </a:lnTo>
                  <a:lnTo>
                    <a:pt x="125564" y="38125"/>
                  </a:lnTo>
                  <a:lnTo>
                    <a:pt x="133375" y="30289"/>
                  </a:lnTo>
                  <a:lnTo>
                    <a:pt x="133375" y="28587"/>
                  </a:lnTo>
                  <a:lnTo>
                    <a:pt x="133375" y="26885"/>
                  </a:lnTo>
                  <a:close/>
                </a:path>
                <a:path w="667385" h="76835">
                  <a:moveTo>
                    <a:pt x="190538" y="7823"/>
                  </a:moveTo>
                  <a:lnTo>
                    <a:pt x="182714" y="0"/>
                  </a:lnTo>
                  <a:lnTo>
                    <a:pt x="179311" y="12"/>
                  </a:lnTo>
                  <a:lnTo>
                    <a:pt x="171488" y="7835"/>
                  </a:lnTo>
                  <a:lnTo>
                    <a:pt x="171488" y="11239"/>
                  </a:lnTo>
                  <a:lnTo>
                    <a:pt x="179311" y="19062"/>
                  </a:lnTo>
                  <a:lnTo>
                    <a:pt x="182714" y="19062"/>
                  </a:lnTo>
                  <a:lnTo>
                    <a:pt x="190538" y="11239"/>
                  </a:lnTo>
                  <a:lnTo>
                    <a:pt x="190538" y="9537"/>
                  </a:lnTo>
                  <a:lnTo>
                    <a:pt x="190538" y="7823"/>
                  </a:lnTo>
                  <a:close/>
                </a:path>
                <a:path w="667385" h="76835">
                  <a:moveTo>
                    <a:pt x="257225" y="17348"/>
                  </a:moveTo>
                  <a:lnTo>
                    <a:pt x="249402" y="9537"/>
                  </a:lnTo>
                  <a:lnTo>
                    <a:pt x="245999" y="9537"/>
                  </a:lnTo>
                  <a:lnTo>
                    <a:pt x="238175" y="17360"/>
                  </a:lnTo>
                  <a:lnTo>
                    <a:pt x="238175" y="20764"/>
                  </a:lnTo>
                  <a:lnTo>
                    <a:pt x="245999" y="28587"/>
                  </a:lnTo>
                  <a:lnTo>
                    <a:pt x="249402" y="28587"/>
                  </a:lnTo>
                  <a:lnTo>
                    <a:pt x="257225" y="20764"/>
                  </a:lnTo>
                  <a:lnTo>
                    <a:pt x="257225" y="19062"/>
                  </a:lnTo>
                  <a:lnTo>
                    <a:pt x="257225" y="17348"/>
                  </a:lnTo>
                  <a:close/>
                </a:path>
                <a:path w="667385" h="76835">
                  <a:moveTo>
                    <a:pt x="314388" y="45935"/>
                  </a:moveTo>
                  <a:lnTo>
                    <a:pt x="306552" y="38112"/>
                  </a:lnTo>
                  <a:lnTo>
                    <a:pt x="303161" y="38112"/>
                  </a:lnTo>
                  <a:lnTo>
                    <a:pt x="295338" y="45935"/>
                  </a:lnTo>
                  <a:lnTo>
                    <a:pt x="295338" y="49339"/>
                  </a:lnTo>
                  <a:lnTo>
                    <a:pt x="303161" y="57162"/>
                  </a:lnTo>
                  <a:lnTo>
                    <a:pt x="306552" y="57162"/>
                  </a:lnTo>
                  <a:lnTo>
                    <a:pt x="314388" y="49339"/>
                  </a:lnTo>
                  <a:lnTo>
                    <a:pt x="314388" y="47650"/>
                  </a:lnTo>
                  <a:lnTo>
                    <a:pt x="314388" y="45935"/>
                  </a:lnTo>
                  <a:close/>
                </a:path>
                <a:path w="667385" h="76835">
                  <a:moveTo>
                    <a:pt x="371551" y="45935"/>
                  </a:moveTo>
                  <a:lnTo>
                    <a:pt x="363715" y="38112"/>
                  </a:lnTo>
                  <a:lnTo>
                    <a:pt x="360311" y="38112"/>
                  </a:lnTo>
                  <a:lnTo>
                    <a:pt x="352488" y="45935"/>
                  </a:lnTo>
                  <a:lnTo>
                    <a:pt x="352488" y="49339"/>
                  </a:lnTo>
                  <a:lnTo>
                    <a:pt x="360311" y="57162"/>
                  </a:lnTo>
                  <a:lnTo>
                    <a:pt x="363715" y="57162"/>
                  </a:lnTo>
                  <a:lnTo>
                    <a:pt x="371551" y="49339"/>
                  </a:lnTo>
                  <a:lnTo>
                    <a:pt x="371551" y="47650"/>
                  </a:lnTo>
                  <a:lnTo>
                    <a:pt x="371551" y="45935"/>
                  </a:lnTo>
                  <a:close/>
                </a:path>
                <a:path w="667385" h="76835">
                  <a:moveTo>
                    <a:pt x="428701" y="45935"/>
                  </a:moveTo>
                  <a:lnTo>
                    <a:pt x="420878" y="38112"/>
                  </a:lnTo>
                  <a:lnTo>
                    <a:pt x="417474" y="38112"/>
                  </a:lnTo>
                  <a:lnTo>
                    <a:pt x="409651" y="45935"/>
                  </a:lnTo>
                  <a:lnTo>
                    <a:pt x="409651" y="49339"/>
                  </a:lnTo>
                  <a:lnTo>
                    <a:pt x="417474" y="57162"/>
                  </a:lnTo>
                  <a:lnTo>
                    <a:pt x="420878" y="57162"/>
                  </a:lnTo>
                  <a:lnTo>
                    <a:pt x="428701" y="49339"/>
                  </a:lnTo>
                  <a:lnTo>
                    <a:pt x="428701" y="47650"/>
                  </a:lnTo>
                  <a:lnTo>
                    <a:pt x="428701" y="45935"/>
                  </a:lnTo>
                  <a:close/>
                </a:path>
                <a:path w="667385" h="76835">
                  <a:moveTo>
                    <a:pt x="495388" y="36410"/>
                  </a:moveTo>
                  <a:lnTo>
                    <a:pt x="487565" y="28587"/>
                  </a:lnTo>
                  <a:lnTo>
                    <a:pt x="484162" y="28587"/>
                  </a:lnTo>
                  <a:lnTo>
                    <a:pt x="476338" y="36410"/>
                  </a:lnTo>
                  <a:lnTo>
                    <a:pt x="476338" y="39814"/>
                  </a:lnTo>
                  <a:lnTo>
                    <a:pt x="484162" y="47637"/>
                  </a:lnTo>
                  <a:lnTo>
                    <a:pt x="487565" y="47637"/>
                  </a:lnTo>
                  <a:lnTo>
                    <a:pt x="495388" y="39814"/>
                  </a:lnTo>
                  <a:lnTo>
                    <a:pt x="495388" y="38112"/>
                  </a:lnTo>
                  <a:lnTo>
                    <a:pt x="495388" y="36410"/>
                  </a:lnTo>
                  <a:close/>
                </a:path>
                <a:path w="667385" h="76835">
                  <a:moveTo>
                    <a:pt x="552551" y="64985"/>
                  </a:moveTo>
                  <a:lnTo>
                    <a:pt x="544728" y="57162"/>
                  </a:lnTo>
                  <a:lnTo>
                    <a:pt x="541324" y="57162"/>
                  </a:lnTo>
                  <a:lnTo>
                    <a:pt x="533501" y="64985"/>
                  </a:lnTo>
                  <a:lnTo>
                    <a:pt x="533501" y="68389"/>
                  </a:lnTo>
                  <a:lnTo>
                    <a:pt x="541324" y="76225"/>
                  </a:lnTo>
                  <a:lnTo>
                    <a:pt x="544728" y="76225"/>
                  </a:lnTo>
                  <a:lnTo>
                    <a:pt x="552551" y="68402"/>
                  </a:lnTo>
                  <a:lnTo>
                    <a:pt x="552551" y="66700"/>
                  </a:lnTo>
                  <a:lnTo>
                    <a:pt x="552551" y="64985"/>
                  </a:lnTo>
                  <a:close/>
                </a:path>
                <a:path w="667385" h="76835">
                  <a:moveTo>
                    <a:pt x="609714" y="36410"/>
                  </a:moveTo>
                  <a:lnTo>
                    <a:pt x="601891" y="28587"/>
                  </a:lnTo>
                  <a:lnTo>
                    <a:pt x="598487" y="28587"/>
                  </a:lnTo>
                  <a:lnTo>
                    <a:pt x="590664" y="36410"/>
                  </a:lnTo>
                  <a:lnTo>
                    <a:pt x="590664" y="39814"/>
                  </a:lnTo>
                  <a:lnTo>
                    <a:pt x="598487" y="47637"/>
                  </a:lnTo>
                  <a:lnTo>
                    <a:pt x="601878" y="47637"/>
                  </a:lnTo>
                  <a:lnTo>
                    <a:pt x="609714" y="39814"/>
                  </a:lnTo>
                  <a:lnTo>
                    <a:pt x="609714" y="38112"/>
                  </a:lnTo>
                  <a:lnTo>
                    <a:pt x="609714" y="36410"/>
                  </a:lnTo>
                  <a:close/>
                </a:path>
                <a:path w="667385" h="76835">
                  <a:moveTo>
                    <a:pt x="666877" y="17348"/>
                  </a:moveTo>
                  <a:lnTo>
                    <a:pt x="659041" y="9537"/>
                  </a:lnTo>
                  <a:lnTo>
                    <a:pt x="655637" y="9537"/>
                  </a:lnTo>
                  <a:lnTo>
                    <a:pt x="647814" y="17360"/>
                  </a:lnTo>
                  <a:lnTo>
                    <a:pt x="647814" y="20764"/>
                  </a:lnTo>
                  <a:lnTo>
                    <a:pt x="655637" y="28587"/>
                  </a:lnTo>
                  <a:lnTo>
                    <a:pt x="659041" y="28587"/>
                  </a:lnTo>
                  <a:lnTo>
                    <a:pt x="666877" y="20764"/>
                  </a:lnTo>
                  <a:lnTo>
                    <a:pt x="666877" y="19062"/>
                  </a:lnTo>
                  <a:lnTo>
                    <a:pt x="666877" y="17348"/>
                  </a:lnTo>
                  <a:close/>
                </a:path>
              </a:pathLst>
            </a:custGeom>
            <a:solidFill>
              <a:srgbClr val="FFC000"/>
            </a:solidFill>
            <a:ln>
              <a:solidFill>
                <a:srgbClr val="FFC000"/>
              </a:solidFill>
            </a:ln>
          </p:spPr>
          <p:txBody>
            <a:bodyPr wrap="square" lIns="0" tIns="0" rIns="0" bIns="0" rtlCol="0">
              <a:prstTxWarp prst="textNoShape">
                <a:avLst/>
              </a:prstTxWarp>
              <a:noAutofit/>
            </a:bodyPr>
            <a:lstStyle/>
            <a:p>
              <a:endParaRPr lang="en-GB"/>
            </a:p>
          </p:txBody>
        </p:sp>
      </p:grpSp>
      <p:graphicFrame>
        <p:nvGraphicFramePr>
          <p:cNvPr id="95" name="Table 94">
            <a:extLst>
              <a:ext uri="{FF2B5EF4-FFF2-40B4-BE49-F238E27FC236}">
                <a16:creationId xmlns:a16="http://schemas.microsoft.com/office/drawing/2014/main" id="{61A1EC9C-CE15-D2A4-6113-AA04D88C5677}"/>
              </a:ext>
            </a:extLst>
          </p:cNvPr>
          <p:cNvGraphicFramePr>
            <a:graphicFrameLocks noGrp="1"/>
          </p:cNvGraphicFramePr>
          <p:nvPr>
            <p:extLst>
              <p:ext uri="{D42A27DB-BD31-4B8C-83A1-F6EECF244321}">
                <p14:modId xmlns:p14="http://schemas.microsoft.com/office/powerpoint/2010/main" val="2724928206"/>
              </p:ext>
            </p:extLst>
          </p:nvPr>
        </p:nvGraphicFramePr>
        <p:xfrm>
          <a:off x="901190" y="3877400"/>
          <a:ext cx="2209800" cy="1079538"/>
        </p:xfrm>
        <a:graphic>
          <a:graphicData uri="http://schemas.openxmlformats.org/drawingml/2006/table">
            <a:tbl>
              <a:tblPr firstRow="1" firstCol="1" lastRow="1" lastCol="1" bandRow="1" bandCol="1"/>
              <a:tblGrid>
                <a:gridCol w="2209800">
                  <a:extLst>
                    <a:ext uri="{9D8B030D-6E8A-4147-A177-3AD203B41FA5}">
                      <a16:colId xmlns:a16="http://schemas.microsoft.com/office/drawing/2014/main" val="2287793353"/>
                    </a:ext>
                  </a:extLst>
                </a:gridCol>
              </a:tblGrid>
              <a:tr h="417431">
                <a:tc>
                  <a:txBody>
                    <a:bodyPr/>
                    <a:lstStyle/>
                    <a:p>
                      <a:pPr marL="123825">
                        <a:spcBef>
                          <a:spcPts val="725"/>
                        </a:spcBef>
                        <a:spcAft>
                          <a:spcPts val="0"/>
                        </a:spcAft>
                      </a:pPr>
                      <a:r>
                        <a:rPr lang="en-US" sz="1500" spc="-10" dirty="0">
                          <a:solidFill>
                            <a:schemeClr val="accent4"/>
                          </a:solidFill>
                          <a:effectLst/>
                          <a:latin typeface="Lucida Sans" panose="020B0602030504020204" pitchFamily="34" charset="0"/>
                          <a:ea typeface="Lucida Sans" panose="020B0602030504020204" pitchFamily="34" charset="0"/>
                          <a:cs typeface="Lucida Sans" panose="020B0602030504020204" pitchFamily="34" charset="0"/>
                        </a:rPr>
                        <a:t>2.6</a:t>
                      </a:r>
                      <a:endParaRPr lang="en-GB" sz="1100" dirty="0">
                        <a:solidFill>
                          <a:schemeClr val="accent4"/>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109279639"/>
                  </a:ext>
                </a:extLst>
              </a:tr>
              <a:tr h="424468">
                <a:tc>
                  <a:txBody>
                    <a:bodyPr/>
                    <a:lstStyle/>
                    <a:p>
                      <a:pPr marL="123825" marR="182245">
                        <a:lnSpc>
                          <a:spcPts val="1350"/>
                        </a:lnSpc>
                        <a:spcAft>
                          <a:spcPts val="0"/>
                        </a:spcAft>
                      </a:pPr>
                      <a:r>
                        <a:rPr lang="en-US" sz="1050" dirty="0">
                          <a:effectLst/>
                          <a:latin typeface="Lucida Sans" panose="020B0602030504020204" pitchFamily="34" charset="0"/>
                          <a:ea typeface="Lucida Sans" panose="020B0602030504020204" pitchFamily="34" charset="0"/>
                          <a:cs typeface="Lucida Sans" panose="020B0602030504020204" pitchFamily="34" charset="0"/>
                        </a:rPr>
                        <a:t>PI_003</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working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days/shifts</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lost</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to</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sickness</a:t>
                      </a:r>
                      <a:endParaRPr lang="en-GB" sz="10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58393333"/>
                  </a:ext>
                </a:extLst>
              </a:tr>
              <a:tr h="237639">
                <a:tc>
                  <a:txBody>
                    <a:bodyPr/>
                    <a:lstStyle/>
                    <a:p>
                      <a:pPr marL="123825">
                        <a:lnSpc>
                          <a:spcPts val="750"/>
                        </a:lnSpc>
                      </a:pP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650" spc="-17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3</a:t>
                      </a:r>
                      <a:r>
                        <a:rPr lang="en-US" sz="650" spc="9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650" spc="8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HAVE</a:t>
                      </a:r>
                      <a:r>
                        <a:rPr lang="en-US" sz="650" spc="10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a:t>
                      </a:r>
                      <a:r>
                        <a:rPr lang="en-US" sz="650" spc="10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SAFE</a:t>
                      </a:r>
                      <a:r>
                        <a:rPr lang="en-US" sz="650" spc="10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AND</a:t>
                      </a:r>
                      <a:r>
                        <a:rPr lang="en-US" sz="650" spc="10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VALUED</a:t>
                      </a:r>
                      <a:r>
                        <a:rPr lang="en-US" sz="650" spc="10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WORKFORCE</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951333149"/>
                  </a:ext>
                </a:extLst>
              </a:tr>
            </a:tbl>
          </a:graphicData>
        </a:graphic>
      </p:graphicFrame>
      <p:grpSp>
        <p:nvGrpSpPr>
          <p:cNvPr id="96" name="Group 95">
            <a:extLst>
              <a:ext uri="{FF2B5EF4-FFF2-40B4-BE49-F238E27FC236}">
                <a16:creationId xmlns:a16="http://schemas.microsoft.com/office/drawing/2014/main" id="{7C4E4946-5118-E786-469E-3F09920F7892}"/>
              </a:ext>
            </a:extLst>
          </p:cNvPr>
          <p:cNvGrpSpPr>
            <a:grpSpLocks/>
          </p:cNvGrpSpPr>
          <p:nvPr/>
        </p:nvGrpSpPr>
        <p:grpSpPr>
          <a:xfrm>
            <a:off x="2347709" y="4001347"/>
            <a:ext cx="714375" cy="257175"/>
            <a:chOff x="0" y="0"/>
            <a:chExt cx="715010" cy="257810"/>
          </a:xfrm>
        </p:grpSpPr>
        <p:sp>
          <p:nvSpPr>
            <p:cNvPr id="97" name="Graphic 236">
              <a:extLst>
                <a:ext uri="{FF2B5EF4-FFF2-40B4-BE49-F238E27FC236}">
                  <a16:creationId xmlns:a16="http://schemas.microsoft.com/office/drawing/2014/main" id="{1C622965-BB19-2CDC-E942-CE25A3EA5D97}"/>
                </a:ext>
              </a:extLst>
            </p:cNvPr>
            <p:cNvSpPr/>
            <p:nvPr/>
          </p:nvSpPr>
          <p:spPr>
            <a:xfrm>
              <a:off x="0" y="252462"/>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98" name="Graphic 237">
              <a:extLst>
                <a:ext uri="{FF2B5EF4-FFF2-40B4-BE49-F238E27FC236}">
                  <a16:creationId xmlns:a16="http://schemas.microsoft.com/office/drawing/2014/main" id="{882AF246-A68C-B5E9-8235-9819E15B2146}"/>
                </a:ext>
              </a:extLst>
            </p:cNvPr>
            <p:cNvSpPr/>
            <p:nvPr/>
          </p:nvSpPr>
          <p:spPr>
            <a:xfrm>
              <a:off x="0" y="252462"/>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99" name="Graphic 238">
              <a:extLst>
                <a:ext uri="{FF2B5EF4-FFF2-40B4-BE49-F238E27FC236}">
                  <a16:creationId xmlns:a16="http://schemas.microsoft.com/office/drawing/2014/main" id="{FE05B7B6-3550-36DA-BE81-9BA195C19370}"/>
                </a:ext>
              </a:extLst>
            </p:cNvPr>
            <p:cNvSpPr/>
            <p:nvPr/>
          </p:nvSpPr>
          <p:spPr>
            <a:xfrm>
              <a:off x="29770" y="11800"/>
              <a:ext cx="655320" cy="236220"/>
            </a:xfrm>
            <a:custGeom>
              <a:avLst/>
              <a:gdLst/>
              <a:ahLst/>
              <a:cxnLst/>
              <a:rect l="l" t="t" r="r" b="b"/>
              <a:pathLst>
                <a:path w="655320" h="236220">
                  <a:moveTo>
                    <a:pt x="654957" y="235898"/>
                  </a:moveTo>
                  <a:lnTo>
                    <a:pt x="0" y="235898"/>
                  </a:lnTo>
                  <a:lnTo>
                    <a:pt x="0" y="21445"/>
                  </a:lnTo>
                  <a:lnTo>
                    <a:pt x="59541" y="42890"/>
                  </a:lnTo>
                  <a:lnTo>
                    <a:pt x="119083" y="42890"/>
                  </a:lnTo>
                  <a:lnTo>
                    <a:pt x="178624" y="21445"/>
                  </a:lnTo>
                  <a:lnTo>
                    <a:pt x="238166" y="21445"/>
                  </a:lnTo>
                  <a:lnTo>
                    <a:pt x="297707" y="0"/>
                  </a:lnTo>
                  <a:lnTo>
                    <a:pt x="357249" y="42890"/>
                  </a:lnTo>
                  <a:lnTo>
                    <a:pt x="416790" y="64335"/>
                  </a:lnTo>
                  <a:lnTo>
                    <a:pt x="476332" y="21445"/>
                  </a:lnTo>
                  <a:lnTo>
                    <a:pt x="535874" y="42890"/>
                  </a:lnTo>
                  <a:lnTo>
                    <a:pt x="595415" y="21445"/>
                  </a:lnTo>
                  <a:lnTo>
                    <a:pt x="654957" y="85781"/>
                  </a:lnTo>
                  <a:lnTo>
                    <a:pt x="654957" y="235898"/>
                  </a:lnTo>
                  <a:close/>
                </a:path>
              </a:pathLst>
            </a:custGeom>
            <a:solidFill>
              <a:srgbClr val="FFC000">
                <a:alpha val="25099"/>
              </a:srgbClr>
            </a:solidFill>
          </p:spPr>
          <p:txBody>
            <a:bodyPr wrap="square" lIns="0" tIns="0" rIns="0" bIns="0" rtlCol="0">
              <a:prstTxWarp prst="textNoShape">
                <a:avLst/>
              </a:prstTxWarp>
              <a:noAutofit/>
            </a:bodyPr>
            <a:lstStyle/>
            <a:p>
              <a:endParaRPr lang="en-GB" dirty="0"/>
            </a:p>
          </p:txBody>
        </p:sp>
        <p:sp>
          <p:nvSpPr>
            <p:cNvPr id="100" name="Graphic 239">
              <a:extLst>
                <a:ext uri="{FF2B5EF4-FFF2-40B4-BE49-F238E27FC236}">
                  <a16:creationId xmlns:a16="http://schemas.microsoft.com/office/drawing/2014/main" id="{A702A848-6446-6D4C-2B72-6726F0410A8A}"/>
                </a:ext>
              </a:extLst>
            </p:cNvPr>
            <p:cNvSpPr/>
            <p:nvPr/>
          </p:nvSpPr>
          <p:spPr>
            <a:xfrm>
              <a:off x="29770" y="11800"/>
              <a:ext cx="655320" cy="86360"/>
            </a:xfrm>
            <a:custGeom>
              <a:avLst/>
              <a:gdLst/>
              <a:ahLst/>
              <a:cxnLst/>
              <a:rect l="l" t="t" r="r" b="b"/>
              <a:pathLst>
                <a:path w="655320" h="86360">
                  <a:moveTo>
                    <a:pt x="0" y="21445"/>
                  </a:moveTo>
                  <a:lnTo>
                    <a:pt x="59541" y="42890"/>
                  </a:lnTo>
                  <a:lnTo>
                    <a:pt x="119083" y="42890"/>
                  </a:lnTo>
                  <a:lnTo>
                    <a:pt x="178624" y="21445"/>
                  </a:lnTo>
                  <a:lnTo>
                    <a:pt x="238166" y="21445"/>
                  </a:lnTo>
                  <a:lnTo>
                    <a:pt x="297707" y="0"/>
                  </a:lnTo>
                  <a:lnTo>
                    <a:pt x="357249" y="42890"/>
                  </a:lnTo>
                  <a:lnTo>
                    <a:pt x="416790" y="64335"/>
                  </a:lnTo>
                  <a:lnTo>
                    <a:pt x="476332" y="21445"/>
                  </a:lnTo>
                  <a:lnTo>
                    <a:pt x="535874" y="42890"/>
                  </a:lnTo>
                  <a:lnTo>
                    <a:pt x="595415" y="21445"/>
                  </a:lnTo>
                  <a:lnTo>
                    <a:pt x="654957" y="85781"/>
                  </a:lnTo>
                </a:path>
              </a:pathLst>
            </a:custGeom>
            <a:ln w="9526">
              <a:solidFill>
                <a:srgbClr val="FFC000"/>
              </a:solidFill>
              <a:prstDash val="solid"/>
            </a:ln>
          </p:spPr>
          <p:txBody>
            <a:bodyPr wrap="square" lIns="0" tIns="0" rIns="0" bIns="0" rtlCol="0">
              <a:prstTxWarp prst="textNoShape">
                <a:avLst/>
              </a:prstTxWarp>
              <a:noAutofit/>
            </a:bodyPr>
            <a:lstStyle/>
            <a:p>
              <a:endParaRPr lang="en-GB"/>
            </a:p>
          </p:txBody>
        </p:sp>
        <p:sp>
          <p:nvSpPr>
            <p:cNvPr id="101" name="Graphic 240">
              <a:extLst>
                <a:ext uri="{FF2B5EF4-FFF2-40B4-BE49-F238E27FC236}">
                  <a16:creationId xmlns:a16="http://schemas.microsoft.com/office/drawing/2014/main" id="{192262EE-5750-6ABA-DB46-0553D29D38CC}"/>
                </a:ext>
              </a:extLst>
            </p:cNvPr>
            <p:cNvSpPr/>
            <p:nvPr/>
          </p:nvSpPr>
          <p:spPr>
            <a:xfrm>
              <a:off x="19040" y="7"/>
              <a:ext cx="667385" cy="105410"/>
            </a:xfrm>
            <a:custGeom>
              <a:avLst/>
              <a:gdLst/>
              <a:ahLst/>
              <a:cxnLst/>
              <a:rect l="l" t="t" r="r" b="b"/>
              <a:pathLst>
                <a:path w="667385" h="105410">
                  <a:moveTo>
                    <a:pt x="19062" y="26873"/>
                  </a:moveTo>
                  <a:lnTo>
                    <a:pt x="11226" y="19050"/>
                  </a:lnTo>
                  <a:lnTo>
                    <a:pt x="7823" y="19062"/>
                  </a:lnTo>
                  <a:lnTo>
                    <a:pt x="0" y="26885"/>
                  </a:lnTo>
                  <a:lnTo>
                    <a:pt x="12" y="30289"/>
                  </a:lnTo>
                  <a:lnTo>
                    <a:pt x="7835" y="38112"/>
                  </a:lnTo>
                  <a:lnTo>
                    <a:pt x="11239" y="38112"/>
                  </a:lnTo>
                  <a:lnTo>
                    <a:pt x="19062" y="30289"/>
                  </a:lnTo>
                  <a:lnTo>
                    <a:pt x="19062" y="28587"/>
                  </a:lnTo>
                  <a:lnTo>
                    <a:pt x="19062" y="26873"/>
                  </a:lnTo>
                  <a:close/>
                </a:path>
                <a:path w="667385" h="105410">
                  <a:moveTo>
                    <a:pt x="76225" y="57162"/>
                  </a:moveTo>
                  <a:lnTo>
                    <a:pt x="68389" y="47637"/>
                  </a:lnTo>
                  <a:lnTo>
                    <a:pt x="64985" y="47637"/>
                  </a:lnTo>
                  <a:lnTo>
                    <a:pt x="57162" y="55473"/>
                  </a:lnTo>
                  <a:lnTo>
                    <a:pt x="57162" y="58877"/>
                  </a:lnTo>
                  <a:lnTo>
                    <a:pt x="64998" y="66700"/>
                  </a:lnTo>
                  <a:lnTo>
                    <a:pt x="68402" y="66687"/>
                  </a:lnTo>
                  <a:lnTo>
                    <a:pt x="76225" y="58864"/>
                  </a:lnTo>
                  <a:lnTo>
                    <a:pt x="76225" y="57162"/>
                  </a:lnTo>
                  <a:close/>
                </a:path>
                <a:path w="667385" h="105410">
                  <a:moveTo>
                    <a:pt x="133375" y="55448"/>
                  </a:moveTo>
                  <a:lnTo>
                    <a:pt x="125539" y="47637"/>
                  </a:lnTo>
                  <a:lnTo>
                    <a:pt x="122135" y="47637"/>
                  </a:lnTo>
                  <a:lnTo>
                    <a:pt x="114325" y="55473"/>
                  </a:lnTo>
                  <a:lnTo>
                    <a:pt x="114325" y="58877"/>
                  </a:lnTo>
                  <a:lnTo>
                    <a:pt x="122161" y="66700"/>
                  </a:lnTo>
                  <a:lnTo>
                    <a:pt x="125564" y="66687"/>
                  </a:lnTo>
                  <a:lnTo>
                    <a:pt x="133375" y="58864"/>
                  </a:lnTo>
                  <a:lnTo>
                    <a:pt x="133375" y="57162"/>
                  </a:lnTo>
                  <a:lnTo>
                    <a:pt x="133375" y="55448"/>
                  </a:lnTo>
                  <a:close/>
                </a:path>
                <a:path w="667385" h="105410">
                  <a:moveTo>
                    <a:pt x="190538" y="26873"/>
                  </a:moveTo>
                  <a:lnTo>
                    <a:pt x="182714" y="19050"/>
                  </a:lnTo>
                  <a:lnTo>
                    <a:pt x="179311" y="19050"/>
                  </a:lnTo>
                  <a:lnTo>
                    <a:pt x="171488" y="26873"/>
                  </a:lnTo>
                  <a:lnTo>
                    <a:pt x="171488" y="30276"/>
                  </a:lnTo>
                  <a:lnTo>
                    <a:pt x="179311" y="38100"/>
                  </a:lnTo>
                  <a:lnTo>
                    <a:pt x="182714" y="38100"/>
                  </a:lnTo>
                  <a:lnTo>
                    <a:pt x="190538" y="30289"/>
                  </a:lnTo>
                  <a:lnTo>
                    <a:pt x="190538" y="28587"/>
                  </a:lnTo>
                  <a:lnTo>
                    <a:pt x="190538" y="26873"/>
                  </a:lnTo>
                  <a:close/>
                </a:path>
                <a:path w="667385" h="105410">
                  <a:moveTo>
                    <a:pt x="257225" y="26873"/>
                  </a:moveTo>
                  <a:lnTo>
                    <a:pt x="249402" y="19050"/>
                  </a:lnTo>
                  <a:lnTo>
                    <a:pt x="245999" y="19050"/>
                  </a:lnTo>
                  <a:lnTo>
                    <a:pt x="238175" y="26873"/>
                  </a:lnTo>
                  <a:lnTo>
                    <a:pt x="238175" y="30276"/>
                  </a:lnTo>
                  <a:lnTo>
                    <a:pt x="245999" y="38100"/>
                  </a:lnTo>
                  <a:lnTo>
                    <a:pt x="249402" y="38100"/>
                  </a:lnTo>
                  <a:lnTo>
                    <a:pt x="257225" y="30289"/>
                  </a:lnTo>
                  <a:lnTo>
                    <a:pt x="257225" y="28587"/>
                  </a:lnTo>
                  <a:lnTo>
                    <a:pt x="257225" y="26873"/>
                  </a:lnTo>
                  <a:close/>
                </a:path>
                <a:path w="667385" h="105410">
                  <a:moveTo>
                    <a:pt x="314388" y="7823"/>
                  </a:moveTo>
                  <a:lnTo>
                    <a:pt x="306552" y="0"/>
                  </a:lnTo>
                  <a:lnTo>
                    <a:pt x="303161" y="0"/>
                  </a:lnTo>
                  <a:lnTo>
                    <a:pt x="295338" y="7823"/>
                  </a:lnTo>
                  <a:lnTo>
                    <a:pt x="295338" y="11226"/>
                  </a:lnTo>
                  <a:lnTo>
                    <a:pt x="303161" y="19050"/>
                  </a:lnTo>
                  <a:lnTo>
                    <a:pt x="306552" y="19050"/>
                  </a:lnTo>
                  <a:lnTo>
                    <a:pt x="314388" y="11226"/>
                  </a:lnTo>
                  <a:lnTo>
                    <a:pt x="314388" y="9525"/>
                  </a:lnTo>
                  <a:lnTo>
                    <a:pt x="314388" y="7823"/>
                  </a:lnTo>
                  <a:close/>
                </a:path>
                <a:path w="667385" h="105410">
                  <a:moveTo>
                    <a:pt x="371551" y="55448"/>
                  </a:moveTo>
                  <a:lnTo>
                    <a:pt x="363715" y="47637"/>
                  </a:lnTo>
                  <a:lnTo>
                    <a:pt x="360311" y="47637"/>
                  </a:lnTo>
                  <a:lnTo>
                    <a:pt x="352488" y="55460"/>
                  </a:lnTo>
                  <a:lnTo>
                    <a:pt x="352488" y="58864"/>
                  </a:lnTo>
                  <a:lnTo>
                    <a:pt x="360311" y="66687"/>
                  </a:lnTo>
                  <a:lnTo>
                    <a:pt x="363715" y="66687"/>
                  </a:lnTo>
                  <a:lnTo>
                    <a:pt x="371551" y="58864"/>
                  </a:lnTo>
                  <a:lnTo>
                    <a:pt x="371551" y="57162"/>
                  </a:lnTo>
                  <a:lnTo>
                    <a:pt x="371551" y="55448"/>
                  </a:lnTo>
                  <a:close/>
                </a:path>
                <a:path w="667385" h="105410">
                  <a:moveTo>
                    <a:pt x="428701" y="74510"/>
                  </a:moveTo>
                  <a:lnTo>
                    <a:pt x="420878" y="66687"/>
                  </a:lnTo>
                  <a:lnTo>
                    <a:pt x="417474" y="66687"/>
                  </a:lnTo>
                  <a:lnTo>
                    <a:pt x="409651" y="74510"/>
                  </a:lnTo>
                  <a:lnTo>
                    <a:pt x="409651" y="77914"/>
                  </a:lnTo>
                  <a:lnTo>
                    <a:pt x="417474" y="85737"/>
                  </a:lnTo>
                  <a:lnTo>
                    <a:pt x="420878" y="85737"/>
                  </a:lnTo>
                  <a:lnTo>
                    <a:pt x="428701" y="77914"/>
                  </a:lnTo>
                  <a:lnTo>
                    <a:pt x="428701" y="76212"/>
                  </a:lnTo>
                  <a:lnTo>
                    <a:pt x="428701" y="74510"/>
                  </a:lnTo>
                  <a:close/>
                </a:path>
                <a:path w="667385" h="105410">
                  <a:moveTo>
                    <a:pt x="495388" y="26873"/>
                  </a:moveTo>
                  <a:lnTo>
                    <a:pt x="487565" y="19050"/>
                  </a:lnTo>
                  <a:lnTo>
                    <a:pt x="484162" y="19050"/>
                  </a:lnTo>
                  <a:lnTo>
                    <a:pt x="476338" y="26873"/>
                  </a:lnTo>
                  <a:lnTo>
                    <a:pt x="476338" y="30276"/>
                  </a:lnTo>
                  <a:lnTo>
                    <a:pt x="484162" y="38100"/>
                  </a:lnTo>
                  <a:lnTo>
                    <a:pt x="487565" y="38100"/>
                  </a:lnTo>
                  <a:lnTo>
                    <a:pt x="495388" y="30289"/>
                  </a:lnTo>
                  <a:lnTo>
                    <a:pt x="495388" y="28587"/>
                  </a:lnTo>
                  <a:lnTo>
                    <a:pt x="495388" y="26873"/>
                  </a:lnTo>
                  <a:close/>
                </a:path>
                <a:path w="667385" h="105410">
                  <a:moveTo>
                    <a:pt x="552551" y="55448"/>
                  </a:moveTo>
                  <a:lnTo>
                    <a:pt x="544728" y="47637"/>
                  </a:lnTo>
                  <a:lnTo>
                    <a:pt x="541324" y="47637"/>
                  </a:lnTo>
                  <a:lnTo>
                    <a:pt x="533501" y="55460"/>
                  </a:lnTo>
                  <a:lnTo>
                    <a:pt x="533501" y="58864"/>
                  </a:lnTo>
                  <a:lnTo>
                    <a:pt x="541324" y="66687"/>
                  </a:lnTo>
                  <a:lnTo>
                    <a:pt x="544728" y="66687"/>
                  </a:lnTo>
                  <a:lnTo>
                    <a:pt x="552551" y="58864"/>
                  </a:lnTo>
                  <a:lnTo>
                    <a:pt x="552551" y="57162"/>
                  </a:lnTo>
                  <a:lnTo>
                    <a:pt x="552551" y="55448"/>
                  </a:lnTo>
                  <a:close/>
                </a:path>
                <a:path w="667385" h="105410">
                  <a:moveTo>
                    <a:pt x="609714" y="26873"/>
                  </a:moveTo>
                  <a:lnTo>
                    <a:pt x="601891" y="19050"/>
                  </a:lnTo>
                  <a:lnTo>
                    <a:pt x="598487" y="19050"/>
                  </a:lnTo>
                  <a:lnTo>
                    <a:pt x="590664" y="26873"/>
                  </a:lnTo>
                  <a:lnTo>
                    <a:pt x="590664" y="30276"/>
                  </a:lnTo>
                  <a:lnTo>
                    <a:pt x="598487" y="38100"/>
                  </a:lnTo>
                  <a:lnTo>
                    <a:pt x="601878" y="38100"/>
                  </a:lnTo>
                  <a:lnTo>
                    <a:pt x="609714" y="30289"/>
                  </a:lnTo>
                  <a:lnTo>
                    <a:pt x="609714" y="28587"/>
                  </a:lnTo>
                  <a:lnTo>
                    <a:pt x="609714" y="26873"/>
                  </a:lnTo>
                  <a:close/>
                </a:path>
                <a:path w="667385" h="105410">
                  <a:moveTo>
                    <a:pt x="666877" y="93560"/>
                  </a:moveTo>
                  <a:lnTo>
                    <a:pt x="659041" y="85737"/>
                  </a:lnTo>
                  <a:lnTo>
                    <a:pt x="655637" y="85737"/>
                  </a:lnTo>
                  <a:lnTo>
                    <a:pt x="647814" y="93560"/>
                  </a:lnTo>
                  <a:lnTo>
                    <a:pt x="647814" y="96964"/>
                  </a:lnTo>
                  <a:lnTo>
                    <a:pt x="655637" y="104787"/>
                  </a:lnTo>
                  <a:lnTo>
                    <a:pt x="659041" y="104787"/>
                  </a:lnTo>
                  <a:lnTo>
                    <a:pt x="666877" y="96977"/>
                  </a:lnTo>
                  <a:lnTo>
                    <a:pt x="666877" y="95275"/>
                  </a:lnTo>
                  <a:lnTo>
                    <a:pt x="666877" y="93560"/>
                  </a:lnTo>
                  <a:close/>
                </a:path>
              </a:pathLst>
            </a:custGeom>
            <a:solidFill>
              <a:srgbClr val="FFC000"/>
            </a:solidFill>
            <a:ln>
              <a:solidFill>
                <a:srgbClr val="FFC000"/>
              </a:solidFill>
            </a:ln>
          </p:spPr>
          <p:txBody>
            <a:bodyPr wrap="square" lIns="0" tIns="0" rIns="0" bIns="0" rtlCol="0">
              <a:prstTxWarp prst="textNoShape">
                <a:avLst/>
              </a:prstTxWarp>
              <a:noAutofit/>
            </a:bodyPr>
            <a:lstStyle/>
            <a:p>
              <a:endParaRPr lang="en-GB"/>
            </a:p>
          </p:txBody>
        </p:sp>
      </p:grpSp>
      <p:grpSp>
        <p:nvGrpSpPr>
          <p:cNvPr id="5145" name="Group 160"/>
          <p:cNvGrpSpPr>
            <a:grpSpLocks/>
          </p:cNvGrpSpPr>
          <p:nvPr/>
        </p:nvGrpSpPr>
        <p:grpSpPr bwMode="auto">
          <a:xfrm>
            <a:off x="1419225" y="76200"/>
            <a:ext cx="714375" cy="257175"/>
            <a:chOff x="0" y="0"/>
            <a:chExt cx="7150" cy="2578"/>
          </a:xfrm>
        </p:grpSpPr>
      </p:grpSp>
      <p:grpSp>
        <p:nvGrpSpPr>
          <p:cNvPr id="5175" name="Group 136"/>
          <p:cNvGrpSpPr>
            <a:grpSpLocks/>
          </p:cNvGrpSpPr>
          <p:nvPr/>
        </p:nvGrpSpPr>
        <p:grpSpPr bwMode="auto">
          <a:xfrm>
            <a:off x="1419225" y="76200"/>
            <a:ext cx="714375" cy="257175"/>
            <a:chOff x="0" y="0"/>
            <a:chExt cx="7150" cy="2578"/>
          </a:xfrm>
        </p:grpSpPr>
      </p:grpSp>
      <p:graphicFrame>
        <p:nvGraphicFramePr>
          <p:cNvPr id="19" name="Object 18">
            <a:extLst>
              <a:ext uri="{FF2B5EF4-FFF2-40B4-BE49-F238E27FC236}">
                <a16:creationId xmlns:a16="http://schemas.microsoft.com/office/drawing/2014/main" id="{034CB857-1DA5-BEC1-C491-6229F6881F8E}"/>
              </a:ext>
            </a:extLst>
          </p:cNvPr>
          <p:cNvGraphicFramePr>
            <a:graphicFrameLocks noChangeAspect="1"/>
          </p:cNvGraphicFramePr>
          <p:nvPr>
            <p:extLst>
              <p:ext uri="{D42A27DB-BD31-4B8C-83A1-F6EECF244321}">
                <p14:modId xmlns:p14="http://schemas.microsoft.com/office/powerpoint/2010/main" val="1835071988"/>
              </p:ext>
            </p:extLst>
          </p:nvPr>
        </p:nvGraphicFramePr>
        <p:xfrm>
          <a:off x="638064" y="2470622"/>
          <a:ext cx="2628900" cy="1255713"/>
        </p:xfrm>
        <a:graphic>
          <a:graphicData uri="http://schemas.openxmlformats.org/presentationml/2006/ole">
            <mc:AlternateContent xmlns:mc="http://schemas.openxmlformats.org/markup-compatibility/2006">
              <mc:Choice xmlns:v="urn:schemas-microsoft-com:vml" Requires="v">
                <p:oleObj name="Document" r:id="rId7" imgW="2640781" imgH="1258697" progId="Word.Document.12">
                  <p:embed/>
                </p:oleObj>
              </mc:Choice>
              <mc:Fallback>
                <p:oleObj name="Document" r:id="rId7" imgW="2640781" imgH="1258697" progId="Word.Document.12">
                  <p:embed/>
                  <p:pic>
                    <p:nvPicPr>
                      <p:cNvPr id="19" name="Object 18">
                        <a:extLst>
                          <a:ext uri="{FF2B5EF4-FFF2-40B4-BE49-F238E27FC236}">
                            <a16:creationId xmlns:a16="http://schemas.microsoft.com/office/drawing/2014/main" id="{034CB857-1DA5-BEC1-C491-6229F6881F8E}"/>
                          </a:ext>
                        </a:extLst>
                      </p:cNvPr>
                      <p:cNvPicPr/>
                      <p:nvPr/>
                    </p:nvPicPr>
                    <p:blipFill>
                      <a:blip r:embed="rId4"/>
                      <a:stretch>
                        <a:fillRect/>
                      </a:stretch>
                    </p:blipFill>
                    <p:spPr>
                      <a:xfrm>
                        <a:off x="638064" y="2470622"/>
                        <a:ext cx="2628900" cy="1255713"/>
                      </a:xfrm>
                      <a:prstGeom prst="rect">
                        <a:avLst/>
                      </a:prstGeom>
                    </p:spPr>
                  </p:pic>
                </p:oleObj>
              </mc:Fallback>
            </mc:AlternateContent>
          </a:graphicData>
        </a:graphic>
      </p:graphicFrame>
      <p:graphicFrame>
        <p:nvGraphicFramePr>
          <p:cNvPr id="20" name="Table 19">
            <a:extLst>
              <a:ext uri="{FF2B5EF4-FFF2-40B4-BE49-F238E27FC236}">
                <a16:creationId xmlns:a16="http://schemas.microsoft.com/office/drawing/2014/main" id="{30451D02-1A0C-F66D-EE56-C89C8FA931AE}"/>
              </a:ext>
            </a:extLst>
          </p:cNvPr>
          <p:cNvGraphicFramePr>
            <a:graphicFrameLocks noGrp="1"/>
          </p:cNvGraphicFramePr>
          <p:nvPr>
            <p:extLst>
              <p:ext uri="{D42A27DB-BD31-4B8C-83A1-F6EECF244321}">
                <p14:modId xmlns:p14="http://schemas.microsoft.com/office/powerpoint/2010/main" val="3152834014"/>
              </p:ext>
            </p:extLst>
          </p:nvPr>
        </p:nvGraphicFramePr>
        <p:xfrm>
          <a:off x="901190" y="2535054"/>
          <a:ext cx="2209800" cy="1072562"/>
        </p:xfrm>
        <a:graphic>
          <a:graphicData uri="http://schemas.openxmlformats.org/drawingml/2006/table">
            <a:tbl>
              <a:tblPr firstRow="1" firstCol="1" lastRow="1" lastCol="1" bandRow="1" bandCol="1"/>
              <a:tblGrid>
                <a:gridCol w="2209800">
                  <a:extLst>
                    <a:ext uri="{9D8B030D-6E8A-4147-A177-3AD203B41FA5}">
                      <a16:colId xmlns:a16="http://schemas.microsoft.com/office/drawing/2014/main" val="2308275312"/>
                    </a:ext>
                  </a:extLst>
                </a:gridCol>
              </a:tblGrid>
              <a:tr h="407511">
                <a:tc>
                  <a:txBody>
                    <a:bodyPr/>
                    <a:lstStyle/>
                    <a:p>
                      <a:pPr marL="123190">
                        <a:spcBef>
                          <a:spcPts val="650"/>
                        </a:spcBef>
                        <a:spcAft>
                          <a:spcPts val="0"/>
                        </a:spcAft>
                      </a:pPr>
                      <a:r>
                        <a:rPr lang="en-US" sz="1500" spc="-20" dirty="0">
                          <a:solidFill>
                            <a:srgbClr val="FF9900"/>
                          </a:solidFill>
                          <a:effectLst/>
                          <a:latin typeface="Lucida Sans" panose="020B0602030504020204" pitchFamily="34" charset="0"/>
                          <a:ea typeface="Lucida Sans" panose="020B0602030504020204" pitchFamily="34" charset="0"/>
                          <a:cs typeface="Lucida Sans" panose="020B0602030504020204" pitchFamily="34" charset="0"/>
                        </a:rPr>
                        <a:t>113</a:t>
                      </a:r>
                      <a:endParaRPr lang="en-GB" sz="1100" dirty="0">
                        <a:solidFill>
                          <a:srgbClr val="FF9900"/>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580659537"/>
                  </a:ext>
                </a:extLst>
              </a:tr>
              <a:tr h="426355">
                <a:tc>
                  <a:txBody>
                    <a:bodyPr/>
                    <a:lstStyle/>
                    <a:p>
                      <a:pPr marL="123190">
                        <a:lnSpc>
                          <a:spcPts val="1350"/>
                        </a:lnSpc>
                      </a:pP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PI_001</a:t>
                      </a:r>
                      <a:r>
                        <a:rPr lang="en-US" sz="1050" spc="-6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6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6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accidental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dwelling</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fires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4116523701"/>
                  </a:ext>
                </a:extLst>
              </a:tr>
              <a:tr h="238696">
                <a:tc>
                  <a:txBody>
                    <a:bodyPr/>
                    <a:lstStyle/>
                    <a:p>
                      <a:pPr marL="123190">
                        <a:lnSpc>
                          <a:spcPts val="750"/>
                        </a:lnSpc>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395108442"/>
                  </a:ext>
                </a:extLst>
              </a:tr>
            </a:tbl>
          </a:graphicData>
        </a:graphic>
      </p:graphicFrame>
      <p:grpSp>
        <p:nvGrpSpPr>
          <p:cNvPr id="48" name="Group 47">
            <a:extLst>
              <a:ext uri="{FF2B5EF4-FFF2-40B4-BE49-F238E27FC236}">
                <a16:creationId xmlns:a16="http://schemas.microsoft.com/office/drawing/2014/main" id="{A2B1FC5D-A3EB-0224-0EDA-F8E3F8DA78DC}"/>
              </a:ext>
            </a:extLst>
          </p:cNvPr>
          <p:cNvGrpSpPr/>
          <p:nvPr/>
        </p:nvGrpSpPr>
        <p:grpSpPr>
          <a:xfrm>
            <a:off x="2329424" y="2548245"/>
            <a:ext cx="714375" cy="257860"/>
            <a:chOff x="2154255" y="5268717"/>
            <a:chExt cx="714375" cy="257860"/>
          </a:xfrm>
        </p:grpSpPr>
        <p:sp>
          <p:nvSpPr>
            <p:cNvPr id="22" name="Graphic 95">
              <a:extLst>
                <a:ext uri="{FF2B5EF4-FFF2-40B4-BE49-F238E27FC236}">
                  <a16:creationId xmlns:a16="http://schemas.microsoft.com/office/drawing/2014/main" id="{69A42157-0597-018A-5327-04886A915581}"/>
                </a:ext>
              </a:extLst>
            </p:cNvPr>
            <p:cNvSpPr/>
            <p:nvPr/>
          </p:nvSpPr>
          <p:spPr>
            <a:xfrm>
              <a:off x="2154255" y="5525310"/>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23" name="Graphic 96">
              <a:extLst>
                <a:ext uri="{FF2B5EF4-FFF2-40B4-BE49-F238E27FC236}">
                  <a16:creationId xmlns:a16="http://schemas.microsoft.com/office/drawing/2014/main" id="{168C37D9-3852-E3D2-ECEC-5C3C53979029}"/>
                </a:ext>
              </a:extLst>
            </p:cNvPr>
            <p:cNvSpPr/>
            <p:nvPr/>
          </p:nvSpPr>
          <p:spPr>
            <a:xfrm>
              <a:off x="2154255" y="5525310"/>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24" name="Graphic 97">
              <a:extLst>
                <a:ext uri="{FF2B5EF4-FFF2-40B4-BE49-F238E27FC236}">
                  <a16:creationId xmlns:a16="http://schemas.microsoft.com/office/drawing/2014/main" id="{79D640E5-8805-515C-BD0C-8CDAC3069627}"/>
                </a:ext>
              </a:extLst>
            </p:cNvPr>
            <p:cNvSpPr/>
            <p:nvPr/>
          </p:nvSpPr>
          <p:spPr>
            <a:xfrm>
              <a:off x="2190170" y="5269996"/>
              <a:ext cx="654738" cy="235638"/>
            </a:xfrm>
            <a:custGeom>
              <a:avLst/>
              <a:gdLst/>
              <a:ahLst/>
              <a:cxnLst/>
              <a:rect l="l" t="t" r="r" b="b"/>
              <a:pathLst>
                <a:path w="655320" h="236220">
                  <a:moveTo>
                    <a:pt x="654957" y="235898"/>
                  </a:moveTo>
                  <a:lnTo>
                    <a:pt x="0" y="235898"/>
                  </a:lnTo>
                  <a:lnTo>
                    <a:pt x="0" y="0"/>
                  </a:lnTo>
                  <a:lnTo>
                    <a:pt x="59541" y="85777"/>
                  </a:lnTo>
                  <a:lnTo>
                    <a:pt x="119083" y="53615"/>
                  </a:lnTo>
                  <a:lnTo>
                    <a:pt x="178624" y="91141"/>
                  </a:lnTo>
                  <a:lnTo>
                    <a:pt x="238166" y="64333"/>
                  </a:lnTo>
                  <a:lnTo>
                    <a:pt x="297707" y="16080"/>
                  </a:lnTo>
                  <a:lnTo>
                    <a:pt x="357249" y="80423"/>
                  </a:lnTo>
                  <a:lnTo>
                    <a:pt x="476332" y="16080"/>
                  </a:lnTo>
                  <a:lnTo>
                    <a:pt x="535874" y="75060"/>
                  </a:lnTo>
                  <a:lnTo>
                    <a:pt x="595415" y="21444"/>
                  </a:lnTo>
                  <a:lnTo>
                    <a:pt x="654957" y="16080"/>
                  </a:lnTo>
                  <a:lnTo>
                    <a:pt x="654957" y="235898"/>
                  </a:lnTo>
                  <a:close/>
                </a:path>
              </a:pathLst>
            </a:custGeom>
            <a:solidFill>
              <a:srgbClr val="FFC000">
                <a:alpha val="25099"/>
              </a:srgbClr>
            </a:solidFill>
          </p:spPr>
          <p:txBody>
            <a:bodyPr wrap="square" lIns="0" tIns="0" rIns="0" bIns="0" rtlCol="0">
              <a:prstTxWarp prst="textNoShape">
                <a:avLst/>
              </a:prstTxWarp>
              <a:noAutofit/>
            </a:bodyPr>
            <a:lstStyle/>
            <a:p>
              <a:endParaRPr lang="en-GB" dirty="0"/>
            </a:p>
          </p:txBody>
        </p:sp>
        <p:sp>
          <p:nvSpPr>
            <p:cNvPr id="46" name="Graphic 98">
              <a:extLst>
                <a:ext uri="{FF2B5EF4-FFF2-40B4-BE49-F238E27FC236}">
                  <a16:creationId xmlns:a16="http://schemas.microsoft.com/office/drawing/2014/main" id="{614B3D67-9E19-F5D9-40B5-E6033B754E11}"/>
                </a:ext>
              </a:extLst>
            </p:cNvPr>
            <p:cNvSpPr/>
            <p:nvPr/>
          </p:nvSpPr>
          <p:spPr>
            <a:xfrm>
              <a:off x="2186381" y="5278098"/>
              <a:ext cx="654738" cy="91215"/>
            </a:xfrm>
            <a:custGeom>
              <a:avLst/>
              <a:gdLst/>
              <a:ahLst/>
              <a:cxnLst/>
              <a:rect l="l" t="t" r="r" b="b"/>
              <a:pathLst>
                <a:path w="655320" h="91440">
                  <a:moveTo>
                    <a:pt x="0" y="0"/>
                  </a:moveTo>
                  <a:lnTo>
                    <a:pt x="59541" y="85777"/>
                  </a:lnTo>
                  <a:lnTo>
                    <a:pt x="119083" y="53615"/>
                  </a:lnTo>
                  <a:lnTo>
                    <a:pt x="178624" y="91141"/>
                  </a:lnTo>
                  <a:lnTo>
                    <a:pt x="238166" y="64333"/>
                  </a:lnTo>
                  <a:lnTo>
                    <a:pt x="297707" y="16080"/>
                  </a:lnTo>
                  <a:lnTo>
                    <a:pt x="357249" y="80423"/>
                  </a:lnTo>
                  <a:lnTo>
                    <a:pt x="416790" y="48252"/>
                  </a:lnTo>
                  <a:lnTo>
                    <a:pt x="476332" y="16080"/>
                  </a:lnTo>
                  <a:lnTo>
                    <a:pt x="535874" y="75060"/>
                  </a:lnTo>
                  <a:lnTo>
                    <a:pt x="595415" y="21444"/>
                  </a:lnTo>
                  <a:lnTo>
                    <a:pt x="654957" y="16080"/>
                  </a:lnTo>
                </a:path>
              </a:pathLst>
            </a:custGeom>
            <a:ln w="9525">
              <a:solidFill>
                <a:srgbClr val="FF9900"/>
              </a:solidFill>
            </a:ln>
          </p:spPr>
          <p:style>
            <a:lnRef idx="3">
              <a:schemeClr val="accent4"/>
            </a:lnRef>
            <a:fillRef idx="0">
              <a:schemeClr val="accent4"/>
            </a:fillRef>
            <a:effectRef idx="2">
              <a:schemeClr val="accent4"/>
            </a:effectRef>
            <a:fontRef idx="minor">
              <a:schemeClr val="tx1"/>
            </a:fontRef>
          </p:style>
          <p:txBody>
            <a:bodyPr wrap="square" lIns="0" tIns="0" rIns="0" bIns="0" rtlCol="0">
              <a:prstTxWarp prst="textNoShape">
                <a:avLst/>
              </a:prstTxWarp>
              <a:noAutofit/>
            </a:bodyPr>
            <a:lstStyle/>
            <a:p>
              <a:endParaRPr lang="en-GB"/>
            </a:p>
          </p:txBody>
        </p:sp>
        <p:sp>
          <p:nvSpPr>
            <p:cNvPr id="47" name="Graphic 99">
              <a:extLst>
                <a:ext uri="{FF2B5EF4-FFF2-40B4-BE49-F238E27FC236}">
                  <a16:creationId xmlns:a16="http://schemas.microsoft.com/office/drawing/2014/main" id="{A06F8AB4-06D5-0E34-9FCF-9E1822D40E5B}"/>
                </a:ext>
              </a:extLst>
            </p:cNvPr>
            <p:cNvSpPr/>
            <p:nvPr/>
          </p:nvSpPr>
          <p:spPr>
            <a:xfrm>
              <a:off x="2173290" y="5268717"/>
              <a:ext cx="666792" cy="114652"/>
            </a:xfrm>
            <a:custGeom>
              <a:avLst/>
              <a:gdLst/>
              <a:ahLst/>
              <a:cxnLst/>
              <a:rect l="l" t="t" r="r" b="b"/>
              <a:pathLst>
                <a:path w="667385" h="114935">
                  <a:moveTo>
                    <a:pt x="19050" y="7810"/>
                  </a:moveTo>
                  <a:lnTo>
                    <a:pt x="11214" y="0"/>
                  </a:lnTo>
                  <a:lnTo>
                    <a:pt x="7810" y="0"/>
                  </a:lnTo>
                  <a:lnTo>
                    <a:pt x="0" y="7835"/>
                  </a:lnTo>
                  <a:lnTo>
                    <a:pt x="0" y="11239"/>
                  </a:lnTo>
                  <a:lnTo>
                    <a:pt x="7823" y="19050"/>
                  </a:lnTo>
                  <a:lnTo>
                    <a:pt x="11226" y="19050"/>
                  </a:lnTo>
                  <a:lnTo>
                    <a:pt x="19050" y="11239"/>
                  </a:lnTo>
                  <a:lnTo>
                    <a:pt x="19050" y="9525"/>
                  </a:lnTo>
                  <a:lnTo>
                    <a:pt x="19050" y="7810"/>
                  </a:lnTo>
                  <a:close/>
                </a:path>
                <a:path w="667385" h="114935">
                  <a:moveTo>
                    <a:pt x="76212" y="93548"/>
                  </a:moveTo>
                  <a:lnTo>
                    <a:pt x="68364" y="85737"/>
                  </a:lnTo>
                  <a:lnTo>
                    <a:pt x="64960" y="85750"/>
                  </a:lnTo>
                  <a:lnTo>
                    <a:pt x="57150" y="93586"/>
                  </a:lnTo>
                  <a:lnTo>
                    <a:pt x="57150" y="96977"/>
                  </a:lnTo>
                  <a:lnTo>
                    <a:pt x="64985" y="104800"/>
                  </a:lnTo>
                  <a:lnTo>
                    <a:pt x="68389" y="104800"/>
                  </a:lnTo>
                  <a:lnTo>
                    <a:pt x="76212" y="96977"/>
                  </a:lnTo>
                  <a:lnTo>
                    <a:pt x="76212" y="95262"/>
                  </a:lnTo>
                  <a:lnTo>
                    <a:pt x="76212" y="93548"/>
                  </a:lnTo>
                  <a:close/>
                </a:path>
                <a:path w="667385" h="114935">
                  <a:moveTo>
                    <a:pt x="133362" y="64973"/>
                  </a:moveTo>
                  <a:lnTo>
                    <a:pt x="125526" y="57162"/>
                  </a:lnTo>
                  <a:lnTo>
                    <a:pt x="122123" y="57175"/>
                  </a:lnTo>
                  <a:lnTo>
                    <a:pt x="114312" y="64998"/>
                  </a:lnTo>
                  <a:lnTo>
                    <a:pt x="114312" y="68402"/>
                  </a:lnTo>
                  <a:lnTo>
                    <a:pt x="122148" y="76225"/>
                  </a:lnTo>
                  <a:lnTo>
                    <a:pt x="125539" y="76212"/>
                  </a:lnTo>
                  <a:lnTo>
                    <a:pt x="133362" y="68389"/>
                  </a:lnTo>
                  <a:lnTo>
                    <a:pt x="133362" y="66687"/>
                  </a:lnTo>
                  <a:lnTo>
                    <a:pt x="133362" y="64973"/>
                  </a:lnTo>
                  <a:close/>
                </a:path>
                <a:path w="667385" h="114935">
                  <a:moveTo>
                    <a:pt x="190525" y="103085"/>
                  </a:moveTo>
                  <a:lnTo>
                    <a:pt x="182702" y="95262"/>
                  </a:lnTo>
                  <a:lnTo>
                    <a:pt x="179298" y="95262"/>
                  </a:lnTo>
                  <a:lnTo>
                    <a:pt x="171475" y="103085"/>
                  </a:lnTo>
                  <a:lnTo>
                    <a:pt x="171475" y="106489"/>
                  </a:lnTo>
                  <a:lnTo>
                    <a:pt x="182702" y="114325"/>
                  </a:lnTo>
                  <a:lnTo>
                    <a:pt x="184289" y="113893"/>
                  </a:lnTo>
                  <a:lnTo>
                    <a:pt x="187236" y="112191"/>
                  </a:lnTo>
                  <a:lnTo>
                    <a:pt x="188391" y="111023"/>
                  </a:lnTo>
                  <a:lnTo>
                    <a:pt x="190093" y="108077"/>
                  </a:lnTo>
                  <a:lnTo>
                    <a:pt x="190525" y="106502"/>
                  </a:lnTo>
                  <a:lnTo>
                    <a:pt x="190525" y="104800"/>
                  </a:lnTo>
                  <a:lnTo>
                    <a:pt x="190525" y="103085"/>
                  </a:lnTo>
                  <a:close/>
                </a:path>
                <a:path w="667385" h="114935">
                  <a:moveTo>
                    <a:pt x="257213" y="74498"/>
                  </a:moveTo>
                  <a:lnTo>
                    <a:pt x="249377" y="66675"/>
                  </a:lnTo>
                  <a:lnTo>
                    <a:pt x="245986" y="66687"/>
                  </a:lnTo>
                  <a:lnTo>
                    <a:pt x="238163" y="74510"/>
                  </a:lnTo>
                  <a:lnTo>
                    <a:pt x="238163" y="77914"/>
                  </a:lnTo>
                  <a:lnTo>
                    <a:pt x="245986" y="85737"/>
                  </a:lnTo>
                  <a:lnTo>
                    <a:pt x="249377" y="85737"/>
                  </a:lnTo>
                  <a:lnTo>
                    <a:pt x="257213" y="77914"/>
                  </a:lnTo>
                  <a:lnTo>
                    <a:pt x="257213" y="76212"/>
                  </a:lnTo>
                  <a:lnTo>
                    <a:pt x="257213" y="74498"/>
                  </a:lnTo>
                  <a:close/>
                </a:path>
                <a:path w="667385" h="114935">
                  <a:moveTo>
                    <a:pt x="314375" y="26873"/>
                  </a:moveTo>
                  <a:lnTo>
                    <a:pt x="306539" y="19050"/>
                  </a:lnTo>
                  <a:lnTo>
                    <a:pt x="303136" y="19050"/>
                  </a:lnTo>
                  <a:lnTo>
                    <a:pt x="295325" y="26873"/>
                  </a:lnTo>
                  <a:lnTo>
                    <a:pt x="295325" y="30276"/>
                  </a:lnTo>
                  <a:lnTo>
                    <a:pt x="306539" y="38112"/>
                  </a:lnTo>
                  <a:lnTo>
                    <a:pt x="308127" y="37680"/>
                  </a:lnTo>
                  <a:lnTo>
                    <a:pt x="311073" y="35979"/>
                  </a:lnTo>
                  <a:lnTo>
                    <a:pt x="312242" y="34810"/>
                  </a:lnTo>
                  <a:lnTo>
                    <a:pt x="313944" y="31864"/>
                  </a:lnTo>
                  <a:lnTo>
                    <a:pt x="314375" y="30289"/>
                  </a:lnTo>
                  <a:lnTo>
                    <a:pt x="314375" y="28587"/>
                  </a:lnTo>
                  <a:lnTo>
                    <a:pt x="314375" y="26873"/>
                  </a:lnTo>
                  <a:close/>
                </a:path>
                <a:path w="667385" h="114935">
                  <a:moveTo>
                    <a:pt x="371538" y="93548"/>
                  </a:moveTo>
                  <a:lnTo>
                    <a:pt x="363702" y="85737"/>
                  </a:lnTo>
                  <a:lnTo>
                    <a:pt x="360299" y="85737"/>
                  </a:lnTo>
                  <a:lnTo>
                    <a:pt x="352475" y="93560"/>
                  </a:lnTo>
                  <a:lnTo>
                    <a:pt x="352475" y="96964"/>
                  </a:lnTo>
                  <a:lnTo>
                    <a:pt x="363702" y="104800"/>
                  </a:lnTo>
                  <a:lnTo>
                    <a:pt x="365290" y="104368"/>
                  </a:lnTo>
                  <a:lnTo>
                    <a:pt x="368236" y="102666"/>
                  </a:lnTo>
                  <a:lnTo>
                    <a:pt x="369404" y="101498"/>
                  </a:lnTo>
                  <a:lnTo>
                    <a:pt x="371106" y="98552"/>
                  </a:lnTo>
                  <a:lnTo>
                    <a:pt x="371538" y="96977"/>
                  </a:lnTo>
                  <a:lnTo>
                    <a:pt x="371538" y="95262"/>
                  </a:lnTo>
                  <a:lnTo>
                    <a:pt x="371538" y="93548"/>
                  </a:lnTo>
                  <a:close/>
                </a:path>
                <a:path w="667385" h="114935">
                  <a:moveTo>
                    <a:pt x="428688" y="55448"/>
                  </a:moveTo>
                  <a:lnTo>
                    <a:pt x="420865" y="47625"/>
                  </a:lnTo>
                  <a:lnTo>
                    <a:pt x="417461" y="47637"/>
                  </a:lnTo>
                  <a:lnTo>
                    <a:pt x="409638" y="55460"/>
                  </a:lnTo>
                  <a:lnTo>
                    <a:pt x="409638" y="58851"/>
                  </a:lnTo>
                  <a:lnTo>
                    <a:pt x="420865" y="66687"/>
                  </a:lnTo>
                  <a:lnTo>
                    <a:pt x="422452" y="66255"/>
                  </a:lnTo>
                  <a:lnTo>
                    <a:pt x="425399" y="64554"/>
                  </a:lnTo>
                  <a:lnTo>
                    <a:pt x="426554" y="63398"/>
                  </a:lnTo>
                  <a:lnTo>
                    <a:pt x="428269" y="60452"/>
                  </a:lnTo>
                  <a:lnTo>
                    <a:pt x="428688" y="58864"/>
                  </a:lnTo>
                  <a:lnTo>
                    <a:pt x="428688" y="57162"/>
                  </a:lnTo>
                  <a:lnTo>
                    <a:pt x="428688" y="55448"/>
                  </a:lnTo>
                  <a:close/>
                </a:path>
                <a:path w="667385" h="114935">
                  <a:moveTo>
                    <a:pt x="495376" y="26873"/>
                  </a:moveTo>
                  <a:lnTo>
                    <a:pt x="487553" y="19050"/>
                  </a:lnTo>
                  <a:lnTo>
                    <a:pt x="484149" y="19050"/>
                  </a:lnTo>
                  <a:lnTo>
                    <a:pt x="476326" y="26873"/>
                  </a:lnTo>
                  <a:lnTo>
                    <a:pt x="476326" y="30276"/>
                  </a:lnTo>
                  <a:lnTo>
                    <a:pt x="487553" y="38112"/>
                  </a:lnTo>
                  <a:lnTo>
                    <a:pt x="489140" y="37680"/>
                  </a:lnTo>
                  <a:lnTo>
                    <a:pt x="492086" y="35979"/>
                  </a:lnTo>
                  <a:lnTo>
                    <a:pt x="493242" y="34810"/>
                  </a:lnTo>
                  <a:lnTo>
                    <a:pt x="494957" y="31864"/>
                  </a:lnTo>
                  <a:lnTo>
                    <a:pt x="495376" y="30289"/>
                  </a:lnTo>
                  <a:lnTo>
                    <a:pt x="495376" y="28587"/>
                  </a:lnTo>
                  <a:lnTo>
                    <a:pt x="495376" y="26873"/>
                  </a:lnTo>
                  <a:close/>
                </a:path>
                <a:path w="667385" h="114935">
                  <a:moveTo>
                    <a:pt x="552538" y="84023"/>
                  </a:moveTo>
                  <a:lnTo>
                    <a:pt x="544703" y="76200"/>
                  </a:lnTo>
                  <a:lnTo>
                    <a:pt x="541312" y="76212"/>
                  </a:lnTo>
                  <a:lnTo>
                    <a:pt x="533488" y="84035"/>
                  </a:lnTo>
                  <a:lnTo>
                    <a:pt x="533488" y="87439"/>
                  </a:lnTo>
                  <a:lnTo>
                    <a:pt x="541312" y="95262"/>
                  </a:lnTo>
                  <a:lnTo>
                    <a:pt x="544703" y="95262"/>
                  </a:lnTo>
                  <a:lnTo>
                    <a:pt x="552538" y="87452"/>
                  </a:lnTo>
                  <a:lnTo>
                    <a:pt x="552538" y="85737"/>
                  </a:lnTo>
                  <a:lnTo>
                    <a:pt x="552538" y="84023"/>
                  </a:lnTo>
                  <a:close/>
                </a:path>
                <a:path w="667385" h="114935">
                  <a:moveTo>
                    <a:pt x="609701" y="26873"/>
                  </a:moveTo>
                  <a:lnTo>
                    <a:pt x="601865" y="19050"/>
                  </a:lnTo>
                  <a:lnTo>
                    <a:pt x="598462" y="19050"/>
                  </a:lnTo>
                  <a:lnTo>
                    <a:pt x="590651" y="26873"/>
                  </a:lnTo>
                  <a:lnTo>
                    <a:pt x="590651" y="30276"/>
                  </a:lnTo>
                  <a:lnTo>
                    <a:pt x="601865" y="38112"/>
                  </a:lnTo>
                  <a:lnTo>
                    <a:pt x="603465" y="37680"/>
                  </a:lnTo>
                  <a:lnTo>
                    <a:pt x="606399" y="35979"/>
                  </a:lnTo>
                  <a:lnTo>
                    <a:pt x="607568" y="34810"/>
                  </a:lnTo>
                  <a:lnTo>
                    <a:pt x="609269" y="31864"/>
                  </a:lnTo>
                  <a:lnTo>
                    <a:pt x="609701" y="30289"/>
                  </a:lnTo>
                  <a:lnTo>
                    <a:pt x="609701" y="28587"/>
                  </a:lnTo>
                  <a:lnTo>
                    <a:pt x="609701" y="26873"/>
                  </a:lnTo>
                  <a:close/>
                </a:path>
                <a:path w="667385" h="114935">
                  <a:moveTo>
                    <a:pt x="666864" y="26873"/>
                  </a:moveTo>
                  <a:lnTo>
                    <a:pt x="659028" y="19050"/>
                  </a:lnTo>
                  <a:lnTo>
                    <a:pt x="655624" y="19050"/>
                  </a:lnTo>
                  <a:lnTo>
                    <a:pt x="647801" y="26873"/>
                  </a:lnTo>
                  <a:lnTo>
                    <a:pt x="647801" y="30276"/>
                  </a:lnTo>
                  <a:lnTo>
                    <a:pt x="659028" y="38112"/>
                  </a:lnTo>
                  <a:lnTo>
                    <a:pt x="660615" y="37680"/>
                  </a:lnTo>
                  <a:lnTo>
                    <a:pt x="663562" y="35979"/>
                  </a:lnTo>
                  <a:lnTo>
                    <a:pt x="664730" y="34810"/>
                  </a:lnTo>
                  <a:lnTo>
                    <a:pt x="666432" y="31864"/>
                  </a:lnTo>
                  <a:lnTo>
                    <a:pt x="666864" y="30289"/>
                  </a:lnTo>
                  <a:lnTo>
                    <a:pt x="666864" y="28587"/>
                  </a:lnTo>
                  <a:lnTo>
                    <a:pt x="666864" y="26873"/>
                  </a:lnTo>
                  <a:close/>
                </a:path>
              </a:pathLst>
            </a:custGeom>
            <a:solidFill>
              <a:srgbClr val="FF9900"/>
            </a:solidFill>
            <a:ln>
              <a:solidFill>
                <a:srgbClr val="FF9900"/>
              </a:solidFill>
            </a:ln>
          </p:spPr>
          <p:txBody>
            <a:bodyPr wrap="square" lIns="0" tIns="0" rIns="0" bIns="0" rtlCol="0">
              <a:prstTxWarp prst="textNoShape">
                <a:avLst/>
              </a:prstTxWarp>
              <a:noAutofit/>
            </a:bodyPr>
            <a:lstStyle/>
            <a:p>
              <a:endParaRPr lang="en-GB"/>
            </a:p>
          </p:txBody>
        </p:sp>
      </p:grpSp>
      <p:graphicFrame>
        <p:nvGraphicFramePr>
          <p:cNvPr id="50" name="Object 49">
            <a:extLst>
              <a:ext uri="{FF2B5EF4-FFF2-40B4-BE49-F238E27FC236}">
                <a16:creationId xmlns:a16="http://schemas.microsoft.com/office/drawing/2014/main" id="{F263B065-132A-BBBF-1F3F-7A3823E703F5}"/>
              </a:ext>
            </a:extLst>
          </p:cNvPr>
          <p:cNvGraphicFramePr>
            <a:graphicFrameLocks noChangeAspect="1"/>
          </p:cNvGraphicFramePr>
          <p:nvPr>
            <p:extLst>
              <p:ext uri="{D42A27DB-BD31-4B8C-83A1-F6EECF244321}">
                <p14:modId xmlns:p14="http://schemas.microsoft.com/office/powerpoint/2010/main" val="945407887"/>
              </p:ext>
            </p:extLst>
          </p:nvPr>
        </p:nvGraphicFramePr>
        <p:xfrm>
          <a:off x="4781550" y="3852144"/>
          <a:ext cx="2628900" cy="1255713"/>
        </p:xfrm>
        <a:graphic>
          <a:graphicData uri="http://schemas.openxmlformats.org/presentationml/2006/ole">
            <mc:AlternateContent xmlns:mc="http://schemas.openxmlformats.org/markup-compatibility/2006">
              <mc:Choice xmlns:v="urn:schemas-microsoft-com:vml" Requires="v">
                <p:oleObj name="Document" r:id="rId8" imgW="2640781" imgH="1258697" progId="Word.Document.12">
                  <p:embed/>
                </p:oleObj>
              </mc:Choice>
              <mc:Fallback>
                <p:oleObj name="Document" r:id="rId8" imgW="2640781" imgH="1258697" progId="Word.Document.12">
                  <p:embed/>
                  <p:pic>
                    <p:nvPicPr>
                      <p:cNvPr id="50" name="Object 49">
                        <a:extLst>
                          <a:ext uri="{FF2B5EF4-FFF2-40B4-BE49-F238E27FC236}">
                            <a16:creationId xmlns:a16="http://schemas.microsoft.com/office/drawing/2014/main" id="{F263B065-132A-BBBF-1F3F-7A3823E703F5}"/>
                          </a:ext>
                        </a:extLst>
                      </p:cNvPr>
                      <p:cNvPicPr/>
                      <p:nvPr/>
                    </p:nvPicPr>
                    <p:blipFill>
                      <a:blip r:embed="rId4"/>
                      <a:stretch>
                        <a:fillRect/>
                      </a:stretch>
                    </p:blipFill>
                    <p:spPr>
                      <a:xfrm>
                        <a:off x="4781550" y="3852144"/>
                        <a:ext cx="2628900" cy="1255713"/>
                      </a:xfrm>
                      <a:prstGeom prst="rect">
                        <a:avLst/>
                      </a:prstGeom>
                    </p:spPr>
                  </p:pic>
                </p:oleObj>
              </mc:Fallback>
            </mc:AlternateContent>
          </a:graphicData>
        </a:graphic>
      </p:graphicFrame>
      <p:graphicFrame>
        <p:nvGraphicFramePr>
          <p:cNvPr id="53" name="Table 52">
            <a:extLst>
              <a:ext uri="{FF2B5EF4-FFF2-40B4-BE49-F238E27FC236}">
                <a16:creationId xmlns:a16="http://schemas.microsoft.com/office/drawing/2014/main" id="{5C7F34C5-5BEA-2F61-E119-84D365F0C672}"/>
              </a:ext>
            </a:extLst>
          </p:cNvPr>
          <p:cNvGraphicFramePr>
            <a:graphicFrameLocks noGrp="1"/>
          </p:cNvGraphicFramePr>
          <p:nvPr>
            <p:extLst>
              <p:ext uri="{D42A27DB-BD31-4B8C-83A1-F6EECF244321}">
                <p14:modId xmlns:p14="http://schemas.microsoft.com/office/powerpoint/2010/main" val="2864554560"/>
              </p:ext>
            </p:extLst>
          </p:nvPr>
        </p:nvGraphicFramePr>
        <p:xfrm>
          <a:off x="5055403" y="3934691"/>
          <a:ext cx="2209800" cy="941452"/>
        </p:xfrm>
        <a:graphic>
          <a:graphicData uri="http://schemas.openxmlformats.org/drawingml/2006/table">
            <a:tbl>
              <a:tblPr firstRow="1" firstCol="1" lastRow="1" lastCol="1" bandRow="1" bandCol="1"/>
              <a:tblGrid>
                <a:gridCol w="2209800">
                  <a:extLst>
                    <a:ext uri="{9D8B030D-6E8A-4147-A177-3AD203B41FA5}">
                      <a16:colId xmlns:a16="http://schemas.microsoft.com/office/drawing/2014/main" val="3541716850"/>
                    </a:ext>
                  </a:extLst>
                </a:gridCol>
              </a:tblGrid>
              <a:tr h="373127">
                <a:tc>
                  <a:txBody>
                    <a:bodyPr/>
                    <a:lstStyle/>
                    <a:p>
                      <a:pPr marL="123190">
                        <a:lnSpc>
                          <a:spcPct val="115000"/>
                        </a:lnSpc>
                        <a:spcBef>
                          <a:spcPts val="655"/>
                        </a:spcBef>
                        <a:spcAft>
                          <a:spcPts val="0"/>
                        </a:spcAft>
                      </a:pPr>
                      <a:r>
                        <a:rPr lang="en-US" sz="1500" kern="0" spc="-20" dirty="0">
                          <a:solidFill>
                            <a:schemeClr val="accent4">
                              <a:lumMod val="60000"/>
                              <a:lumOff val="40000"/>
                            </a:schemeClr>
                          </a:solidFill>
                          <a:effectLst/>
                          <a:latin typeface="Lucida Sans" panose="020B0602030504020204" pitchFamily="34" charset="0"/>
                          <a:ea typeface="Lucida Sans" panose="020B0602030504020204" pitchFamily="34" charset="0"/>
                          <a:cs typeface="Lucida Sans" panose="020B0602030504020204" pitchFamily="34" charset="0"/>
                        </a:rPr>
                        <a:t>261</a:t>
                      </a:r>
                      <a:endParaRPr lang="en-GB" sz="1100"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909441093"/>
                  </a:ext>
                </a:extLst>
              </a:tr>
              <a:tr h="357505">
                <a:tc>
                  <a:txBody>
                    <a:bodyPr/>
                    <a:lstStyle/>
                    <a:p>
                      <a:pPr marL="123190">
                        <a:lnSpc>
                          <a:spcPct val="115000"/>
                        </a:lnSpc>
                        <a:spcBef>
                          <a:spcPts val="165"/>
                        </a:spcBef>
                        <a:spcAft>
                          <a:spcPts val="0"/>
                        </a:spcAft>
                      </a:pPr>
                      <a:r>
                        <a:rPr lang="en-US" sz="1050" kern="0" dirty="0">
                          <a:effectLst/>
                          <a:latin typeface="Lucida Sans" panose="020B0602030504020204" pitchFamily="34" charset="0"/>
                          <a:ea typeface="Lucida Sans" panose="020B0602030504020204" pitchFamily="34" charset="0"/>
                          <a:cs typeface="Lucida Sans" panose="020B0602030504020204" pitchFamily="34" charset="0"/>
                        </a:rPr>
                        <a:t>PI_011</a:t>
                      </a:r>
                      <a:r>
                        <a:rPr lang="en-US" sz="1050" kern="0" spc="-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kern="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kern="0" spc="-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kern="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kern="0" spc="-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kern="0" dirty="0">
                          <a:effectLst/>
                          <a:latin typeface="Lucida Sans" panose="020B0602030504020204" pitchFamily="34" charset="0"/>
                          <a:ea typeface="Lucida Sans" panose="020B0602030504020204" pitchFamily="34" charset="0"/>
                          <a:cs typeface="Lucida Sans" panose="020B0602030504020204" pitchFamily="34" charset="0"/>
                        </a:rPr>
                        <a:t>primary</a:t>
                      </a:r>
                      <a:r>
                        <a:rPr lang="en-US" sz="1050" kern="0" spc="-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kern="0" spc="-20" dirty="0">
                          <a:effectLst/>
                          <a:latin typeface="Lucida Sans" panose="020B0602030504020204" pitchFamily="34" charset="0"/>
                          <a:ea typeface="Lucida Sans" panose="020B0602030504020204" pitchFamily="34" charset="0"/>
                          <a:cs typeface="Lucida Sans" panose="020B0602030504020204" pitchFamily="34" charset="0"/>
                        </a:rPr>
                        <a:t>fires</a:t>
                      </a:r>
                      <a:endParaRPr lang="en-GB" sz="11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110857849"/>
                  </a:ext>
                </a:extLst>
              </a:tr>
              <a:tr h="210820">
                <a:tc>
                  <a:txBody>
                    <a:bodyPr/>
                    <a:lstStyle/>
                    <a:p>
                      <a:pPr marL="123190">
                        <a:lnSpc>
                          <a:spcPct val="115000"/>
                        </a:lnSpc>
                        <a:spcBef>
                          <a:spcPts val="60"/>
                        </a:spcBef>
                        <a:spcAft>
                          <a:spcPts val="0"/>
                        </a:spcAft>
                      </a:pPr>
                      <a:r>
                        <a:rPr lang="en-US" sz="550" kern="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kern="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kern="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kern="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kern="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kern="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kern="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kern="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kern="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kern="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kern="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kern="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kern="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580281923"/>
                  </a:ext>
                </a:extLst>
              </a:tr>
            </a:tbl>
          </a:graphicData>
        </a:graphic>
      </p:graphicFrame>
      <p:sp>
        <p:nvSpPr>
          <p:cNvPr id="55" name="Graphic 152">
            <a:extLst>
              <a:ext uri="{FF2B5EF4-FFF2-40B4-BE49-F238E27FC236}">
                <a16:creationId xmlns:a16="http://schemas.microsoft.com/office/drawing/2014/main" id="{9C7D8A9A-C32B-564D-ED4F-58C5250685A2}"/>
              </a:ext>
            </a:extLst>
          </p:cNvPr>
          <p:cNvSpPr/>
          <p:nvPr/>
        </p:nvSpPr>
        <p:spPr>
          <a:xfrm>
            <a:off x="6511602" y="4347718"/>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56" name="Graphic 153">
            <a:extLst>
              <a:ext uri="{FF2B5EF4-FFF2-40B4-BE49-F238E27FC236}">
                <a16:creationId xmlns:a16="http://schemas.microsoft.com/office/drawing/2014/main" id="{71A8E002-F459-31C2-8BB4-AE5E864FD199}"/>
              </a:ext>
            </a:extLst>
          </p:cNvPr>
          <p:cNvSpPr/>
          <p:nvPr/>
        </p:nvSpPr>
        <p:spPr>
          <a:xfrm>
            <a:off x="6511602" y="4347718"/>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57" name="Graphic 154">
            <a:extLst>
              <a:ext uri="{FF2B5EF4-FFF2-40B4-BE49-F238E27FC236}">
                <a16:creationId xmlns:a16="http://schemas.microsoft.com/office/drawing/2014/main" id="{99091E2B-7991-CF6B-0F56-E005A7CC91CE}"/>
              </a:ext>
            </a:extLst>
          </p:cNvPr>
          <p:cNvSpPr/>
          <p:nvPr/>
        </p:nvSpPr>
        <p:spPr>
          <a:xfrm>
            <a:off x="6537762" y="3960804"/>
            <a:ext cx="654738" cy="235638"/>
          </a:xfrm>
          <a:custGeom>
            <a:avLst/>
            <a:gdLst/>
            <a:ahLst/>
            <a:cxnLst/>
            <a:rect l="l" t="t" r="r" b="b"/>
            <a:pathLst>
              <a:path w="655320" h="236220">
                <a:moveTo>
                  <a:pt x="654957" y="235898"/>
                </a:moveTo>
                <a:lnTo>
                  <a:pt x="0" y="235898"/>
                </a:lnTo>
                <a:lnTo>
                  <a:pt x="0" y="0"/>
                </a:lnTo>
                <a:lnTo>
                  <a:pt x="59541" y="41825"/>
                </a:lnTo>
                <a:lnTo>
                  <a:pt x="119083" y="113766"/>
                </a:lnTo>
                <a:lnTo>
                  <a:pt x="178624" y="123804"/>
                </a:lnTo>
                <a:lnTo>
                  <a:pt x="238166" y="117112"/>
                </a:lnTo>
                <a:lnTo>
                  <a:pt x="297707" y="117112"/>
                </a:lnTo>
                <a:lnTo>
                  <a:pt x="357249" y="137188"/>
                </a:lnTo>
                <a:lnTo>
                  <a:pt x="416790" y="112093"/>
                </a:lnTo>
                <a:lnTo>
                  <a:pt x="476332" y="102055"/>
                </a:lnTo>
                <a:lnTo>
                  <a:pt x="535874" y="115439"/>
                </a:lnTo>
                <a:lnTo>
                  <a:pt x="595415" y="65248"/>
                </a:lnTo>
                <a:lnTo>
                  <a:pt x="654957" y="90343"/>
                </a:lnTo>
                <a:lnTo>
                  <a:pt x="654957" y="235898"/>
                </a:lnTo>
                <a:close/>
              </a:path>
            </a:pathLst>
          </a:custGeom>
          <a:solidFill>
            <a:schemeClr val="accent4">
              <a:lumMod val="60000"/>
              <a:lumOff val="40000"/>
              <a:alpha val="25099"/>
            </a:schemeClr>
          </a:solidFill>
        </p:spPr>
        <p:txBody>
          <a:bodyPr wrap="square" lIns="0" tIns="0" rIns="0" bIns="0" rtlCol="0">
            <a:prstTxWarp prst="textNoShape">
              <a:avLst/>
            </a:prstTxWarp>
            <a:noAutofit/>
          </a:bodyPr>
          <a:lstStyle/>
          <a:p>
            <a:endParaRPr lang="en-GB"/>
          </a:p>
        </p:txBody>
      </p:sp>
      <p:sp>
        <p:nvSpPr>
          <p:cNvPr id="58" name="Graphic 155">
            <a:extLst>
              <a:ext uri="{FF2B5EF4-FFF2-40B4-BE49-F238E27FC236}">
                <a16:creationId xmlns:a16="http://schemas.microsoft.com/office/drawing/2014/main" id="{6ED6FF3F-799F-62A6-A161-65D357641A15}"/>
              </a:ext>
            </a:extLst>
          </p:cNvPr>
          <p:cNvSpPr/>
          <p:nvPr/>
        </p:nvSpPr>
        <p:spPr>
          <a:xfrm>
            <a:off x="6538965" y="4100336"/>
            <a:ext cx="654738" cy="137456"/>
          </a:xfrm>
          <a:custGeom>
            <a:avLst/>
            <a:gdLst/>
            <a:ahLst/>
            <a:cxnLst/>
            <a:rect l="l" t="t" r="r" b="b"/>
            <a:pathLst>
              <a:path w="655320" h="137795">
                <a:moveTo>
                  <a:pt x="0" y="0"/>
                </a:moveTo>
                <a:lnTo>
                  <a:pt x="59541" y="41825"/>
                </a:lnTo>
                <a:lnTo>
                  <a:pt x="119083" y="113766"/>
                </a:lnTo>
                <a:lnTo>
                  <a:pt x="178624" y="123804"/>
                </a:lnTo>
                <a:lnTo>
                  <a:pt x="238166" y="117112"/>
                </a:lnTo>
                <a:lnTo>
                  <a:pt x="297707" y="117112"/>
                </a:lnTo>
                <a:lnTo>
                  <a:pt x="357249" y="137188"/>
                </a:lnTo>
                <a:lnTo>
                  <a:pt x="416790" y="112093"/>
                </a:lnTo>
                <a:lnTo>
                  <a:pt x="476332" y="102055"/>
                </a:lnTo>
                <a:lnTo>
                  <a:pt x="535874" y="115439"/>
                </a:lnTo>
                <a:lnTo>
                  <a:pt x="595415" y="65248"/>
                </a:lnTo>
                <a:lnTo>
                  <a:pt x="654957" y="90343"/>
                </a:lnTo>
              </a:path>
            </a:pathLst>
          </a:custGeom>
          <a:ln w="9526">
            <a:solidFill>
              <a:schemeClr val="accent4"/>
            </a:solidFill>
            <a:prstDash val="solid"/>
          </a:ln>
        </p:spPr>
        <p:txBody>
          <a:bodyPr wrap="square" lIns="0" tIns="0" rIns="0" bIns="0" rtlCol="0">
            <a:prstTxWarp prst="textNoShape">
              <a:avLst/>
            </a:prstTxWarp>
            <a:noAutofit/>
          </a:bodyPr>
          <a:lstStyle/>
          <a:p>
            <a:endParaRPr lang="en-GB"/>
          </a:p>
        </p:txBody>
      </p:sp>
      <p:sp>
        <p:nvSpPr>
          <p:cNvPr id="59" name="Graphic 156">
            <a:extLst>
              <a:ext uri="{FF2B5EF4-FFF2-40B4-BE49-F238E27FC236}">
                <a16:creationId xmlns:a16="http://schemas.microsoft.com/office/drawing/2014/main" id="{A86A20C6-D909-D5E7-1EEB-C7981F5BB871}"/>
              </a:ext>
            </a:extLst>
          </p:cNvPr>
          <p:cNvSpPr/>
          <p:nvPr/>
        </p:nvSpPr>
        <p:spPr>
          <a:xfrm>
            <a:off x="6543149" y="4085152"/>
            <a:ext cx="666792" cy="162160"/>
          </a:xfrm>
          <a:custGeom>
            <a:avLst/>
            <a:gdLst/>
            <a:ahLst/>
            <a:cxnLst/>
            <a:rect l="l" t="t" r="r" b="b"/>
            <a:pathLst>
              <a:path w="667385" h="162560">
                <a:moveTo>
                  <a:pt x="19062" y="7810"/>
                </a:moveTo>
                <a:lnTo>
                  <a:pt x="11226" y="0"/>
                </a:lnTo>
                <a:lnTo>
                  <a:pt x="7823" y="0"/>
                </a:lnTo>
                <a:lnTo>
                  <a:pt x="0" y="7823"/>
                </a:lnTo>
                <a:lnTo>
                  <a:pt x="12" y="11226"/>
                </a:lnTo>
                <a:lnTo>
                  <a:pt x="7835" y="19050"/>
                </a:lnTo>
                <a:lnTo>
                  <a:pt x="11239" y="19050"/>
                </a:lnTo>
                <a:lnTo>
                  <a:pt x="19062" y="11226"/>
                </a:lnTo>
                <a:lnTo>
                  <a:pt x="19062" y="9525"/>
                </a:lnTo>
                <a:lnTo>
                  <a:pt x="19062" y="7810"/>
                </a:lnTo>
                <a:close/>
              </a:path>
              <a:path w="667385" h="162560">
                <a:moveTo>
                  <a:pt x="76225" y="57150"/>
                </a:moveTo>
                <a:lnTo>
                  <a:pt x="68389" y="47625"/>
                </a:lnTo>
                <a:lnTo>
                  <a:pt x="64985" y="47637"/>
                </a:lnTo>
                <a:lnTo>
                  <a:pt x="57162" y="55473"/>
                </a:lnTo>
                <a:lnTo>
                  <a:pt x="57162" y="58864"/>
                </a:lnTo>
                <a:lnTo>
                  <a:pt x="64998" y="66687"/>
                </a:lnTo>
                <a:lnTo>
                  <a:pt x="68402" y="66687"/>
                </a:lnTo>
                <a:lnTo>
                  <a:pt x="76225" y="58851"/>
                </a:lnTo>
                <a:lnTo>
                  <a:pt x="76225" y="57150"/>
                </a:lnTo>
                <a:close/>
              </a:path>
              <a:path w="667385" h="162560">
                <a:moveTo>
                  <a:pt x="133375" y="122135"/>
                </a:moveTo>
                <a:lnTo>
                  <a:pt x="125539" y="114312"/>
                </a:lnTo>
                <a:lnTo>
                  <a:pt x="122135" y="114325"/>
                </a:lnTo>
                <a:lnTo>
                  <a:pt x="114325" y="122148"/>
                </a:lnTo>
                <a:lnTo>
                  <a:pt x="114325" y="125552"/>
                </a:lnTo>
                <a:lnTo>
                  <a:pt x="122161" y="133375"/>
                </a:lnTo>
                <a:lnTo>
                  <a:pt x="125564" y="133375"/>
                </a:lnTo>
                <a:lnTo>
                  <a:pt x="133375" y="125539"/>
                </a:lnTo>
                <a:lnTo>
                  <a:pt x="133375" y="123837"/>
                </a:lnTo>
                <a:lnTo>
                  <a:pt x="133375" y="122135"/>
                </a:lnTo>
                <a:close/>
              </a:path>
              <a:path w="667385" h="162560">
                <a:moveTo>
                  <a:pt x="190538" y="131660"/>
                </a:moveTo>
                <a:lnTo>
                  <a:pt x="182714" y="123837"/>
                </a:lnTo>
                <a:lnTo>
                  <a:pt x="179311" y="123837"/>
                </a:lnTo>
                <a:lnTo>
                  <a:pt x="171488" y="131660"/>
                </a:lnTo>
                <a:lnTo>
                  <a:pt x="171488" y="135064"/>
                </a:lnTo>
                <a:lnTo>
                  <a:pt x="179311" y="142887"/>
                </a:lnTo>
                <a:lnTo>
                  <a:pt x="182714" y="142887"/>
                </a:lnTo>
                <a:lnTo>
                  <a:pt x="190538" y="135064"/>
                </a:lnTo>
                <a:lnTo>
                  <a:pt x="190538" y="133362"/>
                </a:lnTo>
                <a:lnTo>
                  <a:pt x="190538" y="131660"/>
                </a:lnTo>
                <a:close/>
              </a:path>
              <a:path w="667385" h="162560">
                <a:moveTo>
                  <a:pt x="257225" y="131660"/>
                </a:moveTo>
                <a:lnTo>
                  <a:pt x="249402" y="123837"/>
                </a:lnTo>
                <a:lnTo>
                  <a:pt x="245999" y="123837"/>
                </a:lnTo>
                <a:lnTo>
                  <a:pt x="238175" y="131660"/>
                </a:lnTo>
                <a:lnTo>
                  <a:pt x="238175" y="135064"/>
                </a:lnTo>
                <a:lnTo>
                  <a:pt x="245999" y="142887"/>
                </a:lnTo>
                <a:lnTo>
                  <a:pt x="249402" y="142887"/>
                </a:lnTo>
                <a:lnTo>
                  <a:pt x="257225" y="135064"/>
                </a:lnTo>
                <a:lnTo>
                  <a:pt x="257225" y="133362"/>
                </a:lnTo>
                <a:lnTo>
                  <a:pt x="257225" y="131660"/>
                </a:lnTo>
                <a:close/>
              </a:path>
              <a:path w="667385" h="162560">
                <a:moveTo>
                  <a:pt x="314388" y="131660"/>
                </a:moveTo>
                <a:lnTo>
                  <a:pt x="306552" y="123837"/>
                </a:lnTo>
                <a:lnTo>
                  <a:pt x="303161" y="123837"/>
                </a:lnTo>
                <a:lnTo>
                  <a:pt x="295338" y="131660"/>
                </a:lnTo>
                <a:lnTo>
                  <a:pt x="295338" y="135064"/>
                </a:lnTo>
                <a:lnTo>
                  <a:pt x="303161" y="142887"/>
                </a:lnTo>
                <a:lnTo>
                  <a:pt x="306552" y="142887"/>
                </a:lnTo>
                <a:lnTo>
                  <a:pt x="314388" y="135064"/>
                </a:lnTo>
                <a:lnTo>
                  <a:pt x="314388" y="133362"/>
                </a:lnTo>
                <a:lnTo>
                  <a:pt x="314388" y="131660"/>
                </a:lnTo>
                <a:close/>
              </a:path>
              <a:path w="667385" h="162560">
                <a:moveTo>
                  <a:pt x="371551" y="150710"/>
                </a:moveTo>
                <a:lnTo>
                  <a:pt x="363715" y="142887"/>
                </a:lnTo>
                <a:lnTo>
                  <a:pt x="360311" y="142887"/>
                </a:lnTo>
                <a:lnTo>
                  <a:pt x="352488" y="150710"/>
                </a:lnTo>
                <a:lnTo>
                  <a:pt x="352488" y="154114"/>
                </a:lnTo>
                <a:lnTo>
                  <a:pt x="363715" y="161950"/>
                </a:lnTo>
                <a:lnTo>
                  <a:pt x="365302" y="161518"/>
                </a:lnTo>
                <a:lnTo>
                  <a:pt x="368249" y="159816"/>
                </a:lnTo>
                <a:lnTo>
                  <a:pt x="369417" y="158661"/>
                </a:lnTo>
                <a:lnTo>
                  <a:pt x="371119" y="155714"/>
                </a:lnTo>
                <a:lnTo>
                  <a:pt x="371551" y="154127"/>
                </a:lnTo>
                <a:lnTo>
                  <a:pt x="371551" y="152425"/>
                </a:lnTo>
                <a:lnTo>
                  <a:pt x="371551" y="150710"/>
                </a:lnTo>
                <a:close/>
              </a:path>
              <a:path w="667385" h="162560">
                <a:moveTo>
                  <a:pt x="428701" y="122135"/>
                </a:moveTo>
                <a:lnTo>
                  <a:pt x="420878" y="114312"/>
                </a:lnTo>
                <a:lnTo>
                  <a:pt x="417474" y="114312"/>
                </a:lnTo>
                <a:lnTo>
                  <a:pt x="409651" y="122135"/>
                </a:lnTo>
                <a:lnTo>
                  <a:pt x="409651" y="125539"/>
                </a:lnTo>
                <a:lnTo>
                  <a:pt x="417474" y="133362"/>
                </a:lnTo>
                <a:lnTo>
                  <a:pt x="420878" y="133362"/>
                </a:lnTo>
                <a:lnTo>
                  <a:pt x="428701" y="125539"/>
                </a:lnTo>
                <a:lnTo>
                  <a:pt x="428701" y="123837"/>
                </a:lnTo>
                <a:lnTo>
                  <a:pt x="428701" y="122135"/>
                </a:lnTo>
                <a:close/>
              </a:path>
              <a:path w="667385" h="162560">
                <a:moveTo>
                  <a:pt x="495388" y="112598"/>
                </a:moveTo>
                <a:lnTo>
                  <a:pt x="487565" y="104787"/>
                </a:lnTo>
                <a:lnTo>
                  <a:pt x="484162" y="104787"/>
                </a:lnTo>
                <a:lnTo>
                  <a:pt x="476338" y="112610"/>
                </a:lnTo>
                <a:lnTo>
                  <a:pt x="476338" y="116014"/>
                </a:lnTo>
                <a:lnTo>
                  <a:pt x="484162" y="123837"/>
                </a:lnTo>
                <a:lnTo>
                  <a:pt x="487565" y="123837"/>
                </a:lnTo>
                <a:lnTo>
                  <a:pt x="495388" y="116014"/>
                </a:lnTo>
                <a:lnTo>
                  <a:pt x="495388" y="114312"/>
                </a:lnTo>
                <a:lnTo>
                  <a:pt x="495388" y="112598"/>
                </a:lnTo>
                <a:close/>
              </a:path>
              <a:path w="667385" h="162560">
                <a:moveTo>
                  <a:pt x="552551" y="122135"/>
                </a:moveTo>
                <a:lnTo>
                  <a:pt x="544728" y="114312"/>
                </a:lnTo>
                <a:lnTo>
                  <a:pt x="541324" y="114312"/>
                </a:lnTo>
                <a:lnTo>
                  <a:pt x="533501" y="122135"/>
                </a:lnTo>
                <a:lnTo>
                  <a:pt x="533501" y="125539"/>
                </a:lnTo>
                <a:lnTo>
                  <a:pt x="541324" y="133362"/>
                </a:lnTo>
                <a:lnTo>
                  <a:pt x="544728" y="133362"/>
                </a:lnTo>
                <a:lnTo>
                  <a:pt x="552551" y="125539"/>
                </a:lnTo>
                <a:lnTo>
                  <a:pt x="552551" y="123837"/>
                </a:lnTo>
                <a:lnTo>
                  <a:pt x="552551" y="122135"/>
                </a:lnTo>
                <a:close/>
              </a:path>
              <a:path w="667385" h="162560">
                <a:moveTo>
                  <a:pt x="609714" y="74498"/>
                </a:moveTo>
                <a:lnTo>
                  <a:pt x="601891" y="66675"/>
                </a:lnTo>
                <a:lnTo>
                  <a:pt x="598487" y="66675"/>
                </a:lnTo>
                <a:lnTo>
                  <a:pt x="590664" y="74498"/>
                </a:lnTo>
                <a:lnTo>
                  <a:pt x="590664" y="77901"/>
                </a:lnTo>
                <a:lnTo>
                  <a:pt x="598487" y="85725"/>
                </a:lnTo>
                <a:lnTo>
                  <a:pt x="601878" y="85725"/>
                </a:lnTo>
                <a:lnTo>
                  <a:pt x="609714" y="77914"/>
                </a:lnTo>
                <a:lnTo>
                  <a:pt x="609714" y="76212"/>
                </a:lnTo>
                <a:lnTo>
                  <a:pt x="609714" y="74498"/>
                </a:lnTo>
                <a:close/>
              </a:path>
              <a:path w="667385" h="162560">
                <a:moveTo>
                  <a:pt x="666877" y="103073"/>
                </a:moveTo>
                <a:lnTo>
                  <a:pt x="659041" y="95262"/>
                </a:lnTo>
                <a:lnTo>
                  <a:pt x="655637" y="95262"/>
                </a:lnTo>
                <a:lnTo>
                  <a:pt x="647814" y="103085"/>
                </a:lnTo>
                <a:lnTo>
                  <a:pt x="647814" y="106489"/>
                </a:lnTo>
                <a:lnTo>
                  <a:pt x="655637" y="114312"/>
                </a:lnTo>
                <a:lnTo>
                  <a:pt x="659041" y="114312"/>
                </a:lnTo>
                <a:lnTo>
                  <a:pt x="666877" y="106489"/>
                </a:lnTo>
                <a:lnTo>
                  <a:pt x="666877" y="104787"/>
                </a:lnTo>
                <a:lnTo>
                  <a:pt x="666877" y="103073"/>
                </a:lnTo>
                <a:close/>
              </a:path>
            </a:pathLst>
          </a:custGeom>
          <a:solidFill>
            <a:schemeClr val="accent4">
              <a:lumMod val="60000"/>
              <a:lumOff val="40000"/>
            </a:schemeClr>
          </a:solidFill>
          <a:ln>
            <a:solidFill>
              <a:schemeClr val="accent4">
                <a:lumMod val="60000"/>
                <a:lumOff val="40000"/>
              </a:schemeClr>
            </a:solidFill>
          </a:ln>
        </p:spPr>
        <p:txBody>
          <a:bodyPr wrap="square" lIns="0" tIns="0" rIns="0" bIns="0" rtlCol="0">
            <a:prstTxWarp prst="textNoShape">
              <a:avLst/>
            </a:prstTxWarp>
            <a:noAutofit/>
          </a:bodyPr>
          <a:lstStyle/>
          <a:p>
            <a:endParaRPr lang="en-GB"/>
          </a:p>
        </p:txBody>
      </p:sp>
      <p:graphicFrame>
        <p:nvGraphicFramePr>
          <p:cNvPr id="67" name="Object 66">
            <a:extLst>
              <a:ext uri="{FF2B5EF4-FFF2-40B4-BE49-F238E27FC236}">
                <a16:creationId xmlns:a16="http://schemas.microsoft.com/office/drawing/2014/main" id="{BE9F75E1-A6D5-2243-F4EC-04544EE4D262}"/>
              </a:ext>
            </a:extLst>
          </p:cNvPr>
          <p:cNvGraphicFramePr>
            <a:graphicFrameLocks noChangeAspect="1"/>
          </p:cNvGraphicFramePr>
          <p:nvPr>
            <p:extLst>
              <p:ext uri="{D42A27DB-BD31-4B8C-83A1-F6EECF244321}">
                <p14:modId xmlns:p14="http://schemas.microsoft.com/office/powerpoint/2010/main" val="787723441"/>
              </p:ext>
            </p:extLst>
          </p:nvPr>
        </p:nvGraphicFramePr>
        <p:xfrm>
          <a:off x="4764724" y="5190748"/>
          <a:ext cx="2628900" cy="1255713"/>
        </p:xfrm>
        <a:graphic>
          <a:graphicData uri="http://schemas.openxmlformats.org/presentationml/2006/ole">
            <mc:AlternateContent xmlns:mc="http://schemas.openxmlformats.org/markup-compatibility/2006">
              <mc:Choice xmlns:v="urn:schemas-microsoft-com:vml" Requires="v">
                <p:oleObj name="Document" r:id="rId7" imgW="2640781" imgH="1258697" progId="Word.Document.12">
                  <p:embed/>
                </p:oleObj>
              </mc:Choice>
              <mc:Fallback>
                <p:oleObj name="Document" r:id="rId7" imgW="2640781" imgH="1258697" progId="Word.Document.12">
                  <p:embed/>
                  <p:pic>
                    <p:nvPicPr>
                      <p:cNvPr id="67" name="Object 66">
                        <a:extLst>
                          <a:ext uri="{FF2B5EF4-FFF2-40B4-BE49-F238E27FC236}">
                            <a16:creationId xmlns:a16="http://schemas.microsoft.com/office/drawing/2014/main" id="{BE9F75E1-A6D5-2243-F4EC-04544EE4D262}"/>
                          </a:ext>
                        </a:extLst>
                      </p:cNvPr>
                      <p:cNvPicPr/>
                      <p:nvPr/>
                    </p:nvPicPr>
                    <p:blipFill>
                      <a:blip r:embed="rId4"/>
                      <a:stretch>
                        <a:fillRect/>
                      </a:stretch>
                    </p:blipFill>
                    <p:spPr>
                      <a:xfrm>
                        <a:off x="4764724" y="5190748"/>
                        <a:ext cx="2628900" cy="1255713"/>
                      </a:xfrm>
                      <a:prstGeom prst="rect">
                        <a:avLst/>
                      </a:prstGeom>
                    </p:spPr>
                  </p:pic>
                </p:oleObj>
              </mc:Fallback>
            </mc:AlternateContent>
          </a:graphicData>
        </a:graphic>
      </p:graphicFrame>
      <p:graphicFrame>
        <p:nvGraphicFramePr>
          <p:cNvPr id="69" name="Table 68">
            <a:extLst>
              <a:ext uri="{FF2B5EF4-FFF2-40B4-BE49-F238E27FC236}">
                <a16:creationId xmlns:a16="http://schemas.microsoft.com/office/drawing/2014/main" id="{D7088A0D-8320-39D7-B2DD-2B7E15BABEC5}"/>
              </a:ext>
            </a:extLst>
          </p:cNvPr>
          <p:cNvGraphicFramePr>
            <a:graphicFrameLocks noGrp="1"/>
          </p:cNvGraphicFramePr>
          <p:nvPr>
            <p:extLst>
              <p:ext uri="{D42A27DB-BD31-4B8C-83A1-F6EECF244321}">
                <p14:modId xmlns:p14="http://schemas.microsoft.com/office/powerpoint/2010/main" val="3871215050"/>
              </p:ext>
            </p:extLst>
          </p:nvPr>
        </p:nvGraphicFramePr>
        <p:xfrm>
          <a:off x="5055403" y="5259133"/>
          <a:ext cx="2211070" cy="1005406"/>
        </p:xfrm>
        <a:graphic>
          <a:graphicData uri="http://schemas.openxmlformats.org/drawingml/2006/table">
            <a:tbl>
              <a:tblPr firstRow="1" firstCol="1" lastRow="1" lastCol="1" bandRow="1" bandCol="1"/>
              <a:tblGrid>
                <a:gridCol w="2211070">
                  <a:extLst>
                    <a:ext uri="{9D8B030D-6E8A-4147-A177-3AD203B41FA5}">
                      <a16:colId xmlns:a16="http://schemas.microsoft.com/office/drawing/2014/main" val="3891756177"/>
                    </a:ext>
                  </a:extLst>
                </a:gridCol>
              </a:tblGrid>
              <a:tr h="382731">
                <a:tc>
                  <a:txBody>
                    <a:bodyPr/>
                    <a:lstStyle/>
                    <a:p>
                      <a:pPr marL="123825">
                        <a:spcBef>
                          <a:spcPts val="650"/>
                        </a:spcBef>
                        <a:spcAft>
                          <a:spcPts val="0"/>
                        </a:spcAft>
                      </a:pPr>
                      <a:r>
                        <a:rPr lang="en-US" sz="1500" spc="-25" dirty="0">
                          <a:solidFill>
                            <a:srgbClr val="FF9900"/>
                          </a:solidFill>
                          <a:effectLst/>
                          <a:latin typeface="Lucida Sans" panose="020B0602030504020204" pitchFamily="34" charset="0"/>
                          <a:ea typeface="Lucida Sans" panose="020B0602030504020204" pitchFamily="34" charset="0"/>
                          <a:cs typeface="Lucida Sans" panose="020B0602030504020204" pitchFamily="34" charset="0"/>
                        </a:rPr>
                        <a:t>239</a:t>
                      </a:r>
                      <a:endParaRPr lang="en-GB" sz="1100" dirty="0">
                        <a:solidFill>
                          <a:srgbClr val="FF9900"/>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866117565"/>
                  </a:ext>
                </a:extLst>
              </a:tr>
              <a:tr h="399660">
                <a:tc>
                  <a:txBody>
                    <a:bodyPr/>
                    <a:lstStyle/>
                    <a:p>
                      <a:pPr marL="123825" marR="301625">
                        <a:lnSpc>
                          <a:spcPts val="1350"/>
                        </a:lnSpc>
                        <a:spcAft>
                          <a:spcPts val="0"/>
                        </a:spcAft>
                      </a:pP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PI_016</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Fire</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safety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checks</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completed</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792696418"/>
                  </a:ext>
                </a:extLst>
              </a:tr>
              <a:tr h="223015">
                <a:tc>
                  <a:txBody>
                    <a:bodyPr/>
                    <a:lstStyle/>
                    <a:p>
                      <a:pPr marL="123825">
                        <a:lnSpc>
                          <a:spcPts val="750"/>
                        </a:lnSpc>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4064683158"/>
                  </a:ext>
                </a:extLst>
              </a:tr>
            </a:tbl>
          </a:graphicData>
        </a:graphic>
      </p:graphicFrame>
      <p:sp>
        <p:nvSpPr>
          <p:cNvPr id="71" name="Graphic 123">
            <a:extLst>
              <a:ext uri="{FF2B5EF4-FFF2-40B4-BE49-F238E27FC236}">
                <a16:creationId xmlns:a16="http://schemas.microsoft.com/office/drawing/2014/main" id="{8E18EA08-568C-3203-BBA2-BC3B16D692C8}"/>
              </a:ext>
            </a:extLst>
          </p:cNvPr>
          <p:cNvSpPr/>
          <p:nvPr/>
        </p:nvSpPr>
        <p:spPr>
          <a:xfrm>
            <a:off x="6416424" y="5576286"/>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72" name="Graphic 124">
            <a:extLst>
              <a:ext uri="{FF2B5EF4-FFF2-40B4-BE49-F238E27FC236}">
                <a16:creationId xmlns:a16="http://schemas.microsoft.com/office/drawing/2014/main" id="{3820298D-4773-48DD-E9E3-32CD72A5F29B}"/>
              </a:ext>
            </a:extLst>
          </p:cNvPr>
          <p:cNvSpPr/>
          <p:nvPr/>
        </p:nvSpPr>
        <p:spPr>
          <a:xfrm>
            <a:off x="6416424" y="5576286"/>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73" name="Graphic 125">
            <a:extLst>
              <a:ext uri="{FF2B5EF4-FFF2-40B4-BE49-F238E27FC236}">
                <a16:creationId xmlns:a16="http://schemas.microsoft.com/office/drawing/2014/main" id="{6F14EE61-04DA-C8A6-FA35-0E18AFB1B292}"/>
              </a:ext>
            </a:extLst>
          </p:cNvPr>
          <p:cNvSpPr/>
          <p:nvPr/>
        </p:nvSpPr>
        <p:spPr>
          <a:xfrm>
            <a:off x="6447092" y="5327912"/>
            <a:ext cx="654738" cy="235638"/>
          </a:xfrm>
          <a:custGeom>
            <a:avLst/>
            <a:gdLst/>
            <a:ahLst/>
            <a:cxnLst/>
            <a:rect l="l" t="t" r="r" b="b"/>
            <a:pathLst>
              <a:path w="655320" h="236220">
                <a:moveTo>
                  <a:pt x="654957" y="235898"/>
                </a:moveTo>
                <a:lnTo>
                  <a:pt x="0" y="235898"/>
                </a:lnTo>
                <a:lnTo>
                  <a:pt x="0" y="39792"/>
                </a:lnTo>
                <a:lnTo>
                  <a:pt x="59541" y="24159"/>
                </a:lnTo>
                <a:lnTo>
                  <a:pt x="119083" y="38373"/>
                </a:lnTo>
                <a:lnTo>
                  <a:pt x="178624" y="0"/>
                </a:lnTo>
                <a:lnTo>
                  <a:pt x="238166" y="44060"/>
                </a:lnTo>
                <a:lnTo>
                  <a:pt x="297707" y="122217"/>
                </a:lnTo>
                <a:lnTo>
                  <a:pt x="357249" y="73898"/>
                </a:lnTo>
                <a:lnTo>
                  <a:pt x="416790" y="150635"/>
                </a:lnTo>
                <a:lnTo>
                  <a:pt x="476332" y="187579"/>
                </a:lnTo>
                <a:lnTo>
                  <a:pt x="535874" y="127895"/>
                </a:lnTo>
                <a:lnTo>
                  <a:pt x="595415" y="109423"/>
                </a:lnTo>
                <a:lnTo>
                  <a:pt x="654957" y="156322"/>
                </a:lnTo>
                <a:lnTo>
                  <a:pt x="654957" y="235898"/>
                </a:lnTo>
                <a:close/>
              </a:path>
            </a:pathLst>
          </a:custGeom>
          <a:solidFill>
            <a:srgbClr val="FFC000">
              <a:alpha val="25099"/>
            </a:srgbClr>
          </a:solidFill>
        </p:spPr>
        <p:txBody>
          <a:bodyPr wrap="square" lIns="0" tIns="0" rIns="0" bIns="0" rtlCol="0">
            <a:prstTxWarp prst="textNoShape">
              <a:avLst/>
            </a:prstTxWarp>
            <a:noAutofit/>
          </a:bodyPr>
          <a:lstStyle/>
          <a:p>
            <a:endParaRPr lang="en-GB"/>
          </a:p>
        </p:txBody>
      </p:sp>
      <p:sp>
        <p:nvSpPr>
          <p:cNvPr id="74" name="Graphic 126">
            <a:extLst>
              <a:ext uri="{FF2B5EF4-FFF2-40B4-BE49-F238E27FC236}">
                <a16:creationId xmlns:a16="http://schemas.microsoft.com/office/drawing/2014/main" id="{07E59443-AA54-CBC0-781B-2218CF987988}"/>
              </a:ext>
            </a:extLst>
          </p:cNvPr>
          <p:cNvSpPr/>
          <p:nvPr/>
        </p:nvSpPr>
        <p:spPr>
          <a:xfrm>
            <a:off x="6441406" y="5336176"/>
            <a:ext cx="654738" cy="187497"/>
          </a:xfrm>
          <a:custGeom>
            <a:avLst/>
            <a:gdLst/>
            <a:ahLst/>
            <a:cxnLst/>
            <a:rect l="l" t="t" r="r" b="b"/>
            <a:pathLst>
              <a:path w="655320" h="187960">
                <a:moveTo>
                  <a:pt x="0" y="39792"/>
                </a:moveTo>
                <a:lnTo>
                  <a:pt x="59541" y="24159"/>
                </a:lnTo>
                <a:lnTo>
                  <a:pt x="119083" y="38373"/>
                </a:lnTo>
                <a:lnTo>
                  <a:pt x="178624" y="0"/>
                </a:lnTo>
                <a:lnTo>
                  <a:pt x="238166" y="44060"/>
                </a:lnTo>
                <a:lnTo>
                  <a:pt x="297707" y="122217"/>
                </a:lnTo>
                <a:lnTo>
                  <a:pt x="357249" y="73898"/>
                </a:lnTo>
                <a:lnTo>
                  <a:pt x="416790" y="150635"/>
                </a:lnTo>
                <a:lnTo>
                  <a:pt x="476332" y="187579"/>
                </a:lnTo>
                <a:lnTo>
                  <a:pt x="535874" y="127895"/>
                </a:lnTo>
                <a:lnTo>
                  <a:pt x="595415" y="109423"/>
                </a:lnTo>
                <a:lnTo>
                  <a:pt x="654957" y="156322"/>
                </a:lnTo>
              </a:path>
            </a:pathLst>
          </a:custGeom>
          <a:ln w="12700">
            <a:solidFill>
              <a:srgbClr val="FF9900"/>
            </a:solidFill>
            <a:prstDash val="solid"/>
          </a:ln>
        </p:spPr>
        <p:txBody>
          <a:bodyPr wrap="square" lIns="0" tIns="0" rIns="0" bIns="0" rtlCol="0">
            <a:prstTxWarp prst="textNoShape">
              <a:avLst/>
            </a:prstTxWarp>
            <a:noAutofit/>
          </a:bodyPr>
          <a:lstStyle/>
          <a:p>
            <a:endParaRPr lang="en-GB"/>
          </a:p>
        </p:txBody>
      </p:sp>
      <p:sp>
        <p:nvSpPr>
          <p:cNvPr id="75" name="Graphic 127">
            <a:extLst>
              <a:ext uri="{FF2B5EF4-FFF2-40B4-BE49-F238E27FC236}">
                <a16:creationId xmlns:a16="http://schemas.microsoft.com/office/drawing/2014/main" id="{8672988D-4142-B6CD-AD49-DD5ACEFAB2C9}"/>
              </a:ext>
            </a:extLst>
          </p:cNvPr>
          <p:cNvSpPr/>
          <p:nvPr/>
        </p:nvSpPr>
        <p:spPr>
          <a:xfrm>
            <a:off x="6435451" y="5324453"/>
            <a:ext cx="666792" cy="209667"/>
          </a:xfrm>
          <a:custGeom>
            <a:avLst/>
            <a:gdLst/>
            <a:ahLst/>
            <a:cxnLst/>
            <a:rect l="l" t="t" r="r" b="b"/>
            <a:pathLst>
              <a:path w="667385" h="210185">
                <a:moveTo>
                  <a:pt x="19050" y="45923"/>
                </a:moveTo>
                <a:lnTo>
                  <a:pt x="11226" y="38112"/>
                </a:lnTo>
                <a:lnTo>
                  <a:pt x="7823" y="38112"/>
                </a:lnTo>
                <a:lnTo>
                  <a:pt x="0" y="45948"/>
                </a:lnTo>
                <a:lnTo>
                  <a:pt x="0" y="49339"/>
                </a:lnTo>
                <a:lnTo>
                  <a:pt x="7835" y="57162"/>
                </a:lnTo>
                <a:lnTo>
                  <a:pt x="11239" y="57162"/>
                </a:lnTo>
                <a:lnTo>
                  <a:pt x="19050" y="49339"/>
                </a:lnTo>
                <a:lnTo>
                  <a:pt x="19050" y="47637"/>
                </a:lnTo>
                <a:lnTo>
                  <a:pt x="19050" y="45923"/>
                </a:lnTo>
                <a:close/>
              </a:path>
              <a:path w="667385" h="210185">
                <a:moveTo>
                  <a:pt x="76212" y="36398"/>
                </a:moveTo>
                <a:lnTo>
                  <a:pt x="68376" y="28587"/>
                </a:lnTo>
                <a:lnTo>
                  <a:pt x="64973" y="28600"/>
                </a:lnTo>
                <a:lnTo>
                  <a:pt x="57162" y="36423"/>
                </a:lnTo>
                <a:lnTo>
                  <a:pt x="57162" y="39827"/>
                </a:lnTo>
                <a:lnTo>
                  <a:pt x="64998" y="47650"/>
                </a:lnTo>
                <a:lnTo>
                  <a:pt x="68389" y="47637"/>
                </a:lnTo>
                <a:lnTo>
                  <a:pt x="76212" y="39814"/>
                </a:lnTo>
                <a:lnTo>
                  <a:pt x="76212" y="38112"/>
                </a:lnTo>
                <a:lnTo>
                  <a:pt x="76212" y="36398"/>
                </a:lnTo>
                <a:close/>
              </a:path>
              <a:path w="667385" h="210185">
                <a:moveTo>
                  <a:pt x="133375" y="45923"/>
                </a:moveTo>
                <a:lnTo>
                  <a:pt x="125539" y="38112"/>
                </a:lnTo>
                <a:lnTo>
                  <a:pt x="122135" y="38125"/>
                </a:lnTo>
                <a:lnTo>
                  <a:pt x="114325" y="45948"/>
                </a:lnTo>
                <a:lnTo>
                  <a:pt x="114325" y="49352"/>
                </a:lnTo>
                <a:lnTo>
                  <a:pt x="122148" y="57175"/>
                </a:lnTo>
                <a:lnTo>
                  <a:pt x="125552" y="57162"/>
                </a:lnTo>
                <a:lnTo>
                  <a:pt x="133375" y="49339"/>
                </a:lnTo>
                <a:lnTo>
                  <a:pt x="133375" y="47637"/>
                </a:lnTo>
                <a:lnTo>
                  <a:pt x="133375" y="45923"/>
                </a:lnTo>
                <a:close/>
              </a:path>
              <a:path w="667385" h="210185">
                <a:moveTo>
                  <a:pt x="190538" y="7823"/>
                </a:moveTo>
                <a:lnTo>
                  <a:pt x="182702" y="0"/>
                </a:lnTo>
                <a:lnTo>
                  <a:pt x="179298" y="0"/>
                </a:lnTo>
                <a:lnTo>
                  <a:pt x="171488" y="7823"/>
                </a:lnTo>
                <a:lnTo>
                  <a:pt x="171488" y="11226"/>
                </a:lnTo>
                <a:lnTo>
                  <a:pt x="182702" y="19062"/>
                </a:lnTo>
                <a:lnTo>
                  <a:pt x="184302" y="18630"/>
                </a:lnTo>
                <a:lnTo>
                  <a:pt x="187236" y="16929"/>
                </a:lnTo>
                <a:lnTo>
                  <a:pt x="188404" y="15760"/>
                </a:lnTo>
                <a:lnTo>
                  <a:pt x="190106" y="12814"/>
                </a:lnTo>
                <a:lnTo>
                  <a:pt x="190538" y="11239"/>
                </a:lnTo>
                <a:lnTo>
                  <a:pt x="190538" y="9537"/>
                </a:lnTo>
                <a:lnTo>
                  <a:pt x="190538" y="7823"/>
                </a:lnTo>
                <a:close/>
              </a:path>
              <a:path w="667385" h="210185">
                <a:moveTo>
                  <a:pt x="257225" y="55448"/>
                </a:moveTo>
                <a:lnTo>
                  <a:pt x="249389" y="47625"/>
                </a:lnTo>
                <a:lnTo>
                  <a:pt x="245986" y="47637"/>
                </a:lnTo>
                <a:lnTo>
                  <a:pt x="238163" y="55460"/>
                </a:lnTo>
                <a:lnTo>
                  <a:pt x="238163" y="58864"/>
                </a:lnTo>
                <a:lnTo>
                  <a:pt x="245986" y="66687"/>
                </a:lnTo>
                <a:lnTo>
                  <a:pt x="249389" y="66687"/>
                </a:lnTo>
                <a:lnTo>
                  <a:pt x="257225" y="58864"/>
                </a:lnTo>
                <a:lnTo>
                  <a:pt x="257225" y="57162"/>
                </a:lnTo>
                <a:lnTo>
                  <a:pt x="257225" y="55448"/>
                </a:lnTo>
                <a:close/>
              </a:path>
              <a:path w="667385" h="210185">
                <a:moveTo>
                  <a:pt x="314388" y="131660"/>
                </a:moveTo>
                <a:lnTo>
                  <a:pt x="306552" y="123837"/>
                </a:lnTo>
                <a:lnTo>
                  <a:pt x="303149" y="123850"/>
                </a:lnTo>
                <a:lnTo>
                  <a:pt x="295325" y="131673"/>
                </a:lnTo>
                <a:lnTo>
                  <a:pt x="295325" y="135077"/>
                </a:lnTo>
                <a:lnTo>
                  <a:pt x="303149" y="142900"/>
                </a:lnTo>
                <a:lnTo>
                  <a:pt x="306552" y="142900"/>
                </a:lnTo>
                <a:lnTo>
                  <a:pt x="314388" y="135089"/>
                </a:lnTo>
                <a:lnTo>
                  <a:pt x="314388" y="133375"/>
                </a:lnTo>
                <a:lnTo>
                  <a:pt x="314388" y="131660"/>
                </a:lnTo>
                <a:close/>
              </a:path>
              <a:path w="667385" h="210185">
                <a:moveTo>
                  <a:pt x="371538" y="84035"/>
                </a:moveTo>
                <a:lnTo>
                  <a:pt x="363715" y="76212"/>
                </a:lnTo>
                <a:lnTo>
                  <a:pt x="360311" y="76212"/>
                </a:lnTo>
                <a:lnTo>
                  <a:pt x="352488" y="84035"/>
                </a:lnTo>
                <a:lnTo>
                  <a:pt x="352488" y="87439"/>
                </a:lnTo>
                <a:lnTo>
                  <a:pt x="363715" y="95275"/>
                </a:lnTo>
                <a:lnTo>
                  <a:pt x="365302" y="94843"/>
                </a:lnTo>
                <a:lnTo>
                  <a:pt x="368249" y="93141"/>
                </a:lnTo>
                <a:lnTo>
                  <a:pt x="369404" y="91973"/>
                </a:lnTo>
                <a:lnTo>
                  <a:pt x="371119" y="89027"/>
                </a:lnTo>
                <a:lnTo>
                  <a:pt x="371538" y="87452"/>
                </a:lnTo>
                <a:lnTo>
                  <a:pt x="371538" y="85750"/>
                </a:lnTo>
                <a:lnTo>
                  <a:pt x="371538" y="84035"/>
                </a:lnTo>
                <a:close/>
              </a:path>
              <a:path w="667385" h="210185">
                <a:moveTo>
                  <a:pt x="428701" y="160248"/>
                </a:moveTo>
                <a:lnTo>
                  <a:pt x="420865" y="152425"/>
                </a:lnTo>
                <a:lnTo>
                  <a:pt x="417474" y="152438"/>
                </a:lnTo>
                <a:lnTo>
                  <a:pt x="409651" y="160248"/>
                </a:lnTo>
                <a:lnTo>
                  <a:pt x="409651" y="163652"/>
                </a:lnTo>
                <a:lnTo>
                  <a:pt x="420865" y="171488"/>
                </a:lnTo>
                <a:lnTo>
                  <a:pt x="422465" y="171056"/>
                </a:lnTo>
                <a:lnTo>
                  <a:pt x="425411" y="169354"/>
                </a:lnTo>
                <a:lnTo>
                  <a:pt x="426567" y="168186"/>
                </a:lnTo>
                <a:lnTo>
                  <a:pt x="428269" y="165239"/>
                </a:lnTo>
                <a:lnTo>
                  <a:pt x="428701" y="163664"/>
                </a:lnTo>
                <a:lnTo>
                  <a:pt x="428701" y="161963"/>
                </a:lnTo>
                <a:lnTo>
                  <a:pt x="428701" y="160248"/>
                </a:lnTo>
                <a:close/>
              </a:path>
              <a:path w="667385" h="210185">
                <a:moveTo>
                  <a:pt x="495388" y="198348"/>
                </a:moveTo>
                <a:lnTo>
                  <a:pt x="487553" y="190525"/>
                </a:lnTo>
                <a:lnTo>
                  <a:pt x="484162" y="190538"/>
                </a:lnTo>
                <a:lnTo>
                  <a:pt x="476338" y="198361"/>
                </a:lnTo>
                <a:lnTo>
                  <a:pt x="476338" y="201764"/>
                </a:lnTo>
                <a:lnTo>
                  <a:pt x="484162" y="209588"/>
                </a:lnTo>
                <a:lnTo>
                  <a:pt x="487553" y="209588"/>
                </a:lnTo>
                <a:lnTo>
                  <a:pt x="495388" y="201764"/>
                </a:lnTo>
                <a:lnTo>
                  <a:pt x="495388" y="200063"/>
                </a:lnTo>
                <a:lnTo>
                  <a:pt x="495388" y="198348"/>
                </a:lnTo>
                <a:close/>
              </a:path>
              <a:path w="667385" h="210185">
                <a:moveTo>
                  <a:pt x="552551" y="141185"/>
                </a:moveTo>
                <a:lnTo>
                  <a:pt x="544715" y="133375"/>
                </a:lnTo>
                <a:lnTo>
                  <a:pt x="541312" y="133375"/>
                </a:lnTo>
                <a:lnTo>
                  <a:pt x="533501" y="141198"/>
                </a:lnTo>
                <a:lnTo>
                  <a:pt x="533501" y="144602"/>
                </a:lnTo>
                <a:lnTo>
                  <a:pt x="544715" y="152438"/>
                </a:lnTo>
                <a:lnTo>
                  <a:pt x="546303" y="152006"/>
                </a:lnTo>
                <a:lnTo>
                  <a:pt x="549249" y="150291"/>
                </a:lnTo>
                <a:lnTo>
                  <a:pt x="550418" y="149136"/>
                </a:lnTo>
                <a:lnTo>
                  <a:pt x="552119" y="146189"/>
                </a:lnTo>
                <a:lnTo>
                  <a:pt x="552551" y="144614"/>
                </a:lnTo>
                <a:lnTo>
                  <a:pt x="552551" y="142900"/>
                </a:lnTo>
                <a:lnTo>
                  <a:pt x="552551" y="141185"/>
                </a:lnTo>
                <a:close/>
              </a:path>
              <a:path w="667385" h="210185">
                <a:moveTo>
                  <a:pt x="609714" y="122135"/>
                </a:moveTo>
                <a:lnTo>
                  <a:pt x="601878" y="114312"/>
                </a:lnTo>
                <a:lnTo>
                  <a:pt x="598474" y="114325"/>
                </a:lnTo>
                <a:lnTo>
                  <a:pt x="590651" y="122148"/>
                </a:lnTo>
                <a:lnTo>
                  <a:pt x="590651" y="125552"/>
                </a:lnTo>
                <a:lnTo>
                  <a:pt x="598474" y="133375"/>
                </a:lnTo>
                <a:lnTo>
                  <a:pt x="601878" y="133375"/>
                </a:lnTo>
                <a:lnTo>
                  <a:pt x="609714" y="125552"/>
                </a:lnTo>
                <a:lnTo>
                  <a:pt x="609714" y="123850"/>
                </a:lnTo>
                <a:lnTo>
                  <a:pt x="609714" y="122135"/>
                </a:lnTo>
                <a:close/>
              </a:path>
              <a:path w="667385" h="210185">
                <a:moveTo>
                  <a:pt x="666864" y="169773"/>
                </a:moveTo>
                <a:lnTo>
                  <a:pt x="659041" y="161950"/>
                </a:lnTo>
                <a:lnTo>
                  <a:pt x="655637" y="161963"/>
                </a:lnTo>
                <a:lnTo>
                  <a:pt x="647814" y="169786"/>
                </a:lnTo>
                <a:lnTo>
                  <a:pt x="647814" y="173177"/>
                </a:lnTo>
                <a:lnTo>
                  <a:pt x="659041" y="181013"/>
                </a:lnTo>
                <a:lnTo>
                  <a:pt x="660628" y="180581"/>
                </a:lnTo>
                <a:lnTo>
                  <a:pt x="663575" y="178879"/>
                </a:lnTo>
                <a:lnTo>
                  <a:pt x="664730" y="177711"/>
                </a:lnTo>
                <a:lnTo>
                  <a:pt x="666445" y="174777"/>
                </a:lnTo>
                <a:lnTo>
                  <a:pt x="666864" y="173189"/>
                </a:lnTo>
                <a:lnTo>
                  <a:pt x="666864" y="171488"/>
                </a:lnTo>
                <a:lnTo>
                  <a:pt x="666864" y="169773"/>
                </a:lnTo>
                <a:close/>
              </a:path>
            </a:pathLst>
          </a:custGeom>
          <a:solidFill>
            <a:srgbClr val="FF9900"/>
          </a:solidFill>
          <a:ln>
            <a:solidFill>
              <a:srgbClr val="FF9900"/>
            </a:solidFill>
          </a:ln>
        </p:spPr>
        <p:txBody>
          <a:bodyPr wrap="square" lIns="0" tIns="0" rIns="0" bIns="0" rtlCol="0">
            <a:prstTxWarp prst="textNoShape">
              <a:avLst/>
            </a:prstTxWarp>
            <a:noAutofit/>
          </a:bodyPr>
          <a:lstStyle/>
          <a:p>
            <a:endParaRPr lang="en-GB"/>
          </a:p>
        </p:txBody>
      </p:sp>
    </p:spTree>
    <p:extLst>
      <p:ext uri="{BB962C8B-B14F-4D97-AF65-F5344CB8AC3E}">
        <p14:creationId xmlns:p14="http://schemas.microsoft.com/office/powerpoint/2010/main" val="89141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017484" y="4207226"/>
            <a:ext cx="10515600" cy="4351338"/>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32384" y="1585023"/>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rgbClr val="C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rgbClr val="C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Performance Measures Needing Improvement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5" name="Slide Number Placeholder 14">
            <a:extLst>
              <a:ext uri="{FF2B5EF4-FFF2-40B4-BE49-F238E27FC236}">
                <a16:creationId xmlns:a16="http://schemas.microsoft.com/office/drawing/2014/main" id="{FA6043FB-F68E-CCBA-A96D-A6D5126B4BFE}"/>
              </a:ext>
            </a:extLst>
          </p:cNvPr>
          <p:cNvSpPr>
            <a:spLocks noGrp="1"/>
          </p:cNvSpPr>
          <p:nvPr>
            <p:ph type="sldNum" sz="quarter" idx="12"/>
          </p:nvPr>
        </p:nvSpPr>
        <p:spPr>
          <a:xfrm>
            <a:off x="9024771" y="6258202"/>
            <a:ext cx="2743200" cy="249385"/>
          </a:xfrm>
        </p:spPr>
        <p:txBody>
          <a:bodyPr/>
          <a:lstStyle/>
          <a:p>
            <a:fld id="{9FFE5F64-E8CB-4F58-B62A-F5B601B30668}" type="slidenum">
              <a:rPr lang="en-GB" smtClean="0"/>
              <a:t>7</a:t>
            </a:fld>
            <a:endParaRPr lang="en-GB" dirty="0"/>
          </a:p>
        </p:txBody>
      </p:sp>
      <p:graphicFrame>
        <p:nvGraphicFramePr>
          <p:cNvPr id="11" name="Object 10">
            <a:extLst>
              <a:ext uri="{FF2B5EF4-FFF2-40B4-BE49-F238E27FC236}">
                <a16:creationId xmlns:a16="http://schemas.microsoft.com/office/drawing/2014/main" id="{BE181A81-2926-71C5-E2CE-2CD779E942A1}"/>
              </a:ext>
            </a:extLst>
          </p:cNvPr>
          <p:cNvGraphicFramePr>
            <a:graphicFrameLocks noChangeAspect="1"/>
          </p:cNvGraphicFramePr>
          <p:nvPr/>
        </p:nvGraphicFramePr>
        <p:xfrm>
          <a:off x="719328" y="2539394"/>
          <a:ext cx="3568700" cy="1255713"/>
        </p:xfrm>
        <a:graphic>
          <a:graphicData uri="http://schemas.openxmlformats.org/presentationml/2006/ole">
            <mc:AlternateContent xmlns:mc="http://schemas.openxmlformats.org/markup-compatibility/2006">
              <mc:Choice xmlns:v="urn:schemas-microsoft-com:vml" Requires="v">
                <p:oleObj name="Document" r:id="rId3" imgW="3580646" imgH="1268772" progId="Word.Document.12">
                  <p:embed/>
                </p:oleObj>
              </mc:Choice>
              <mc:Fallback>
                <p:oleObj name="Document" r:id="rId3" imgW="3580646" imgH="1268772" progId="Word.Document.12">
                  <p:embed/>
                  <p:pic>
                    <p:nvPicPr>
                      <p:cNvPr id="11" name="Object 10">
                        <a:extLst>
                          <a:ext uri="{FF2B5EF4-FFF2-40B4-BE49-F238E27FC236}">
                            <a16:creationId xmlns:a16="http://schemas.microsoft.com/office/drawing/2014/main" id="{BE181A81-2926-71C5-E2CE-2CD779E942A1}"/>
                          </a:ext>
                        </a:extLst>
                      </p:cNvPr>
                      <p:cNvPicPr/>
                      <p:nvPr/>
                    </p:nvPicPr>
                    <p:blipFill>
                      <a:blip r:embed="rId4"/>
                      <a:stretch>
                        <a:fillRect/>
                      </a:stretch>
                    </p:blipFill>
                    <p:spPr>
                      <a:xfrm>
                        <a:off x="719328" y="2539394"/>
                        <a:ext cx="3568700" cy="125571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793D9AB-E123-A083-02B3-A30CC47AA7E1}"/>
              </a:ext>
            </a:extLst>
          </p:cNvPr>
          <p:cNvGraphicFramePr>
            <a:graphicFrameLocks noChangeAspect="1"/>
          </p:cNvGraphicFramePr>
          <p:nvPr/>
        </p:nvGraphicFramePr>
        <p:xfrm>
          <a:off x="4613138" y="2566656"/>
          <a:ext cx="3568700" cy="1255713"/>
        </p:xfrm>
        <a:graphic>
          <a:graphicData uri="http://schemas.openxmlformats.org/presentationml/2006/ole">
            <mc:AlternateContent xmlns:mc="http://schemas.openxmlformats.org/markup-compatibility/2006">
              <mc:Choice xmlns:v="urn:schemas-microsoft-com:vml" Requires="v">
                <p:oleObj name="Document" r:id="rId5" imgW="3580646" imgH="1268772" progId="Word.Document.12">
                  <p:embed/>
                </p:oleObj>
              </mc:Choice>
              <mc:Fallback>
                <p:oleObj name="Document" r:id="rId5" imgW="3580646" imgH="1268772" progId="Word.Document.12">
                  <p:embed/>
                  <p:pic>
                    <p:nvPicPr>
                      <p:cNvPr id="13" name="Object 12">
                        <a:extLst>
                          <a:ext uri="{FF2B5EF4-FFF2-40B4-BE49-F238E27FC236}">
                            <a16:creationId xmlns:a16="http://schemas.microsoft.com/office/drawing/2014/main" id="{8793D9AB-E123-A083-02B3-A30CC47AA7E1}"/>
                          </a:ext>
                        </a:extLst>
                      </p:cNvPr>
                      <p:cNvPicPr/>
                      <p:nvPr/>
                    </p:nvPicPr>
                    <p:blipFill>
                      <a:blip r:embed="rId4"/>
                      <a:stretch>
                        <a:fillRect/>
                      </a:stretch>
                    </p:blipFill>
                    <p:spPr>
                      <a:xfrm>
                        <a:off x="4613138" y="2566656"/>
                        <a:ext cx="3568700" cy="125571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2F3FB9A-9191-F8D8-7D22-A9CB253501A3}"/>
              </a:ext>
            </a:extLst>
          </p:cNvPr>
          <p:cNvGraphicFramePr>
            <a:graphicFrameLocks noChangeAspect="1"/>
          </p:cNvGraphicFramePr>
          <p:nvPr>
            <p:extLst>
              <p:ext uri="{D42A27DB-BD31-4B8C-83A1-F6EECF244321}">
                <p14:modId xmlns:p14="http://schemas.microsoft.com/office/powerpoint/2010/main" val="2964229919"/>
              </p:ext>
            </p:extLst>
          </p:nvPr>
        </p:nvGraphicFramePr>
        <p:xfrm>
          <a:off x="4613138" y="4253322"/>
          <a:ext cx="3568700" cy="1255713"/>
        </p:xfrm>
        <a:graphic>
          <a:graphicData uri="http://schemas.openxmlformats.org/presentationml/2006/ole">
            <mc:AlternateContent xmlns:mc="http://schemas.openxmlformats.org/markup-compatibility/2006">
              <mc:Choice xmlns:v="urn:schemas-microsoft-com:vml" Requires="v">
                <p:oleObj name="Document" r:id="rId6" imgW="3580646" imgH="1268772" progId="Word.Document.12">
                  <p:embed/>
                </p:oleObj>
              </mc:Choice>
              <mc:Fallback>
                <p:oleObj name="Document" r:id="rId6" imgW="3580646" imgH="1268772" progId="Word.Document.12">
                  <p:embed/>
                  <p:pic>
                    <p:nvPicPr>
                      <p:cNvPr id="17" name="Object 16">
                        <a:extLst>
                          <a:ext uri="{FF2B5EF4-FFF2-40B4-BE49-F238E27FC236}">
                            <a16:creationId xmlns:a16="http://schemas.microsoft.com/office/drawing/2014/main" id="{62F3FB9A-9191-F8D8-7D22-A9CB253501A3}"/>
                          </a:ext>
                        </a:extLst>
                      </p:cNvPr>
                      <p:cNvPicPr/>
                      <p:nvPr/>
                    </p:nvPicPr>
                    <p:blipFill>
                      <a:blip r:embed="rId4"/>
                      <a:stretch>
                        <a:fillRect/>
                      </a:stretch>
                    </p:blipFill>
                    <p:spPr>
                      <a:xfrm>
                        <a:off x="4613138" y="4253322"/>
                        <a:ext cx="3568700" cy="1255713"/>
                      </a:xfrm>
                      <a:prstGeom prst="rect">
                        <a:avLst/>
                      </a:prstGeom>
                    </p:spPr>
                  </p:pic>
                </p:oleObj>
              </mc:Fallback>
            </mc:AlternateContent>
          </a:graphicData>
        </a:graphic>
      </p:graphicFrame>
      <p:graphicFrame>
        <p:nvGraphicFramePr>
          <p:cNvPr id="29" name="Table 28">
            <a:extLst>
              <a:ext uri="{FF2B5EF4-FFF2-40B4-BE49-F238E27FC236}">
                <a16:creationId xmlns:a16="http://schemas.microsoft.com/office/drawing/2014/main" id="{968B3DA1-6561-5682-326B-3A8F226F65EB}"/>
              </a:ext>
            </a:extLst>
          </p:cNvPr>
          <p:cNvGraphicFramePr>
            <a:graphicFrameLocks noGrp="1"/>
          </p:cNvGraphicFramePr>
          <p:nvPr>
            <p:extLst>
              <p:ext uri="{D42A27DB-BD31-4B8C-83A1-F6EECF244321}">
                <p14:modId xmlns:p14="http://schemas.microsoft.com/office/powerpoint/2010/main" val="1465627890"/>
              </p:ext>
            </p:extLst>
          </p:nvPr>
        </p:nvGraphicFramePr>
        <p:xfrm>
          <a:off x="986370" y="2608619"/>
          <a:ext cx="2211070" cy="1085089"/>
        </p:xfrm>
        <a:graphic>
          <a:graphicData uri="http://schemas.openxmlformats.org/drawingml/2006/table">
            <a:tbl>
              <a:tblPr firstRow="1" firstCol="1" lastRow="1" lastCol="1" bandRow="1" bandCol="1"/>
              <a:tblGrid>
                <a:gridCol w="2211070">
                  <a:extLst>
                    <a:ext uri="{9D8B030D-6E8A-4147-A177-3AD203B41FA5}">
                      <a16:colId xmlns:a16="http://schemas.microsoft.com/office/drawing/2014/main" val="1534267887"/>
                    </a:ext>
                  </a:extLst>
                </a:gridCol>
              </a:tblGrid>
              <a:tr h="409242">
                <a:tc>
                  <a:txBody>
                    <a:bodyPr/>
                    <a:lstStyle/>
                    <a:p>
                      <a:pPr marL="123825">
                        <a:spcBef>
                          <a:spcPts val="720"/>
                        </a:spcBef>
                        <a:spcAft>
                          <a:spcPts val="0"/>
                        </a:spcAft>
                      </a:pPr>
                      <a:r>
                        <a:rPr lang="en-US" sz="1500" dirty="0">
                          <a:solidFill>
                            <a:srgbClr val="FF0000"/>
                          </a:solidFill>
                          <a:effectLst/>
                          <a:latin typeface="Lucida Sans" panose="020B0602030504020204" pitchFamily="34" charset="0"/>
                          <a:ea typeface="Lucida Sans" panose="020B0602030504020204" pitchFamily="34" charset="0"/>
                          <a:cs typeface="Lucida Sans" panose="020B0602030504020204" pitchFamily="34" charset="0"/>
                        </a:rPr>
                        <a:t>4</a:t>
                      </a:r>
                      <a:endParaRPr lang="en-GB" sz="1100" dirty="0">
                        <a:solidFill>
                          <a:srgbClr val="FF0000"/>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346885049"/>
                  </a:ext>
                </a:extLst>
              </a:tr>
              <a:tr h="427912">
                <a:tc>
                  <a:txBody>
                    <a:bodyPr/>
                    <a:lstStyle/>
                    <a:p>
                      <a:pPr marL="123825">
                        <a:lnSpc>
                          <a:spcPts val="1350"/>
                        </a:lnSpc>
                        <a:spcBef>
                          <a:spcPts val="65"/>
                        </a:spcBef>
                        <a:spcAft>
                          <a:spcPts val="0"/>
                        </a:spcAft>
                      </a:pP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PI_009</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deaths</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30" dirty="0">
                          <a:effectLst/>
                          <a:latin typeface="Lucida Sans" panose="020B0602030504020204" pitchFamily="34" charset="0"/>
                          <a:ea typeface="Lucida Sans" panose="020B0602030504020204" pitchFamily="34" charset="0"/>
                          <a:cs typeface="Lucida Sans" panose="020B0602030504020204" pitchFamily="34" charset="0"/>
                        </a:rPr>
                        <a:t>in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primary</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fires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979249006"/>
                  </a:ext>
                </a:extLst>
              </a:tr>
              <a:tr h="247935">
                <a:tc>
                  <a:txBody>
                    <a:bodyPr/>
                    <a:lstStyle/>
                    <a:p>
                      <a:pPr marL="123825">
                        <a:spcBef>
                          <a:spcPts val="60"/>
                        </a:spcBef>
                        <a:spcAft>
                          <a:spcPts val="0"/>
                        </a:spcAft>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SERVCIES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980195316"/>
                  </a:ext>
                </a:extLst>
              </a:tr>
            </a:tbl>
          </a:graphicData>
        </a:graphic>
      </p:graphicFrame>
      <p:grpSp>
        <p:nvGrpSpPr>
          <p:cNvPr id="30" name="Group 29">
            <a:extLst>
              <a:ext uri="{FF2B5EF4-FFF2-40B4-BE49-F238E27FC236}">
                <a16:creationId xmlns:a16="http://schemas.microsoft.com/office/drawing/2014/main" id="{938F5231-95DF-CEF9-473E-83AB8F81D03E}"/>
              </a:ext>
            </a:extLst>
          </p:cNvPr>
          <p:cNvGrpSpPr>
            <a:grpSpLocks/>
          </p:cNvGrpSpPr>
          <p:nvPr/>
        </p:nvGrpSpPr>
        <p:grpSpPr>
          <a:xfrm>
            <a:off x="2252916" y="2615697"/>
            <a:ext cx="714375" cy="258762"/>
            <a:chOff x="0" y="0"/>
            <a:chExt cx="715010" cy="257810"/>
          </a:xfrm>
        </p:grpSpPr>
        <p:sp>
          <p:nvSpPr>
            <p:cNvPr id="31" name="Graphic 193">
              <a:extLst>
                <a:ext uri="{FF2B5EF4-FFF2-40B4-BE49-F238E27FC236}">
                  <a16:creationId xmlns:a16="http://schemas.microsoft.com/office/drawing/2014/main" id="{A0557474-02FE-7D78-EB25-2D5C4B75EDE0}"/>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32" name="Graphic 194">
              <a:extLst>
                <a:ext uri="{FF2B5EF4-FFF2-40B4-BE49-F238E27FC236}">
                  <a16:creationId xmlns:a16="http://schemas.microsoft.com/office/drawing/2014/main" id="{C43ED9AB-5732-D6ED-C4E4-3772706162CD}"/>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33" name="Graphic 195">
              <a:extLst>
                <a:ext uri="{FF2B5EF4-FFF2-40B4-BE49-F238E27FC236}">
                  <a16:creationId xmlns:a16="http://schemas.microsoft.com/office/drawing/2014/main" id="{CAD3648D-01D0-B2AD-3A1E-E6EA21342857}"/>
                </a:ext>
              </a:extLst>
            </p:cNvPr>
            <p:cNvSpPr/>
            <p:nvPr/>
          </p:nvSpPr>
          <p:spPr>
            <a:xfrm>
              <a:off x="267937" y="11800"/>
              <a:ext cx="417195" cy="236220"/>
            </a:xfrm>
            <a:custGeom>
              <a:avLst/>
              <a:gdLst/>
              <a:ahLst/>
              <a:cxnLst/>
              <a:rect l="l" t="t" r="r" b="b"/>
              <a:pathLst>
                <a:path w="417195" h="236220">
                  <a:moveTo>
                    <a:pt x="416790" y="235898"/>
                  </a:moveTo>
                  <a:lnTo>
                    <a:pt x="238166" y="235898"/>
                  </a:lnTo>
                  <a:lnTo>
                    <a:pt x="297707" y="0"/>
                  </a:lnTo>
                  <a:lnTo>
                    <a:pt x="357249" y="157265"/>
                  </a:lnTo>
                  <a:lnTo>
                    <a:pt x="416790" y="235898"/>
                  </a:lnTo>
                  <a:close/>
                </a:path>
                <a:path w="417195" h="236220">
                  <a:moveTo>
                    <a:pt x="119083" y="235898"/>
                  </a:moveTo>
                  <a:lnTo>
                    <a:pt x="0" y="235898"/>
                  </a:lnTo>
                  <a:lnTo>
                    <a:pt x="59541" y="157265"/>
                  </a:lnTo>
                  <a:lnTo>
                    <a:pt x="119083" y="235898"/>
                  </a:lnTo>
                  <a:close/>
                </a:path>
              </a:pathLst>
            </a:custGeom>
            <a:solidFill>
              <a:srgbClr val="FF0000">
                <a:alpha val="25099"/>
              </a:srgbClr>
            </a:solidFill>
          </p:spPr>
          <p:txBody>
            <a:bodyPr wrap="square" lIns="0" tIns="0" rIns="0" bIns="0" rtlCol="0">
              <a:prstTxWarp prst="textNoShape">
                <a:avLst/>
              </a:prstTxWarp>
              <a:noAutofit/>
            </a:bodyPr>
            <a:lstStyle/>
            <a:p>
              <a:endParaRPr lang="en-GB"/>
            </a:p>
          </p:txBody>
        </p:sp>
        <p:sp>
          <p:nvSpPr>
            <p:cNvPr id="34" name="Graphic 196">
              <a:extLst>
                <a:ext uri="{FF2B5EF4-FFF2-40B4-BE49-F238E27FC236}">
                  <a16:creationId xmlns:a16="http://schemas.microsoft.com/office/drawing/2014/main" id="{CCB648D1-6A79-B0FA-3130-A2AD781B8935}"/>
                </a:ext>
              </a:extLst>
            </p:cNvPr>
            <p:cNvSpPr/>
            <p:nvPr/>
          </p:nvSpPr>
          <p:spPr>
            <a:xfrm>
              <a:off x="29770" y="11800"/>
              <a:ext cx="655320" cy="236220"/>
            </a:xfrm>
            <a:custGeom>
              <a:avLst/>
              <a:gdLst/>
              <a:ahLst/>
              <a:cxnLst/>
              <a:rect l="l" t="t" r="r" b="b"/>
              <a:pathLst>
                <a:path w="655320" h="236220">
                  <a:moveTo>
                    <a:pt x="0" y="235898"/>
                  </a:moveTo>
                  <a:lnTo>
                    <a:pt x="59541" y="235898"/>
                  </a:lnTo>
                  <a:lnTo>
                    <a:pt x="119083" y="235898"/>
                  </a:lnTo>
                  <a:lnTo>
                    <a:pt x="178624" y="235898"/>
                  </a:lnTo>
                  <a:lnTo>
                    <a:pt x="238166" y="235898"/>
                  </a:lnTo>
                  <a:lnTo>
                    <a:pt x="297707" y="157265"/>
                  </a:lnTo>
                  <a:lnTo>
                    <a:pt x="357249" y="235898"/>
                  </a:lnTo>
                  <a:lnTo>
                    <a:pt x="416790" y="235898"/>
                  </a:lnTo>
                  <a:lnTo>
                    <a:pt x="476332" y="235898"/>
                  </a:lnTo>
                  <a:lnTo>
                    <a:pt x="535874" y="0"/>
                  </a:lnTo>
                  <a:lnTo>
                    <a:pt x="595415" y="157265"/>
                  </a:lnTo>
                  <a:lnTo>
                    <a:pt x="654957" y="235898"/>
                  </a:lnTo>
                </a:path>
              </a:pathLst>
            </a:custGeom>
            <a:ln w="9526">
              <a:solidFill>
                <a:srgbClr val="FF0000"/>
              </a:solidFill>
              <a:prstDash val="solid"/>
            </a:ln>
          </p:spPr>
          <p:txBody>
            <a:bodyPr wrap="square" lIns="0" tIns="0" rIns="0" bIns="0" rtlCol="0">
              <a:prstTxWarp prst="textNoShape">
                <a:avLst/>
              </a:prstTxWarp>
              <a:noAutofit/>
            </a:bodyPr>
            <a:lstStyle/>
            <a:p>
              <a:endParaRPr lang="en-GB"/>
            </a:p>
          </p:txBody>
        </p:sp>
        <p:sp>
          <p:nvSpPr>
            <p:cNvPr id="35" name="Graphic 197">
              <a:extLst>
                <a:ext uri="{FF2B5EF4-FFF2-40B4-BE49-F238E27FC236}">
                  <a16:creationId xmlns:a16="http://schemas.microsoft.com/office/drawing/2014/main" id="{B8001D11-2370-D7EE-5B7E-15227610442C}"/>
                </a:ext>
              </a:extLst>
            </p:cNvPr>
            <p:cNvSpPr/>
            <p:nvPr/>
          </p:nvSpPr>
          <p:spPr>
            <a:xfrm>
              <a:off x="19044" y="0"/>
              <a:ext cx="667385" cy="257810"/>
            </a:xfrm>
            <a:custGeom>
              <a:avLst/>
              <a:gdLst/>
              <a:ahLst/>
              <a:cxnLst/>
              <a:rect l="l" t="t" r="r" b="b"/>
              <a:pathLst>
                <a:path w="667385" h="257810">
                  <a:moveTo>
                    <a:pt x="19050" y="245999"/>
                  </a:moveTo>
                  <a:lnTo>
                    <a:pt x="11226" y="238175"/>
                  </a:lnTo>
                  <a:lnTo>
                    <a:pt x="7823" y="238175"/>
                  </a:lnTo>
                  <a:lnTo>
                    <a:pt x="0" y="246011"/>
                  </a:lnTo>
                  <a:lnTo>
                    <a:pt x="0" y="249415"/>
                  </a:lnTo>
                  <a:lnTo>
                    <a:pt x="7835" y="257225"/>
                  </a:lnTo>
                  <a:lnTo>
                    <a:pt x="11226" y="257225"/>
                  </a:lnTo>
                  <a:lnTo>
                    <a:pt x="19050" y="249402"/>
                  </a:lnTo>
                  <a:lnTo>
                    <a:pt x="19050" y="247700"/>
                  </a:lnTo>
                  <a:lnTo>
                    <a:pt x="19050" y="245999"/>
                  </a:lnTo>
                  <a:close/>
                </a:path>
                <a:path w="667385" h="257810">
                  <a:moveTo>
                    <a:pt x="76212" y="245999"/>
                  </a:moveTo>
                  <a:lnTo>
                    <a:pt x="68376" y="238175"/>
                  </a:lnTo>
                  <a:lnTo>
                    <a:pt x="64973" y="238188"/>
                  </a:lnTo>
                  <a:lnTo>
                    <a:pt x="57162" y="246011"/>
                  </a:lnTo>
                  <a:lnTo>
                    <a:pt x="57162" y="249415"/>
                  </a:lnTo>
                  <a:lnTo>
                    <a:pt x="64998" y="257238"/>
                  </a:lnTo>
                  <a:lnTo>
                    <a:pt x="68402" y="257238"/>
                  </a:lnTo>
                  <a:lnTo>
                    <a:pt x="76212" y="249402"/>
                  </a:lnTo>
                  <a:lnTo>
                    <a:pt x="76212" y="247700"/>
                  </a:lnTo>
                  <a:lnTo>
                    <a:pt x="76212" y="245999"/>
                  </a:lnTo>
                  <a:close/>
                </a:path>
                <a:path w="667385" h="257810">
                  <a:moveTo>
                    <a:pt x="133375" y="245999"/>
                  </a:moveTo>
                  <a:lnTo>
                    <a:pt x="125539" y="238175"/>
                  </a:lnTo>
                  <a:lnTo>
                    <a:pt x="122135" y="238188"/>
                  </a:lnTo>
                  <a:lnTo>
                    <a:pt x="114325" y="246011"/>
                  </a:lnTo>
                  <a:lnTo>
                    <a:pt x="114325" y="249415"/>
                  </a:lnTo>
                  <a:lnTo>
                    <a:pt x="122148" y="257238"/>
                  </a:lnTo>
                  <a:lnTo>
                    <a:pt x="125552" y="257238"/>
                  </a:lnTo>
                  <a:lnTo>
                    <a:pt x="133375" y="249402"/>
                  </a:lnTo>
                  <a:lnTo>
                    <a:pt x="133375" y="247700"/>
                  </a:lnTo>
                  <a:lnTo>
                    <a:pt x="133375" y="245999"/>
                  </a:lnTo>
                  <a:close/>
                </a:path>
                <a:path w="667385" h="257810">
                  <a:moveTo>
                    <a:pt x="190538" y="245999"/>
                  </a:moveTo>
                  <a:lnTo>
                    <a:pt x="182702" y="238175"/>
                  </a:lnTo>
                  <a:lnTo>
                    <a:pt x="179311" y="238175"/>
                  </a:lnTo>
                  <a:lnTo>
                    <a:pt x="171488" y="245999"/>
                  </a:lnTo>
                  <a:lnTo>
                    <a:pt x="171488" y="249402"/>
                  </a:lnTo>
                  <a:lnTo>
                    <a:pt x="179311" y="257225"/>
                  </a:lnTo>
                  <a:lnTo>
                    <a:pt x="182702" y="257225"/>
                  </a:lnTo>
                  <a:lnTo>
                    <a:pt x="190538" y="249402"/>
                  </a:lnTo>
                  <a:lnTo>
                    <a:pt x="190538" y="247700"/>
                  </a:lnTo>
                  <a:lnTo>
                    <a:pt x="190538" y="245999"/>
                  </a:lnTo>
                  <a:close/>
                </a:path>
                <a:path w="667385" h="257810">
                  <a:moveTo>
                    <a:pt x="257225" y="245999"/>
                  </a:moveTo>
                  <a:lnTo>
                    <a:pt x="249389" y="238175"/>
                  </a:lnTo>
                  <a:lnTo>
                    <a:pt x="245986" y="238175"/>
                  </a:lnTo>
                  <a:lnTo>
                    <a:pt x="238163" y="245999"/>
                  </a:lnTo>
                  <a:lnTo>
                    <a:pt x="238163" y="249402"/>
                  </a:lnTo>
                  <a:lnTo>
                    <a:pt x="245986" y="257225"/>
                  </a:lnTo>
                  <a:lnTo>
                    <a:pt x="249389" y="257225"/>
                  </a:lnTo>
                  <a:lnTo>
                    <a:pt x="257225" y="249402"/>
                  </a:lnTo>
                  <a:lnTo>
                    <a:pt x="257225" y="247700"/>
                  </a:lnTo>
                  <a:lnTo>
                    <a:pt x="257225" y="245999"/>
                  </a:lnTo>
                  <a:close/>
                </a:path>
                <a:path w="667385" h="257810">
                  <a:moveTo>
                    <a:pt x="314388" y="171488"/>
                  </a:moveTo>
                  <a:lnTo>
                    <a:pt x="306552" y="161963"/>
                  </a:lnTo>
                  <a:lnTo>
                    <a:pt x="303149" y="161963"/>
                  </a:lnTo>
                  <a:lnTo>
                    <a:pt x="295325" y="169786"/>
                  </a:lnTo>
                  <a:lnTo>
                    <a:pt x="295325" y="173189"/>
                  </a:lnTo>
                  <a:lnTo>
                    <a:pt x="303149" y="181013"/>
                  </a:lnTo>
                  <a:lnTo>
                    <a:pt x="306552" y="181013"/>
                  </a:lnTo>
                  <a:lnTo>
                    <a:pt x="314388" y="171488"/>
                  </a:lnTo>
                  <a:close/>
                </a:path>
                <a:path w="667385" h="257810">
                  <a:moveTo>
                    <a:pt x="371538" y="245999"/>
                  </a:moveTo>
                  <a:lnTo>
                    <a:pt x="363715" y="238175"/>
                  </a:lnTo>
                  <a:lnTo>
                    <a:pt x="360311" y="238175"/>
                  </a:lnTo>
                  <a:lnTo>
                    <a:pt x="352488" y="245999"/>
                  </a:lnTo>
                  <a:lnTo>
                    <a:pt x="352488" y="249402"/>
                  </a:lnTo>
                  <a:lnTo>
                    <a:pt x="360311" y="257225"/>
                  </a:lnTo>
                  <a:lnTo>
                    <a:pt x="363715" y="257225"/>
                  </a:lnTo>
                  <a:lnTo>
                    <a:pt x="371538" y="249402"/>
                  </a:lnTo>
                  <a:lnTo>
                    <a:pt x="371538" y="247700"/>
                  </a:lnTo>
                  <a:lnTo>
                    <a:pt x="371538" y="245999"/>
                  </a:lnTo>
                  <a:close/>
                </a:path>
                <a:path w="667385" h="257810">
                  <a:moveTo>
                    <a:pt x="428701" y="245999"/>
                  </a:moveTo>
                  <a:lnTo>
                    <a:pt x="420878" y="238175"/>
                  </a:lnTo>
                  <a:lnTo>
                    <a:pt x="417474" y="238175"/>
                  </a:lnTo>
                  <a:lnTo>
                    <a:pt x="409651" y="245999"/>
                  </a:lnTo>
                  <a:lnTo>
                    <a:pt x="409651" y="249402"/>
                  </a:lnTo>
                  <a:lnTo>
                    <a:pt x="417474" y="257225"/>
                  </a:lnTo>
                  <a:lnTo>
                    <a:pt x="420878" y="257225"/>
                  </a:lnTo>
                  <a:lnTo>
                    <a:pt x="428701" y="249402"/>
                  </a:lnTo>
                  <a:lnTo>
                    <a:pt x="428701" y="247700"/>
                  </a:lnTo>
                  <a:lnTo>
                    <a:pt x="428701" y="245999"/>
                  </a:lnTo>
                  <a:close/>
                </a:path>
                <a:path w="667385" h="257810">
                  <a:moveTo>
                    <a:pt x="495388" y="245999"/>
                  </a:moveTo>
                  <a:lnTo>
                    <a:pt x="487565" y="238175"/>
                  </a:lnTo>
                  <a:lnTo>
                    <a:pt x="484162" y="238175"/>
                  </a:lnTo>
                  <a:lnTo>
                    <a:pt x="476338" y="245999"/>
                  </a:lnTo>
                  <a:lnTo>
                    <a:pt x="476338" y="249402"/>
                  </a:lnTo>
                  <a:lnTo>
                    <a:pt x="484162" y="257225"/>
                  </a:lnTo>
                  <a:lnTo>
                    <a:pt x="487565" y="257225"/>
                  </a:lnTo>
                  <a:lnTo>
                    <a:pt x="495388" y="249402"/>
                  </a:lnTo>
                  <a:lnTo>
                    <a:pt x="495388" y="247700"/>
                  </a:lnTo>
                  <a:lnTo>
                    <a:pt x="495388" y="245999"/>
                  </a:lnTo>
                  <a:close/>
                </a:path>
                <a:path w="667385" h="257810">
                  <a:moveTo>
                    <a:pt x="552551" y="7823"/>
                  </a:moveTo>
                  <a:lnTo>
                    <a:pt x="544715" y="0"/>
                  </a:lnTo>
                  <a:lnTo>
                    <a:pt x="541312" y="12"/>
                  </a:lnTo>
                  <a:lnTo>
                    <a:pt x="533488" y="7835"/>
                  </a:lnTo>
                  <a:lnTo>
                    <a:pt x="533488" y="11239"/>
                  </a:lnTo>
                  <a:lnTo>
                    <a:pt x="541312" y="19062"/>
                  </a:lnTo>
                  <a:lnTo>
                    <a:pt x="544715" y="19062"/>
                  </a:lnTo>
                  <a:lnTo>
                    <a:pt x="552551" y="11239"/>
                  </a:lnTo>
                  <a:lnTo>
                    <a:pt x="552551" y="9537"/>
                  </a:lnTo>
                  <a:lnTo>
                    <a:pt x="552551" y="7823"/>
                  </a:lnTo>
                  <a:close/>
                </a:path>
                <a:path w="667385" h="257810">
                  <a:moveTo>
                    <a:pt x="609714" y="171488"/>
                  </a:moveTo>
                  <a:lnTo>
                    <a:pt x="601878" y="161963"/>
                  </a:lnTo>
                  <a:lnTo>
                    <a:pt x="598474" y="161963"/>
                  </a:lnTo>
                  <a:lnTo>
                    <a:pt x="590651" y="169786"/>
                  </a:lnTo>
                  <a:lnTo>
                    <a:pt x="590651" y="173189"/>
                  </a:lnTo>
                  <a:lnTo>
                    <a:pt x="598474" y="181013"/>
                  </a:lnTo>
                  <a:lnTo>
                    <a:pt x="601878" y="181013"/>
                  </a:lnTo>
                  <a:lnTo>
                    <a:pt x="609714" y="171488"/>
                  </a:lnTo>
                  <a:close/>
                </a:path>
                <a:path w="667385" h="257810">
                  <a:moveTo>
                    <a:pt x="666864" y="245999"/>
                  </a:moveTo>
                  <a:lnTo>
                    <a:pt x="659041" y="238175"/>
                  </a:lnTo>
                  <a:lnTo>
                    <a:pt x="655637" y="238175"/>
                  </a:lnTo>
                  <a:lnTo>
                    <a:pt x="647814" y="245999"/>
                  </a:lnTo>
                  <a:lnTo>
                    <a:pt x="647814" y="249402"/>
                  </a:lnTo>
                  <a:lnTo>
                    <a:pt x="655637" y="257225"/>
                  </a:lnTo>
                  <a:lnTo>
                    <a:pt x="659041" y="257225"/>
                  </a:lnTo>
                  <a:lnTo>
                    <a:pt x="666864" y="249402"/>
                  </a:lnTo>
                  <a:lnTo>
                    <a:pt x="666864" y="247700"/>
                  </a:lnTo>
                  <a:lnTo>
                    <a:pt x="666864" y="245999"/>
                  </a:lnTo>
                  <a:close/>
                </a:path>
              </a:pathLst>
            </a:custGeom>
            <a:solidFill>
              <a:srgbClr val="FF0000"/>
            </a:solidFill>
            <a:ln>
              <a:solidFill>
                <a:srgbClr val="FF0000"/>
              </a:solidFill>
            </a:ln>
          </p:spPr>
          <p:txBody>
            <a:bodyPr wrap="square" lIns="0" tIns="0" rIns="0" bIns="0" rtlCol="0">
              <a:prstTxWarp prst="textNoShape">
                <a:avLst/>
              </a:prstTxWarp>
              <a:noAutofit/>
            </a:bodyPr>
            <a:lstStyle/>
            <a:p>
              <a:endParaRPr lang="en-GB"/>
            </a:p>
          </p:txBody>
        </p:sp>
      </p:grpSp>
      <p:graphicFrame>
        <p:nvGraphicFramePr>
          <p:cNvPr id="36" name="Table 35">
            <a:extLst>
              <a:ext uri="{FF2B5EF4-FFF2-40B4-BE49-F238E27FC236}">
                <a16:creationId xmlns:a16="http://schemas.microsoft.com/office/drawing/2014/main" id="{D50F511E-B2E0-7F34-B57E-06E7EF89E80D}"/>
              </a:ext>
            </a:extLst>
          </p:cNvPr>
          <p:cNvGraphicFramePr>
            <a:graphicFrameLocks noGrp="1"/>
          </p:cNvGraphicFramePr>
          <p:nvPr>
            <p:extLst>
              <p:ext uri="{D42A27DB-BD31-4B8C-83A1-F6EECF244321}">
                <p14:modId xmlns:p14="http://schemas.microsoft.com/office/powerpoint/2010/main" val="2034298209"/>
              </p:ext>
            </p:extLst>
          </p:nvPr>
        </p:nvGraphicFramePr>
        <p:xfrm>
          <a:off x="4860602" y="2615697"/>
          <a:ext cx="2210435" cy="1080589"/>
        </p:xfrm>
        <a:graphic>
          <a:graphicData uri="http://schemas.openxmlformats.org/drawingml/2006/table">
            <a:tbl>
              <a:tblPr firstRow="1" firstCol="1" lastRow="1" lastCol="1" bandRow="1" bandCol="1"/>
              <a:tblGrid>
                <a:gridCol w="2210435">
                  <a:extLst>
                    <a:ext uri="{9D8B030D-6E8A-4147-A177-3AD203B41FA5}">
                      <a16:colId xmlns:a16="http://schemas.microsoft.com/office/drawing/2014/main" val="2882893550"/>
                    </a:ext>
                  </a:extLst>
                </a:gridCol>
              </a:tblGrid>
              <a:tr h="407545">
                <a:tc>
                  <a:txBody>
                    <a:bodyPr/>
                    <a:lstStyle/>
                    <a:p>
                      <a:pPr marL="123190">
                        <a:spcBef>
                          <a:spcPts val="720"/>
                        </a:spcBef>
                        <a:spcAft>
                          <a:spcPts val="0"/>
                        </a:spcAft>
                      </a:pPr>
                      <a:r>
                        <a:rPr lang="en-US" sz="1500" dirty="0">
                          <a:solidFill>
                            <a:srgbClr val="FF0000"/>
                          </a:solidFill>
                          <a:effectLst/>
                          <a:latin typeface="Lucida Sans" panose="020B0602030504020204" pitchFamily="34" charset="0"/>
                          <a:ea typeface="Lucida Sans" panose="020B0602030504020204" pitchFamily="34" charset="0"/>
                          <a:cs typeface="Lucida Sans" panose="020B0602030504020204" pitchFamily="34" charset="0"/>
                        </a:rPr>
                        <a:t>10</a:t>
                      </a:r>
                      <a:endParaRPr lang="en-GB" sz="1100" dirty="0">
                        <a:solidFill>
                          <a:srgbClr val="FF0000"/>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981896646"/>
                  </a:ext>
                </a:extLst>
              </a:tr>
              <a:tr h="426137">
                <a:tc>
                  <a:txBody>
                    <a:bodyPr/>
                    <a:lstStyle/>
                    <a:p>
                      <a:pPr marL="123190">
                        <a:lnSpc>
                          <a:spcPts val="1350"/>
                        </a:lnSpc>
                        <a:spcBef>
                          <a:spcPts val="65"/>
                        </a:spcBef>
                        <a:spcAft>
                          <a:spcPts val="0"/>
                        </a:spcAft>
                      </a:pPr>
                      <a:r>
                        <a:rPr lang="en-US" sz="1050" spc="-50" dirty="0">
                          <a:effectLst/>
                          <a:latin typeface="Lucida Sans" panose="020B0602030504020204" pitchFamily="34" charset="0"/>
                          <a:ea typeface="Lucida Sans" panose="020B0602030504020204" pitchFamily="34" charset="0"/>
                          <a:cs typeface="Lucida Sans" panose="020B0602030504020204" pitchFamily="34" charset="0"/>
                        </a:rPr>
                        <a:t>PI_010</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5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5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50" dirty="0">
                          <a:effectLst/>
                          <a:latin typeface="Lucida Sans" panose="020B0602030504020204" pitchFamily="34" charset="0"/>
                          <a:ea typeface="Lucida Sans" panose="020B0602030504020204" pitchFamily="34" charset="0"/>
                          <a:cs typeface="Lucida Sans" panose="020B0602030504020204" pitchFamily="34" charset="0"/>
                        </a:rPr>
                        <a:t>injuries</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50" dirty="0">
                          <a:effectLst/>
                          <a:latin typeface="Lucida Sans" panose="020B0602030504020204" pitchFamily="34" charset="0"/>
                          <a:ea typeface="Lucida Sans" panose="020B0602030504020204" pitchFamily="34" charset="0"/>
                          <a:cs typeface="Lucida Sans" panose="020B0602030504020204" pitchFamily="34" charset="0"/>
                        </a:rPr>
                        <a:t>in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primary</a:t>
                      </a:r>
                      <a:r>
                        <a:rPr lang="en-US" sz="1050" spc="-2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dirty="0">
                          <a:effectLst/>
                          <a:latin typeface="Lucida Sans" panose="020B0602030504020204" pitchFamily="34" charset="0"/>
                          <a:ea typeface="Lucida Sans" panose="020B0602030504020204" pitchFamily="34" charset="0"/>
                          <a:cs typeface="Lucida Sans" panose="020B0602030504020204" pitchFamily="34" charset="0"/>
                        </a:rPr>
                        <a:t>fires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859916478"/>
                  </a:ext>
                </a:extLst>
              </a:tr>
              <a:tr h="246907">
                <a:tc>
                  <a:txBody>
                    <a:bodyPr/>
                    <a:lstStyle/>
                    <a:p>
                      <a:pPr marL="123190">
                        <a:spcBef>
                          <a:spcPts val="60"/>
                        </a:spcBef>
                        <a:spcAft>
                          <a:spcPts val="0"/>
                        </a:spcAft>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015338698"/>
                  </a:ext>
                </a:extLst>
              </a:tr>
            </a:tbl>
          </a:graphicData>
        </a:graphic>
      </p:graphicFrame>
      <p:grpSp>
        <p:nvGrpSpPr>
          <p:cNvPr id="37" name="Group 36">
            <a:extLst>
              <a:ext uri="{FF2B5EF4-FFF2-40B4-BE49-F238E27FC236}">
                <a16:creationId xmlns:a16="http://schemas.microsoft.com/office/drawing/2014/main" id="{E1696DF0-34CE-92FB-35EB-F99ADD17DABF}"/>
              </a:ext>
            </a:extLst>
          </p:cNvPr>
          <p:cNvGrpSpPr>
            <a:grpSpLocks/>
          </p:cNvGrpSpPr>
          <p:nvPr/>
        </p:nvGrpSpPr>
        <p:grpSpPr>
          <a:xfrm>
            <a:off x="6356662" y="2692665"/>
            <a:ext cx="714375" cy="258762"/>
            <a:chOff x="0" y="0"/>
            <a:chExt cx="715010" cy="257810"/>
          </a:xfrm>
        </p:grpSpPr>
        <p:sp>
          <p:nvSpPr>
            <p:cNvPr id="38" name="Graphic 200">
              <a:extLst>
                <a:ext uri="{FF2B5EF4-FFF2-40B4-BE49-F238E27FC236}">
                  <a16:creationId xmlns:a16="http://schemas.microsoft.com/office/drawing/2014/main" id="{4EC34DE8-0E9B-E4A2-A562-81FEB0E123CE}"/>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39" name="Graphic 201">
              <a:extLst>
                <a:ext uri="{FF2B5EF4-FFF2-40B4-BE49-F238E27FC236}">
                  <a16:creationId xmlns:a16="http://schemas.microsoft.com/office/drawing/2014/main" id="{6AAE015D-4F52-AEC0-5C30-5B8CAA170C8A}"/>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40" name="Graphic 202">
              <a:extLst>
                <a:ext uri="{FF2B5EF4-FFF2-40B4-BE49-F238E27FC236}">
                  <a16:creationId xmlns:a16="http://schemas.microsoft.com/office/drawing/2014/main" id="{935271D7-A5A2-481C-AF5A-904570E57236}"/>
                </a:ext>
              </a:extLst>
            </p:cNvPr>
            <p:cNvSpPr/>
            <p:nvPr/>
          </p:nvSpPr>
          <p:spPr>
            <a:xfrm>
              <a:off x="29770" y="11800"/>
              <a:ext cx="655320" cy="236220"/>
            </a:xfrm>
            <a:custGeom>
              <a:avLst/>
              <a:gdLst/>
              <a:ahLst/>
              <a:cxnLst/>
              <a:rect l="l" t="t" r="r" b="b"/>
              <a:pathLst>
                <a:path w="655320" h="236220">
                  <a:moveTo>
                    <a:pt x="654957" y="235898"/>
                  </a:moveTo>
                  <a:lnTo>
                    <a:pt x="0" y="235898"/>
                  </a:lnTo>
                  <a:lnTo>
                    <a:pt x="0" y="157265"/>
                  </a:lnTo>
                  <a:lnTo>
                    <a:pt x="59541" y="39316"/>
                  </a:lnTo>
                  <a:lnTo>
                    <a:pt x="119083" y="78632"/>
                  </a:lnTo>
                  <a:lnTo>
                    <a:pt x="178624" y="196581"/>
                  </a:lnTo>
                  <a:lnTo>
                    <a:pt x="238166" y="157265"/>
                  </a:lnTo>
                  <a:lnTo>
                    <a:pt x="297707" y="157265"/>
                  </a:lnTo>
                  <a:lnTo>
                    <a:pt x="357249" y="196581"/>
                  </a:lnTo>
                  <a:lnTo>
                    <a:pt x="416790" y="39316"/>
                  </a:lnTo>
                  <a:lnTo>
                    <a:pt x="476332" y="196581"/>
                  </a:lnTo>
                  <a:lnTo>
                    <a:pt x="535874" y="117948"/>
                  </a:lnTo>
                  <a:lnTo>
                    <a:pt x="595415" y="0"/>
                  </a:lnTo>
                  <a:lnTo>
                    <a:pt x="654957" y="196581"/>
                  </a:lnTo>
                  <a:lnTo>
                    <a:pt x="654957" y="235898"/>
                  </a:lnTo>
                  <a:close/>
                </a:path>
              </a:pathLst>
            </a:custGeom>
            <a:solidFill>
              <a:srgbClr val="FF0000">
                <a:alpha val="25099"/>
              </a:srgbClr>
            </a:solidFill>
          </p:spPr>
          <p:txBody>
            <a:bodyPr wrap="square" lIns="0" tIns="0" rIns="0" bIns="0" rtlCol="0">
              <a:prstTxWarp prst="textNoShape">
                <a:avLst/>
              </a:prstTxWarp>
              <a:noAutofit/>
            </a:bodyPr>
            <a:lstStyle/>
            <a:p>
              <a:endParaRPr lang="en-GB"/>
            </a:p>
          </p:txBody>
        </p:sp>
        <p:sp>
          <p:nvSpPr>
            <p:cNvPr id="41" name="Graphic 203">
              <a:extLst>
                <a:ext uri="{FF2B5EF4-FFF2-40B4-BE49-F238E27FC236}">
                  <a16:creationId xmlns:a16="http://schemas.microsoft.com/office/drawing/2014/main" id="{C0F155DF-D073-E74F-6C83-B2284E426E63}"/>
                </a:ext>
              </a:extLst>
            </p:cNvPr>
            <p:cNvSpPr/>
            <p:nvPr/>
          </p:nvSpPr>
          <p:spPr>
            <a:xfrm>
              <a:off x="29770" y="11800"/>
              <a:ext cx="655320" cy="196850"/>
            </a:xfrm>
            <a:custGeom>
              <a:avLst/>
              <a:gdLst/>
              <a:ahLst/>
              <a:cxnLst/>
              <a:rect l="l" t="t" r="r" b="b"/>
              <a:pathLst>
                <a:path w="655320" h="196850">
                  <a:moveTo>
                    <a:pt x="0" y="157265"/>
                  </a:moveTo>
                  <a:lnTo>
                    <a:pt x="59541" y="39316"/>
                  </a:lnTo>
                  <a:lnTo>
                    <a:pt x="119083" y="78632"/>
                  </a:lnTo>
                  <a:lnTo>
                    <a:pt x="178624" y="196581"/>
                  </a:lnTo>
                  <a:lnTo>
                    <a:pt x="238166" y="157265"/>
                  </a:lnTo>
                  <a:lnTo>
                    <a:pt x="297707" y="157265"/>
                  </a:lnTo>
                  <a:lnTo>
                    <a:pt x="357249" y="196581"/>
                  </a:lnTo>
                  <a:lnTo>
                    <a:pt x="416790" y="39316"/>
                  </a:lnTo>
                  <a:lnTo>
                    <a:pt x="476332" y="196581"/>
                  </a:lnTo>
                  <a:lnTo>
                    <a:pt x="535874" y="117948"/>
                  </a:lnTo>
                  <a:lnTo>
                    <a:pt x="595415" y="0"/>
                  </a:lnTo>
                  <a:lnTo>
                    <a:pt x="654957" y="196581"/>
                  </a:lnTo>
                </a:path>
              </a:pathLst>
            </a:custGeom>
            <a:ln w="9526">
              <a:solidFill>
                <a:srgbClr val="FF0000"/>
              </a:solidFill>
              <a:prstDash val="solid"/>
            </a:ln>
          </p:spPr>
          <p:txBody>
            <a:bodyPr wrap="square" lIns="0" tIns="0" rIns="0" bIns="0" rtlCol="0">
              <a:prstTxWarp prst="textNoShape">
                <a:avLst/>
              </a:prstTxWarp>
              <a:noAutofit/>
            </a:bodyPr>
            <a:lstStyle/>
            <a:p>
              <a:endParaRPr lang="en-GB"/>
            </a:p>
          </p:txBody>
        </p:sp>
        <p:sp>
          <p:nvSpPr>
            <p:cNvPr id="42" name="Graphic 204">
              <a:extLst>
                <a:ext uri="{FF2B5EF4-FFF2-40B4-BE49-F238E27FC236}">
                  <a16:creationId xmlns:a16="http://schemas.microsoft.com/office/drawing/2014/main" id="{E601F172-6A72-ED46-E2A4-FAEBBC61276C}"/>
                </a:ext>
              </a:extLst>
            </p:cNvPr>
            <p:cNvSpPr/>
            <p:nvPr/>
          </p:nvSpPr>
          <p:spPr>
            <a:xfrm>
              <a:off x="19048" y="0"/>
              <a:ext cx="667385" cy="219710"/>
            </a:xfrm>
            <a:custGeom>
              <a:avLst/>
              <a:gdLst/>
              <a:ahLst/>
              <a:cxnLst/>
              <a:rect l="l" t="t" r="r" b="b"/>
              <a:pathLst>
                <a:path w="667385" h="219710">
                  <a:moveTo>
                    <a:pt x="19050" y="169773"/>
                  </a:moveTo>
                  <a:lnTo>
                    <a:pt x="11214" y="161963"/>
                  </a:lnTo>
                  <a:lnTo>
                    <a:pt x="7823" y="161963"/>
                  </a:lnTo>
                  <a:lnTo>
                    <a:pt x="0" y="169799"/>
                  </a:lnTo>
                  <a:lnTo>
                    <a:pt x="0" y="173202"/>
                  </a:lnTo>
                  <a:lnTo>
                    <a:pt x="7823" y="181013"/>
                  </a:lnTo>
                  <a:lnTo>
                    <a:pt x="11226" y="181013"/>
                  </a:lnTo>
                  <a:lnTo>
                    <a:pt x="19050" y="173189"/>
                  </a:lnTo>
                  <a:lnTo>
                    <a:pt x="19050" y="171488"/>
                  </a:lnTo>
                  <a:lnTo>
                    <a:pt x="19050" y="169773"/>
                  </a:lnTo>
                  <a:close/>
                </a:path>
                <a:path w="667385" h="219710">
                  <a:moveTo>
                    <a:pt x="76212" y="45935"/>
                  </a:moveTo>
                  <a:lnTo>
                    <a:pt x="68376" y="38125"/>
                  </a:lnTo>
                  <a:lnTo>
                    <a:pt x="64973" y="38125"/>
                  </a:lnTo>
                  <a:lnTo>
                    <a:pt x="57162" y="45961"/>
                  </a:lnTo>
                  <a:lnTo>
                    <a:pt x="57162" y="49364"/>
                  </a:lnTo>
                  <a:lnTo>
                    <a:pt x="64985" y="57175"/>
                  </a:lnTo>
                  <a:lnTo>
                    <a:pt x="68389" y="57175"/>
                  </a:lnTo>
                  <a:lnTo>
                    <a:pt x="76212" y="49339"/>
                  </a:lnTo>
                  <a:lnTo>
                    <a:pt x="76212" y="47650"/>
                  </a:lnTo>
                  <a:lnTo>
                    <a:pt x="76212" y="45935"/>
                  </a:lnTo>
                  <a:close/>
                </a:path>
                <a:path w="667385" h="219710">
                  <a:moveTo>
                    <a:pt x="133375" y="84035"/>
                  </a:moveTo>
                  <a:lnTo>
                    <a:pt x="125539" y="76225"/>
                  </a:lnTo>
                  <a:lnTo>
                    <a:pt x="122135" y="76225"/>
                  </a:lnTo>
                  <a:lnTo>
                    <a:pt x="114312" y="84061"/>
                  </a:lnTo>
                  <a:lnTo>
                    <a:pt x="114325" y="87464"/>
                  </a:lnTo>
                  <a:lnTo>
                    <a:pt x="122148" y="95288"/>
                  </a:lnTo>
                  <a:lnTo>
                    <a:pt x="125552" y="95275"/>
                  </a:lnTo>
                  <a:lnTo>
                    <a:pt x="133375" y="87452"/>
                  </a:lnTo>
                  <a:lnTo>
                    <a:pt x="133375" y="85750"/>
                  </a:lnTo>
                  <a:lnTo>
                    <a:pt x="133375" y="84035"/>
                  </a:lnTo>
                  <a:close/>
                </a:path>
                <a:path w="667385" h="219710">
                  <a:moveTo>
                    <a:pt x="190538" y="209600"/>
                  </a:moveTo>
                  <a:lnTo>
                    <a:pt x="182702" y="200063"/>
                  </a:lnTo>
                  <a:lnTo>
                    <a:pt x="179298" y="200063"/>
                  </a:lnTo>
                  <a:lnTo>
                    <a:pt x="171475" y="207886"/>
                  </a:lnTo>
                  <a:lnTo>
                    <a:pt x="171475" y="211289"/>
                  </a:lnTo>
                  <a:lnTo>
                    <a:pt x="182702" y="219125"/>
                  </a:lnTo>
                  <a:lnTo>
                    <a:pt x="184289" y="218694"/>
                  </a:lnTo>
                  <a:lnTo>
                    <a:pt x="190538" y="209600"/>
                  </a:lnTo>
                  <a:close/>
                </a:path>
                <a:path w="667385" h="219710">
                  <a:moveTo>
                    <a:pt x="257213" y="169773"/>
                  </a:moveTo>
                  <a:lnTo>
                    <a:pt x="249389" y="161963"/>
                  </a:lnTo>
                  <a:lnTo>
                    <a:pt x="245986" y="161963"/>
                  </a:lnTo>
                  <a:lnTo>
                    <a:pt x="238163" y="169786"/>
                  </a:lnTo>
                  <a:lnTo>
                    <a:pt x="238163" y="173189"/>
                  </a:lnTo>
                  <a:lnTo>
                    <a:pt x="245986" y="181013"/>
                  </a:lnTo>
                  <a:lnTo>
                    <a:pt x="249389" y="181013"/>
                  </a:lnTo>
                  <a:lnTo>
                    <a:pt x="257213" y="173189"/>
                  </a:lnTo>
                  <a:lnTo>
                    <a:pt x="257213" y="171488"/>
                  </a:lnTo>
                  <a:lnTo>
                    <a:pt x="257213" y="169773"/>
                  </a:lnTo>
                  <a:close/>
                </a:path>
                <a:path w="667385" h="219710">
                  <a:moveTo>
                    <a:pt x="314375" y="169773"/>
                  </a:moveTo>
                  <a:lnTo>
                    <a:pt x="306552" y="161963"/>
                  </a:lnTo>
                  <a:lnTo>
                    <a:pt x="303149" y="161963"/>
                  </a:lnTo>
                  <a:lnTo>
                    <a:pt x="295325" y="169786"/>
                  </a:lnTo>
                  <a:lnTo>
                    <a:pt x="295325" y="173189"/>
                  </a:lnTo>
                  <a:lnTo>
                    <a:pt x="303149" y="181013"/>
                  </a:lnTo>
                  <a:lnTo>
                    <a:pt x="306552" y="181013"/>
                  </a:lnTo>
                  <a:lnTo>
                    <a:pt x="314375" y="173189"/>
                  </a:lnTo>
                  <a:lnTo>
                    <a:pt x="314375" y="171488"/>
                  </a:lnTo>
                  <a:lnTo>
                    <a:pt x="314375" y="169773"/>
                  </a:lnTo>
                  <a:close/>
                </a:path>
                <a:path w="667385" h="219710">
                  <a:moveTo>
                    <a:pt x="371538" y="207886"/>
                  </a:moveTo>
                  <a:lnTo>
                    <a:pt x="363715" y="200063"/>
                  </a:lnTo>
                  <a:lnTo>
                    <a:pt x="360311" y="200063"/>
                  </a:lnTo>
                  <a:lnTo>
                    <a:pt x="352488" y="207886"/>
                  </a:lnTo>
                  <a:lnTo>
                    <a:pt x="352488" y="211289"/>
                  </a:lnTo>
                  <a:lnTo>
                    <a:pt x="363715" y="219125"/>
                  </a:lnTo>
                  <a:lnTo>
                    <a:pt x="365302" y="218694"/>
                  </a:lnTo>
                  <a:lnTo>
                    <a:pt x="368249" y="216992"/>
                  </a:lnTo>
                  <a:lnTo>
                    <a:pt x="369404" y="215836"/>
                  </a:lnTo>
                  <a:lnTo>
                    <a:pt x="371106" y="212890"/>
                  </a:lnTo>
                  <a:lnTo>
                    <a:pt x="371538" y="211302"/>
                  </a:lnTo>
                  <a:lnTo>
                    <a:pt x="371538" y="209600"/>
                  </a:lnTo>
                  <a:lnTo>
                    <a:pt x="371538" y="207886"/>
                  </a:lnTo>
                  <a:close/>
                </a:path>
                <a:path w="667385" h="219710">
                  <a:moveTo>
                    <a:pt x="428701" y="45935"/>
                  </a:moveTo>
                  <a:lnTo>
                    <a:pt x="420865" y="38112"/>
                  </a:lnTo>
                  <a:lnTo>
                    <a:pt x="417461" y="38112"/>
                  </a:lnTo>
                  <a:lnTo>
                    <a:pt x="409638" y="45935"/>
                  </a:lnTo>
                  <a:lnTo>
                    <a:pt x="409638" y="49339"/>
                  </a:lnTo>
                  <a:lnTo>
                    <a:pt x="417461" y="57162"/>
                  </a:lnTo>
                  <a:lnTo>
                    <a:pt x="420865" y="57162"/>
                  </a:lnTo>
                  <a:lnTo>
                    <a:pt x="428701" y="49339"/>
                  </a:lnTo>
                  <a:lnTo>
                    <a:pt x="428701" y="47650"/>
                  </a:lnTo>
                  <a:lnTo>
                    <a:pt x="428701" y="45935"/>
                  </a:lnTo>
                  <a:close/>
                </a:path>
                <a:path w="667385" h="219710">
                  <a:moveTo>
                    <a:pt x="495388" y="207886"/>
                  </a:moveTo>
                  <a:lnTo>
                    <a:pt x="487553" y="200063"/>
                  </a:lnTo>
                  <a:lnTo>
                    <a:pt x="484149" y="200063"/>
                  </a:lnTo>
                  <a:lnTo>
                    <a:pt x="476326" y="207886"/>
                  </a:lnTo>
                  <a:lnTo>
                    <a:pt x="476326" y="211289"/>
                  </a:lnTo>
                  <a:lnTo>
                    <a:pt x="487553" y="219125"/>
                  </a:lnTo>
                  <a:lnTo>
                    <a:pt x="489140" y="218694"/>
                  </a:lnTo>
                  <a:lnTo>
                    <a:pt x="492086" y="216992"/>
                  </a:lnTo>
                  <a:lnTo>
                    <a:pt x="493255" y="215836"/>
                  </a:lnTo>
                  <a:lnTo>
                    <a:pt x="494957" y="212890"/>
                  </a:lnTo>
                  <a:lnTo>
                    <a:pt x="495388" y="211302"/>
                  </a:lnTo>
                  <a:lnTo>
                    <a:pt x="495388" y="209600"/>
                  </a:lnTo>
                  <a:lnTo>
                    <a:pt x="495388" y="207886"/>
                  </a:lnTo>
                  <a:close/>
                </a:path>
                <a:path w="667385" h="219710">
                  <a:moveTo>
                    <a:pt x="552538" y="131673"/>
                  </a:moveTo>
                  <a:lnTo>
                    <a:pt x="544715" y="123850"/>
                  </a:lnTo>
                  <a:lnTo>
                    <a:pt x="541312" y="123850"/>
                  </a:lnTo>
                  <a:lnTo>
                    <a:pt x="533488" y="131673"/>
                  </a:lnTo>
                  <a:lnTo>
                    <a:pt x="533488" y="135077"/>
                  </a:lnTo>
                  <a:lnTo>
                    <a:pt x="541312" y="142900"/>
                  </a:lnTo>
                  <a:lnTo>
                    <a:pt x="544715" y="142900"/>
                  </a:lnTo>
                  <a:lnTo>
                    <a:pt x="552538" y="135089"/>
                  </a:lnTo>
                  <a:lnTo>
                    <a:pt x="552538" y="133388"/>
                  </a:lnTo>
                  <a:lnTo>
                    <a:pt x="552538" y="131673"/>
                  </a:lnTo>
                  <a:close/>
                </a:path>
                <a:path w="667385" h="219710">
                  <a:moveTo>
                    <a:pt x="609701" y="7823"/>
                  </a:moveTo>
                  <a:lnTo>
                    <a:pt x="601878" y="0"/>
                  </a:lnTo>
                  <a:lnTo>
                    <a:pt x="598474" y="12"/>
                  </a:lnTo>
                  <a:lnTo>
                    <a:pt x="590651" y="7835"/>
                  </a:lnTo>
                  <a:lnTo>
                    <a:pt x="590651" y="11239"/>
                  </a:lnTo>
                  <a:lnTo>
                    <a:pt x="598474" y="19062"/>
                  </a:lnTo>
                  <a:lnTo>
                    <a:pt x="601878" y="19062"/>
                  </a:lnTo>
                  <a:lnTo>
                    <a:pt x="609701" y="11239"/>
                  </a:lnTo>
                  <a:lnTo>
                    <a:pt x="609701" y="9537"/>
                  </a:lnTo>
                  <a:lnTo>
                    <a:pt x="609701" y="7823"/>
                  </a:lnTo>
                  <a:close/>
                </a:path>
                <a:path w="667385" h="219710">
                  <a:moveTo>
                    <a:pt x="666864" y="207886"/>
                  </a:moveTo>
                  <a:lnTo>
                    <a:pt x="659041" y="200063"/>
                  </a:lnTo>
                  <a:lnTo>
                    <a:pt x="655637" y="200063"/>
                  </a:lnTo>
                  <a:lnTo>
                    <a:pt x="647814" y="207886"/>
                  </a:lnTo>
                  <a:lnTo>
                    <a:pt x="647814" y="211289"/>
                  </a:lnTo>
                  <a:lnTo>
                    <a:pt x="659041" y="219125"/>
                  </a:lnTo>
                  <a:lnTo>
                    <a:pt x="660628" y="218694"/>
                  </a:lnTo>
                  <a:lnTo>
                    <a:pt x="663575" y="216992"/>
                  </a:lnTo>
                  <a:lnTo>
                    <a:pt x="664730" y="215836"/>
                  </a:lnTo>
                  <a:lnTo>
                    <a:pt x="666432" y="212890"/>
                  </a:lnTo>
                  <a:lnTo>
                    <a:pt x="666864" y="211302"/>
                  </a:lnTo>
                  <a:lnTo>
                    <a:pt x="666864" y="209600"/>
                  </a:lnTo>
                  <a:lnTo>
                    <a:pt x="666864" y="207886"/>
                  </a:lnTo>
                  <a:close/>
                </a:path>
              </a:pathLst>
            </a:custGeom>
            <a:solidFill>
              <a:srgbClr val="FF0000"/>
            </a:solidFill>
          </p:spPr>
          <p:txBody>
            <a:bodyPr wrap="square" lIns="0" tIns="0" rIns="0" bIns="0" rtlCol="0">
              <a:prstTxWarp prst="textNoShape">
                <a:avLst/>
              </a:prstTxWarp>
              <a:noAutofit/>
            </a:bodyPr>
            <a:lstStyle/>
            <a:p>
              <a:endParaRPr lang="en-GB"/>
            </a:p>
          </p:txBody>
        </p:sp>
      </p:grpSp>
      <p:graphicFrame>
        <p:nvGraphicFramePr>
          <p:cNvPr id="58" name="Object 57">
            <a:extLst>
              <a:ext uri="{FF2B5EF4-FFF2-40B4-BE49-F238E27FC236}">
                <a16:creationId xmlns:a16="http://schemas.microsoft.com/office/drawing/2014/main" id="{AA76D095-850D-DB34-DD60-EE581B6F6E11}"/>
              </a:ext>
            </a:extLst>
          </p:cNvPr>
          <p:cNvGraphicFramePr>
            <a:graphicFrameLocks noChangeAspect="1"/>
          </p:cNvGraphicFramePr>
          <p:nvPr>
            <p:extLst>
              <p:ext uri="{D42A27DB-BD31-4B8C-83A1-F6EECF244321}">
                <p14:modId xmlns:p14="http://schemas.microsoft.com/office/powerpoint/2010/main" val="581542499"/>
              </p:ext>
            </p:extLst>
          </p:nvPr>
        </p:nvGraphicFramePr>
        <p:xfrm>
          <a:off x="719328" y="4250950"/>
          <a:ext cx="3568700" cy="1255713"/>
        </p:xfrm>
        <a:graphic>
          <a:graphicData uri="http://schemas.openxmlformats.org/presentationml/2006/ole">
            <mc:AlternateContent xmlns:mc="http://schemas.openxmlformats.org/markup-compatibility/2006">
              <mc:Choice xmlns:v="urn:schemas-microsoft-com:vml" Requires="v">
                <p:oleObj name="Document" r:id="rId7" imgW="3580646" imgH="1268772" progId="Word.Document.12">
                  <p:embed/>
                </p:oleObj>
              </mc:Choice>
              <mc:Fallback>
                <p:oleObj name="Document" r:id="rId7" imgW="3580646" imgH="1268772" progId="Word.Document.12">
                  <p:embed/>
                  <p:pic>
                    <p:nvPicPr>
                      <p:cNvPr id="58" name="Object 57">
                        <a:extLst>
                          <a:ext uri="{FF2B5EF4-FFF2-40B4-BE49-F238E27FC236}">
                            <a16:creationId xmlns:a16="http://schemas.microsoft.com/office/drawing/2014/main" id="{AA76D095-850D-DB34-DD60-EE581B6F6E11}"/>
                          </a:ext>
                        </a:extLst>
                      </p:cNvPr>
                      <p:cNvPicPr/>
                      <p:nvPr/>
                    </p:nvPicPr>
                    <p:blipFill>
                      <a:blip r:embed="rId4"/>
                      <a:stretch>
                        <a:fillRect/>
                      </a:stretch>
                    </p:blipFill>
                    <p:spPr>
                      <a:xfrm>
                        <a:off x="719328" y="4250950"/>
                        <a:ext cx="3568700" cy="1255713"/>
                      </a:xfrm>
                      <a:prstGeom prst="rect">
                        <a:avLst/>
                      </a:prstGeom>
                    </p:spPr>
                  </p:pic>
                </p:oleObj>
              </mc:Fallback>
            </mc:AlternateContent>
          </a:graphicData>
        </a:graphic>
      </p:graphicFrame>
      <p:graphicFrame>
        <p:nvGraphicFramePr>
          <p:cNvPr id="73" name="Table 72">
            <a:extLst>
              <a:ext uri="{FF2B5EF4-FFF2-40B4-BE49-F238E27FC236}">
                <a16:creationId xmlns:a16="http://schemas.microsoft.com/office/drawing/2014/main" id="{4A070611-3C4E-3CFB-A05E-F6C1501A72E2}"/>
              </a:ext>
            </a:extLst>
          </p:cNvPr>
          <p:cNvGraphicFramePr>
            <a:graphicFrameLocks noGrp="1"/>
          </p:cNvGraphicFramePr>
          <p:nvPr>
            <p:extLst>
              <p:ext uri="{D42A27DB-BD31-4B8C-83A1-F6EECF244321}">
                <p14:modId xmlns:p14="http://schemas.microsoft.com/office/powerpoint/2010/main" val="2089398136"/>
              </p:ext>
            </p:extLst>
          </p:nvPr>
        </p:nvGraphicFramePr>
        <p:xfrm>
          <a:off x="4861237" y="4392453"/>
          <a:ext cx="2209800" cy="867410"/>
        </p:xfrm>
        <a:graphic>
          <a:graphicData uri="http://schemas.openxmlformats.org/drawingml/2006/table">
            <a:tbl>
              <a:tblPr firstRow="1" firstCol="1" lastRow="1" lastCol="1" bandRow="1" bandCol="1"/>
              <a:tblGrid>
                <a:gridCol w="2209800">
                  <a:extLst>
                    <a:ext uri="{9D8B030D-6E8A-4147-A177-3AD203B41FA5}">
                      <a16:colId xmlns:a16="http://schemas.microsoft.com/office/drawing/2014/main" val="1022988385"/>
                    </a:ext>
                  </a:extLst>
                </a:gridCol>
              </a:tblGrid>
              <a:tr h="330200">
                <a:tc>
                  <a:txBody>
                    <a:bodyPr/>
                    <a:lstStyle/>
                    <a:p>
                      <a:pPr marL="123190">
                        <a:spcBef>
                          <a:spcPts val="650"/>
                        </a:spcBef>
                        <a:spcAft>
                          <a:spcPts val="0"/>
                        </a:spcAft>
                      </a:pPr>
                      <a:r>
                        <a:rPr lang="en-US" sz="1500" spc="-20" dirty="0">
                          <a:solidFill>
                            <a:srgbClr val="FF4040"/>
                          </a:solidFill>
                          <a:effectLst/>
                          <a:latin typeface="Lucida Sans" panose="020B0602030504020204" pitchFamily="34" charset="0"/>
                          <a:ea typeface="Lucida Sans" panose="020B0602030504020204" pitchFamily="34" charset="0"/>
                          <a:cs typeface="Lucida Sans" panose="020B0602030504020204" pitchFamily="34" charset="0"/>
                        </a:rPr>
                        <a:t>211</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54782834"/>
                  </a:ext>
                </a:extLst>
              </a:tr>
              <a:tr h="344805">
                <a:tc>
                  <a:txBody>
                    <a:bodyPr/>
                    <a:lstStyle/>
                    <a:p>
                      <a:pPr marL="123190">
                        <a:spcBef>
                          <a:spcPts val="140"/>
                        </a:spcBef>
                        <a:spcAft>
                          <a:spcPts val="0"/>
                        </a:spcAft>
                      </a:pP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PI_012</a:t>
                      </a:r>
                      <a:r>
                        <a:rPr lang="en-US" sz="1050" spc="-6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6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6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deliberate</a:t>
                      </a:r>
                      <a:r>
                        <a:rPr lang="en-US" sz="1050" spc="-6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fires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196577820"/>
                  </a:ext>
                </a:extLst>
              </a:tr>
              <a:tr h="192405">
                <a:tc>
                  <a:txBody>
                    <a:bodyPr/>
                    <a:lstStyle/>
                    <a:p>
                      <a:pPr marL="123190">
                        <a:lnSpc>
                          <a:spcPts val="750"/>
                        </a:lnSpc>
                      </a:pP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550" spc="-11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1</a:t>
                      </a:r>
                      <a:r>
                        <a:rPr lang="en-US" sz="550" spc="21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550" spc="20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DELIVERING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5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HIGH</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6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PERFORMING</a:t>
                      </a:r>
                      <a:r>
                        <a:rPr lang="en-US" sz="550" spc="24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550" spc="2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SERVICES</a:t>
                      </a:r>
                      <a:endParaRPr lang="en-GB" sz="55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036522408"/>
                  </a:ext>
                </a:extLst>
              </a:tr>
            </a:tbl>
          </a:graphicData>
        </a:graphic>
      </p:graphicFrame>
      <p:grpSp>
        <p:nvGrpSpPr>
          <p:cNvPr id="74" name="Group 73">
            <a:extLst>
              <a:ext uri="{FF2B5EF4-FFF2-40B4-BE49-F238E27FC236}">
                <a16:creationId xmlns:a16="http://schemas.microsoft.com/office/drawing/2014/main" id="{291D973B-FCFA-310D-DD06-A335C3FDCA0B}"/>
              </a:ext>
            </a:extLst>
          </p:cNvPr>
          <p:cNvGrpSpPr>
            <a:grpSpLocks/>
          </p:cNvGrpSpPr>
          <p:nvPr/>
        </p:nvGrpSpPr>
        <p:grpSpPr>
          <a:xfrm>
            <a:off x="6165753" y="4392453"/>
            <a:ext cx="714375" cy="257175"/>
            <a:chOff x="0" y="0"/>
            <a:chExt cx="715010" cy="257810"/>
          </a:xfrm>
        </p:grpSpPr>
        <p:sp>
          <p:nvSpPr>
            <p:cNvPr id="75" name="Graphic 116">
              <a:extLst>
                <a:ext uri="{FF2B5EF4-FFF2-40B4-BE49-F238E27FC236}">
                  <a16:creationId xmlns:a16="http://schemas.microsoft.com/office/drawing/2014/main" id="{18223A67-1F63-1ABF-C4E3-E22AB1CFB6CC}"/>
                </a:ext>
              </a:extLst>
            </p:cNvPr>
            <p:cNvSpPr/>
            <p:nvPr/>
          </p:nvSpPr>
          <p:spPr>
            <a:xfrm>
              <a:off x="0" y="252456"/>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76" name="Graphic 117">
              <a:extLst>
                <a:ext uri="{FF2B5EF4-FFF2-40B4-BE49-F238E27FC236}">
                  <a16:creationId xmlns:a16="http://schemas.microsoft.com/office/drawing/2014/main" id="{383E9184-169E-F8F1-92B2-9302D3CF40AD}"/>
                </a:ext>
              </a:extLst>
            </p:cNvPr>
            <p:cNvSpPr/>
            <p:nvPr/>
          </p:nvSpPr>
          <p:spPr>
            <a:xfrm>
              <a:off x="0" y="252456"/>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77" name="Graphic 118">
              <a:extLst>
                <a:ext uri="{FF2B5EF4-FFF2-40B4-BE49-F238E27FC236}">
                  <a16:creationId xmlns:a16="http://schemas.microsoft.com/office/drawing/2014/main" id="{B8790DBB-A5A8-AA5A-0903-8CCF7507D4CB}"/>
                </a:ext>
              </a:extLst>
            </p:cNvPr>
            <p:cNvSpPr/>
            <p:nvPr/>
          </p:nvSpPr>
          <p:spPr>
            <a:xfrm>
              <a:off x="29770" y="11794"/>
              <a:ext cx="655320" cy="236220"/>
            </a:xfrm>
            <a:custGeom>
              <a:avLst/>
              <a:gdLst/>
              <a:ahLst/>
              <a:cxnLst/>
              <a:rect l="l" t="t" r="r" b="b"/>
              <a:pathLst>
                <a:path w="655320" h="236220">
                  <a:moveTo>
                    <a:pt x="654957" y="235898"/>
                  </a:moveTo>
                  <a:lnTo>
                    <a:pt x="0" y="235898"/>
                  </a:lnTo>
                  <a:lnTo>
                    <a:pt x="0" y="0"/>
                  </a:lnTo>
                  <a:lnTo>
                    <a:pt x="59541" y="22711"/>
                  </a:lnTo>
                  <a:lnTo>
                    <a:pt x="119083" y="146777"/>
                  </a:lnTo>
                  <a:lnTo>
                    <a:pt x="178624" y="176490"/>
                  </a:lnTo>
                  <a:lnTo>
                    <a:pt x="238166" y="176490"/>
                  </a:lnTo>
                  <a:lnTo>
                    <a:pt x="297707" y="190466"/>
                  </a:lnTo>
                  <a:lnTo>
                    <a:pt x="357249" y="167745"/>
                  </a:lnTo>
                  <a:lnTo>
                    <a:pt x="416790" y="167745"/>
                  </a:lnTo>
                  <a:lnTo>
                    <a:pt x="476332" y="171241"/>
                  </a:lnTo>
                  <a:lnTo>
                    <a:pt x="535874" y="122322"/>
                  </a:lnTo>
                  <a:lnTo>
                    <a:pt x="595415" y="134544"/>
                  </a:lnTo>
                  <a:lnTo>
                    <a:pt x="654957" y="83872"/>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endParaRPr lang="en-GB"/>
            </a:p>
          </p:txBody>
        </p:sp>
        <p:sp>
          <p:nvSpPr>
            <p:cNvPr id="78" name="Graphic 119">
              <a:extLst>
                <a:ext uri="{FF2B5EF4-FFF2-40B4-BE49-F238E27FC236}">
                  <a16:creationId xmlns:a16="http://schemas.microsoft.com/office/drawing/2014/main" id="{4DC06BC3-E621-92C2-1F7E-44A27F6DA8EA}"/>
                </a:ext>
              </a:extLst>
            </p:cNvPr>
            <p:cNvSpPr/>
            <p:nvPr/>
          </p:nvSpPr>
          <p:spPr>
            <a:xfrm>
              <a:off x="29770" y="11794"/>
              <a:ext cx="655320" cy="190500"/>
            </a:xfrm>
            <a:custGeom>
              <a:avLst/>
              <a:gdLst/>
              <a:ahLst/>
              <a:cxnLst/>
              <a:rect l="l" t="t" r="r" b="b"/>
              <a:pathLst>
                <a:path w="655320" h="190500">
                  <a:moveTo>
                    <a:pt x="0" y="0"/>
                  </a:moveTo>
                  <a:lnTo>
                    <a:pt x="59541" y="22711"/>
                  </a:lnTo>
                  <a:lnTo>
                    <a:pt x="119083" y="146777"/>
                  </a:lnTo>
                  <a:lnTo>
                    <a:pt x="178624" y="176490"/>
                  </a:lnTo>
                  <a:lnTo>
                    <a:pt x="238166" y="176490"/>
                  </a:lnTo>
                  <a:lnTo>
                    <a:pt x="297707" y="190466"/>
                  </a:lnTo>
                  <a:lnTo>
                    <a:pt x="357249" y="167745"/>
                  </a:lnTo>
                  <a:lnTo>
                    <a:pt x="416790" y="167745"/>
                  </a:lnTo>
                  <a:lnTo>
                    <a:pt x="476332" y="171241"/>
                  </a:lnTo>
                  <a:lnTo>
                    <a:pt x="535874" y="122322"/>
                  </a:lnTo>
                  <a:lnTo>
                    <a:pt x="595415" y="134544"/>
                  </a:lnTo>
                  <a:lnTo>
                    <a:pt x="654957" y="83872"/>
                  </a:lnTo>
                </a:path>
              </a:pathLst>
            </a:custGeom>
            <a:ln w="9526">
              <a:solidFill>
                <a:srgbClr val="FF4040"/>
              </a:solidFill>
              <a:prstDash val="solid"/>
            </a:ln>
          </p:spPr>
          <p:txBody>
            <a:bodyPr wrap="square" lIns="0" tIns="0" rIns="0" bIns="0" rtlCol="0">
              <a:prstTxWarp prst="textNoShape">
                <a:avLst/>
              </a:prstTxWarp>
              <a:noAutofit/>
            </a:bodyPr>
            <a:lstStyle/>
            <a:p>
              <a:endParaRPr lang="en-GB"/>
            </a:p>
          </p:txBody>
        </p:sp>
        <p:sp>
          <p:nvSpPr>
            <p:cNvPr id="79" name="Graphic 120">
              <a:extLst>
                <a:ext uri="{FF2B5EF4-FFF2-40B4-BE49-F238E27FC236}">
                  <a16:creationId xmlns:a16="http://schemas.microsoft.com/office/drawing/2014/main" id="{47AC147B-3402-C0DC-8F6A-B9CD0BD18DF3}"/>
                </a:ext>
              </a:extLst>
            </p:cNvPr>
            <p:cNvSpPr/>
            <p:nvPr/>
          </p:nvSpPr>
          <p:spPr>
            <a:xfrm>
              <a:off x="19052" y="0"/>
              <a:ext cx="667385" cy="210185"/>
            </a:xfrm>
            <a:custGeom>
              <a:avLst/>
              <a:gdLst/>
              <a:ahLst/>
              <a:cxnLst/>
              <a:rect l="l" t="t" r="r" b="b"/>
              <a:pathLst>
                <a:path w="667385" h="210185">
                  <a:moveTo>
                    <a:pt x="19050" y="7823"/>
                  </a:moveTo>
                  <a:lnTo>
                    <a:pt x="11214" y="0"/>
                  </a:lnTo>
                  <a:lnTo>
                    <a:pt x="7810" y="0"/>
                  </a:lnTo>
                  <a:lnTo>
                    <a:pt x="0" y="7835"/>
                  </a:lnTo>
                  <a:lnTo>
                    <a:pt x="0" y="11239"/>
                  </a:lnTo>
                  <a:lnTo>
                    <a:pt x="7823" y="19062"/>
                  </a:lnTo>
                  <a:lnTo>
                    <a:pt x="11226" y="19062"/>
                  </a:lnTo>
                  <a:lnTo>
                    <a:pt x="19050" y="11239"/>
                  </a:lnTo>
                  <a:lnTo>
                    <a:pt x="19050" y="9537"/>
                  </a:lnTo>
                  <a:lnTo>
                    <a:pt x="19050" y="7823"/>
                  </a:lnTo>
                  <a:close/>
                </a:path>
                <a:path w="667385" h="210185">
                  <a:moveTo>
                    <a:pt x="76212" y="36398"/>
                  </a:moveTo>
                  <a:lnTo>
                    <a:pt x="68364" y="28587"/>
                  </a:lnTo>
                  <a:lnTo>
                    <a:pt x="64960" y="28600"/>
                  </a:lnTo>
                  <a:lnTo>
                    <a:pt x="57150" y="36423"/>
                  </a:lnTo>
                  <a:lnTo>
                    <a:pt x="57150" y="39827"/>
                  </a:lnTo>
                  <a:lnTo>
                    <a:pt x="64985" y="47650"/>
                  </a:lnTo>
                  <a:lnTo>
                    <a:pt x="68389" y="47637"/>
                  </a:lnTo>
                  <a:lnTo>
                    <a:pt x="76212" y="39814"/>
                  </a:lnTo>
                  <a:lnTo>
                    <a:pt x="76212" y="38112"/>
                  </a:lnTo>
                  <a:lnTo>
                    <a:pt x="76212" y="36398"/>
                  </a:lnTo>
                  <a:close/>
                </a:path>
                <a:path w="667385" h="210185">
                  <a:moveTo>
                    <a:pt x="133362" y="160248"/>
                  </a:moveTo>
                  <a:lnTo>
                    <a:pt x="125526" y="152438"/>
                  </a:lnTo>
                  <a:lnTo>
                    <a:pt x="122123" y="152438"/>
                  </a:lnTo>
                  <a:lnTo>
                    <a:pt x="114312" y="160274"/>
                  </a:lnTo>
                  <a:lnTo>
                    <a:pt x="114312" y="163677"/>
                  </a:lnTo>
                  <a:lnTo>
                    <a:pt x="122148" y="171500"/>
                  </a:lnTo>
                  <a:lnTo>
                    <a:pt x="125539" y="171488"/>
                  </a:lnTo>
                  <a:lnTo>
                    <a:pt x="133362" y="163664"/>
                  </a:lnTo>
                  <a:lnTo>
                    <a:pt x="133362" y="161963"/>
                  </a:lnTo>
                  <a:lnTo>
                    <a:pt x="133362" y="160248"/>
                  </a:lnTo>
                  <a:close/>
                </a:path>
                <a:path w="667385" h="210185">
                  <a:moveTo>
                    <a:pt x="190525" y="188823"/>
                  </a:moveTo>
                  <a:lnTo>
                    <a:pt x="182702" y="181000"/>
                  </a:lnTo>
                  <a:lnTo>
                    <a:pt x="179298" y="181013"/>
                  </a:lnTo>
                  <a:lnTo>
                    <a:pt x="171475" y="188836"/>
                  </a:lnTo>
                  <a:lnTo>
                    <a:pt x="171475" y="192239"/>
                  </a:lnTo>
                  <a:lnTo>
                    <a:pt x="182702" y="200063"/>
                  </a:lnTo>
                  <a:lnTo>
                    <a:pt x="184289" y="199631"/>
                  </a:lnTo>
                  <a:lnTo>
                    <a:pt x="187236" y="197929"/>
                  </a:lnTo>
                  <a:lnTo>
                    <a:pt x="188391" y="196773"/>
                  </a:lnTo>
                  <a:lnTo>
                    <a:pt x="190093" y="193827"/>
                  </a:lnTo>
                  <a:lnTo>
                    <a:pt x="190525" y="192239"/>
                  </a:lnTo>
                  <a:lnTo>
                    <a:pt x="190525" y="190538"/>
                  </a:lnTo>
                  <a:lnTo>
                    <a:pt x="190525" y="188823"/>
                  </a:lnTo>
                  <a:close/>
                </a:path>
                <a:path w="667385" h="210185">
                  <a:moveTo>
                    <a:pt x="257213" y="188823"/>
                  </a:moveTo>
                  <a:lnTo>
                    <a:pt x="249377" y="181000"/>
                  </a:lnTo>
                  <a:lnTo>
                    <a:pt x="245986" y="181013"/>
                  </a:lnTo>
                  <a:lnTo>
                    <a:pt x="238163" y="188836"/>
                  </a:lnTo>
                  <a:lnTo>
                    <a:pt x="238163" y="192239"/>
                  </a:lnTo>
                  <a:lnTo>
                    <a:pt x="249377" y="200063"/>
                  </a:lnTo>
                  <a:lnTo>
                    <a:pt x="250977" y="199631"/>
                  </a:lnTo>
                  <a:lnTo>
                    <a:pt x="253911" y="197929"/>
                  </a:lnTo>
                  <a:lnTo>
                    <a:pt x="255079" y="196773"/>
                  </a:lnTo>
                  <a:lnTo>
                    <a:pt x="256781" y="193827"/>
                  </a:lnTo>
                  <a:lnTo>
                    <a:pt x="257213" y="192239"/>
                  </a:lnTo>
                  <a:lnTo>
                    <a:pt x="257213" y="190538"/>
                  </a:lnTo>
                  <a:lnTo>
                    <a:pt x="257213" y="188823"/>
                  </a:lnTo>
                  <a:close/>
                </a:path>
                <a:path w="667385" h="210185">
                  <a:moveTo>
                    <a:pt x="314375" y="198348"/>
                  </a:moveTo>
                  <a:lnTo>
                    <a:pt x="306539" y="190525"/>
                  </a:lnTo>
                  <a:lnTo>
                    <a:pt x="303136" y="190538"/>
                  </a:lnTo>
                  <a:lnTo>
                    <a:pt x="295325" y="198361"/>
                  </a:lnTo>
                  <a:lnTo>
                    <a:pt x="295325" y="201764"/>
                  </a:lnTo>
                  <a:lnTo>
                    <a:pt x="303136" y="209588"/>
                  </a:lnTo>
                  <a:lnTo>
                    <a:pt x="306539" y="209588"/>
                  </a:lnTo>
                  <a:lnTo>
                    <a:pt x="314375" y="201764"/>
                  </a:lnTo>
                  <a:lnTo>
                    <a:pt x="314375" y="200063"/>
                  </a:lnTo>
                  <a:lnTo>
                    <a:pt x="314375" y="198348"/>
                  </a:lnTo>
                  <a:close/>
                </a:path>
                <a:path w="667385" h="210185">
                  <a:moveTo>
                    <a:pt x="371538" y="179298"/>
                  </a:moveTo>
                  <a:lnTo>
                    <a:pt x="363702" y="171475"/>
                  </a:lnTo>
                  <a:lnTo>
                    <a:pt x="360299" y="171488"/>
                  </a:lnTo>
                  <a:lnTo>
                    <a:pt x="352475" y="179311"/>
                  </a:lnTo>
                  <a:lnTo>
                    <a:pt x="352475" y="182702"/>
                  </a:lnTo>
                  <a:lnTo>
                    <a:pt x="363702" y="190538"/>
                  </a:lnTo>
                  <a:lnTo>
                    <a:pt x="365290" y="190106"/>
                  </a:lnTo>
                  <a:lnTo>
                    <a:pt x="368236" y="188404"/>
                  </a:lnTo>
                  <a:lnTo>
                    <a:pt x="369404" y="187236"/>
                  </a:lnTo>
                  <a:lnTo>
                    <a:pt x="371106" y="184302"/>
                  </a:lnTo>
                  <a:lnTo>
                    <a:pt x="371538" y="182714"/>
                  </a:lnTo>
                  <a:lnTo>
                    <a:pt x="371538" y="181013"/>
                  </a:lnTo>
                  <a:lnTo>
                    <a:pt x="371538" y="179298"/>
                  </a:lnTo>
                  <a:close/>
                </a:path>
                <a:path w="667385" h="210185">
                  <a:moveTo>
                    <a:pt x="428688" y="179298"/>
                  </a:moveTo>
                  <a:lnTo>
                    <a:pt x="420865" y="171475"/>
                  </a:lnTo>
                  <a:lnTo>
                    <a:pt x="417461" y="171488"/>
                  </a:lnTo>
                  <a:lnTo>
                    <a:pt x="409638" y="179311"/>
                  </a:lnTo>
                  <a:lnTo>
                    <a:pt x="409638" y="182702"/>
                  </a:lnTo>
                  <a:lnTo>
                    <a:pt x="420865" y="190538"/>
                  </a:lnTo>
                  <a:lnTo>
                    <a:pt x="422452" y="190106"/>
                  </a:lnTo>
                  <a:lnTo>
                    <a:pt x="425399" y="188404"/>
                  </a:lnTo>
                  <a:lnTo>
                    <a:pt x="426554" y="187236"/>
                  </a:lnTo>
                  <a:lnTo>
                    <a:pt x="428269" y="184302"/>
                  </a:lnTo>
                  <a:lnTo>
                    <a:pt x="428688" y="182714"/>
                  </a:lnTo>
                  <a:lnTo>
                    <a:pt x="428688" y="181013"/>
                  </a:lnTo>
                  <a:lnTo>
                    <a:pt x="428688" y="179298"/>
                  </a:lnTo>
                  <a:close/>
                </a:path>
                <a:path w="667385" h="210185">
                  <a:moveTo>
                    <a:pt x="495376" y="179298"/>
                  </a:moveTo>
                  <a:lnTo>
                    <a:pt x="487553" y="171475"/>
                  </a:lnTo>
                  <a:lnTo>
                    <a:pt x="484149" y="171488"/>
                  </a:lnTo>
                  <a:lnTo>
                    <a:pt x="476326" y="179311"/>
                  </a:lnTo>
                  <a:lnTo>
                    <a:pt x="476326" y="182702"/>
                  </a:lnTo>
                  <a:lnTo>
                    <a:pt x="487553" y="190538"/>
                  </a:lnTo>
                  <a:lnTo>
                    <a:pt x="489140" y="190106"/>
                  </a:lnTo>
                  <a:lnTo>
                    <a:pt x="492086" y="188404"/>
                  </a:lnTo>
                  <a:lnTo>
                    <a:pt x="493242" y="187236"/>
                  </a:lnTo>
                  <a:lnTo>
                    <a:pt x="494957" y="184302"/>
                  </a:lnTo>
                  <a:lnTo>
                    <a:pt x="495376" y="182714"/>
                  </a:lnTo>
                  <a:lnTo>
                    <a:pt x="495376" y="181013"/>
                  </a:lnTo>
                  <a:lnTo>
                    <a:pt x="495376" y="179298"/>
                  </a:lnTo>
                  <a:close/>
                </a:path>
                <a:path w="667385" h="210185">
                  <a:moveTo>
                    <a:pt x="552538" y="131660"/>
                  </a:moveTo>
                  <a:lnTo>
                    <a:pt x="544703" y="123837"/>
                  </a:lnTo>
                  <a:lnTo>
                    <a:pt x="541312" y="123850"/>
                  </a:lnTo>
                  <a:lnTo>
                    <a:pt x="533488" y="131673"/>
                  </a:lnTo>
                  <a:lnTo>
                    <a:pt x="533488" y="135077"/>
                  </a:lnTo>
                  <a:lnTo>
                    <a:pt x="541312" y="142900"/>
                  </a:lnTo>
                  <a:lnTo>
                    <a:pt x="544703" y="142900"/>
                  </a:lnTo>
                  <a:lnTo>
                    <a:pt x="552538" y="135089"/>
                  </a:lnTo>
                  <a:lnTo>
                    <a:pt x="552538" y="133375"/>
                  </a:lnTo>
                  <a:lnTo>
                    <a:pt x="552538" y="131660"/>
                  </a:lnTo>
                  <a:close/>
                </a:path>
                <a:path w="667385" h="210185">
                  <a:moveTo>
                    <a:pt x="609701" y="141185"/>
                  </a:moveTo>
                  <a:lnTo>
                    <a:pt x="601865" y="133375"/>
                  </a:lnTo>
                  <a:lnTo>
                    <a:pt x="598462" y="133375"/>
                  </a:lnTo>
                  <a:lnTo>
                    <a:pt x="590651" y="141198"/>
                  </a:lnTo>
                  <a:lnTo>
                    <a:pt x="590651" y="144602"/>
                  </a:lnTo>
                  <a:lnTo>
                    <a:pt x="601865" y="152438"/>
                  </a:lnTo>
                  <a:lnTo>
                    <a:pt x="603465" y="152006"/>
                  </a:lnTo>
                  <a:lnTo>
                    <a:pt x="606399" y="150291"/>
                  </a:lnTo>
                  <a:lnTo>
                    <a:pt x="607568" y="149136"/>
                  </a:lnTo>
                  <a:lnTo>
                    <a:pt x="609269" y="146189"/>
                  </a:lnTo>
                  <a:lnTo>
                    <a:pt x="609701" y="144614"/>
                  </a:lnTo>
                  <a:lnTo>
                    <a:pt x="609701" y="142900"/>
                  </a:lnTo>
                  <a:lnTo>
                    <a:pt x="609701" y="141185"/>
                  </a:lnTo>
                  <a:close/>
                </a:path>
                <a:path w="667385" h="210185">
                  <a:moveTo>
                    <a:pt x="666864" y="93560"/>
                  </a:moveTo>
                  <a:lnTo>
                    <a:pt x="659028" y="85737"/>
                  </a:lnTo>
                  <a:lnTo>
                    <a:pt x="655624" y="85750"/>
                  </a:lnTo>
                  <a:lnTo>
                    <a:pt x="647801" y="93560"/>
                  </a:lnTo>
                  <a:lnTo>
                    <a:pt x="647801" y="96964"/>
                  </a:lnTo>
                  <a:lnTo>
                    <a:pt x="659028" y="104800"/>
                  </a:lnTo>
                  <a:lnTo>
                    <a:pt x="660615" y="104368"/>
                  </a:lnTo>
                  <a:lnTo>
                    <a:pt x="663562" y="102666"/>
                  </a:lnTo>
                  <a:lnTo>
                    <a:pt x="664730" y="101498"/>
                  </a:lnTo>
                  <a:lnTo>
                    <a:pt x="666432" y="98564"/>
                  </a:lnTo>
                  <a:lnTo>
                    <a:pt x="666864" y="96977"/>
                  </a:lnTo>
                  <a:lnTo>
                    <a:pt x="666864" y="95275"/>
                  </a:lnTo>
                  <a:lnTo>
                    <a:pt x="666864" y="93560"/>
                  </a:lnTo>
                  <a:close/>
                </a:path>
              </a:pathLst>
            </a:custGeom>
            <a:solidFill>
              <a:srgbClr val="FF4040"/>
            </a:solidFill>
          </p:spPr>
          <p:txBody>
            <a:bodyPr wrap="square" lIns="0" tIns="0" rIns="0" bIns="0" rtlCol="0">
              <a:prstTxWarp prst="textNoShape">
                <a:avLst/>
              </a:prstTxWarp>
              <a:noAutofit/>
            </a:bodyPr>
            <a:lstStyle/>
            <a:p>
              <a:endParaRPr lang="en-GB"/>
            </a:p>
          </p:txBody>
        </p:sp>
      </p:grpSp>
      <p:graphicFrame>
        <p:nvGraphicFramePr>
          <p:cNvPr id="4105" name="Table 4104">
            <a:extLst>
              <a:ext uri="{FF2B5EF4-FFF2-40B4-BE49-F238E27FC236}">
                <a16:creationId xmlns:a16="http://schemas.microsoft.com/office/drawing/2014/main" id="{6F9D0837-DF25-1A9F-950D-9A5810B525AD}"/>
              </a:ext>
            </a:extLst>
          </p:cNvPr>
          <p:cNvGraphicFramePr>
            <a:graphicFrameLocks noGrp="1"/>
          </p:cNvGraphicFramePr>
          <p:nvPr>
            <p:extLst>
              <p:ext uri="{D42A27DB-BD31-4B8C-83A1-F6EECF244321}">
                <p14:modId xmlns:p14="http://schemas.microsoft.com/office/powerpoint/2010/main" val="3705919001"/>
              </p:ext>
            </p:extLst>
          </p:nvPr>
        </p:nvGraphicFramePr>
        <p:xfrm>
          <a:off x="987854" y="4281360"/>
          <a:ext cx="2211070" cy="1065354"/>
        </p:xfrm>
        <a:graphic>
          <a:graphicData uri="http://schemas.openxmlformats.org/drawingml/2006/table">
            <a:tbl>
              <a:tblPr firstRow="1" firstCol="1" lastRow="1" lastCol="1" bandRow="1" bandCol="1"/>
              <a:tblGrid>
                <a:gridCol w="2211070">
                  <a:extLst>
                    <a:ext uri="{9D8B030D-6E8A-4147-A177-3AD203B41FA5}">
                      <a16:colId xmlns:a16="http://schemas.microsoft.com/office/drawing/2014/main" val="933829572"/>
                    </a:ext>
                  </a:extLst>
                </a:gridCol>
              </a:tblGrid>
              <a:tr h="405255">
                <a:tc>
                  <a:txBody>
                    <a:bodyPr/>
                    <a:lstStyle/>
                    <a:p>
                      <a:pPr marL="124460">
                        <a:spcBef>
                          <a:spcPts val="655"/>
                        </a:spcBef>
                        <a:spcAft>
                          <a:spcPts val="0"/>
                        </a:spcAft>
                      </a:pPr>
                      <a:r>
                        <a:rPr lang="en-US" sz="1500" spc="-20" dirty="0">
                          <a:solidFill>
                            <a:srgbClr val="FF4040"/>
                          </a:solidFill>
                          <a:effectLst/>
                          <a:latin typeface="Lucida Sans" panose="020B0602030504020204" pitchFamily="34" charset="0"/>
                          <a:ea typeface="Lucida Sans" panose="020B0602030504020204" pitchFamily="34" charset="0"/>
                          <a:cs typeface="Lucida Sans" panose="020B0602030504020204" pitchFamily="34" charset="0"/>
                        </a:rPr>
                        <a:t>61</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93644232"/>
                  </a:ext>
                </a:extLst>
              </a:tr>
              <a:tr h="423181">
                <a:tc>
                  <a:txBody>
                    <a:bodyPr/>
                    <a:lstStyle/>
                    <a:p>
                      <a:pPr marL="124460">
                        <a:lnSpc>
                          <a:spcPts val="1350"/>
                        </a:lnSpc>
                      </a:pP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PI_021</a:t>
                      </a:r>
                      <a:r>
                        <a:rPr lang="en-US" sz="1050" spc="-8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Number</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of</a:t>
                      </a:r>
                      <a:r>
                        <a:rPr lang="en-US" sz="1050" spc="-75"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40" dirty="0">
                          <a:effectLst/>
                          <a:latin typeface="Lucida Sans" panose="020B0602030504020204" pitchFamily="34" charset="0"/>
                          <a:ea typeface="Lucida Sans" panose="020B0602030504020204" pitchFamily="34" charset="0"/>
                          <a:cs typeface="Lucida Sans" panose="020B0602030504020204" pitchFamily="34" charset="0"/>
                        </a:rPr>
                        <a:t>workplace </a:t>
                      </a:r>
                      <a:r>
                        <a:rPr lang="en-US" sz="1050" spc="-10" dirty="0">
                          <a:effectLst/>
                          <a:latin typeface="Lucida Sans" panose="020B0602030504020204" pitchFamily="34" charset="0"/>
                          <a:ea typeface="Lucida Sans" panose="020B0602030504020204" pitchFamily="34" charset="0"/>
                          <a:cs typeface="Lucida Sans" panose="020B0602030504020204" pitchFamily="34" charset="0"/>
                        </a:rPr>
                        <a:t>reported</a:t>
                      </a:r>
                      <a:r>
                        <a:rPr lang="en-US" sz="1050" spc="-60" dirty="0">
                          <a:effectLst/>
                          <a:latin typeface="Lucida Sans" panose="020B0602030504020204" pitchFamily="34" charset="0"/>
                          <a:ea typeface="Lucida Sans" panose="020B0602030504020204" pitchFamily="34" charset="0"/>
                          <a:cs typeface="Lucida Sans" panose="020B0602030504020204" pitchFamily="34" charset="0"/>
                        </a:rPr>
                        <a:t> </a:t>
                      </a:r>
                      <a:r>
                        <a:rPr lang="en-US" sz="1050" spc="-10" dirty="0">
                          <a:effectLst/>
                          <a:latin typeface="Lucida Sans" panose="020B0602030504020204" pitchFamily="34" charset="0"/>
                          <a:ea typeface="Lucida Sans" panose="020B0602030504020204" pitchFamily="34" charset="0"/>
                          <a:cs typeface="Lucida Sans" panose="020B0602030504020204" pitchFamily="34" charset="0"/>
                        </a:rPr>
                        <a:t>accidents/injuries</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2182670329"/>
                  </a:ext>
                </a:extLst>
              </a:tr>
              <a:tr h="236918">
                <a:tc>
                  <a:txBody>
                    <a:bodyPr/>
                    <a:lstStyle/>
                    <a:p>
                      <a:pPr marL="124460">
                        <a:lnSpc>
                          <a:spcPts val="750"/>
                        </a:lnSpc>
                      </a:pP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C</a:t>
                      </a:r>
                      <a:r>
                        <a:rPr lang="en-US" sz="650" spc="-17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3</a:t>
                      </a:r>
                      <a:r>
                        <a:rPr lang="en-US" sz="650" spc="9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t>
                      </a:r>
                      <a:r>
                        <a:rPr lang="en-US" sz="650" spc="9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HAVE</a:t>
                      </a:r>
                      <a:r>
                        <a:rPr lang="en-US" sz="650" spc="10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a:t>
                      </a:r>
                      <a:r>
                        <a:rPr lang="en-US" sz="650" spc="10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SAFE</a:t>
                      </a:r>
                      <a:r>
                        <a:rPr lang="en-US" sz="650" spc="10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AND</a:t>
                      </a:r>
                      <a:r>
                        <a:rPr lang="en-US" sz="650" spc="10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5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VALUED</a:t>
                      </a:r>
                      <a:r>
                        <a:rPr lang="en-US" sz="650" spc="110"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 </a:t>
                      </a:r>
                      <a:r>
                        <a:rPr lang="en-US" sz="650" spc="45" dirty="0">
                          <a:solidFill>
                            <a:srgbClr val="666666"/>
                          </a:solidFill>
                          <a:effectLst/>
                          <a:latin typeface="Lucida Sans" panose="020B0602030504020204" pitchFamily="34" charset="0"/>
                          <a:ea typeface="Lucida Sans" panose="020B0602030504020204" pitchFamily="34" charset="0"/>
                          <a:cs typeface="Lucida Sans" panose="020B0602030504020204" pitchFamily="34" charset="0"/>
                        </a:rPr>
                        <a:t>WORKFORCE</a:t>
                      </a:r>
                      <a:endParaRPr lang="en-GB" sz="1100" dirty="0">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21093636"/>
                  </a:ext>
                </a:extLst>
              </a:tr>
            </a:tbl>
          </a:graphicData>
        </a:graphic>
      </p:graphicFrame>
      <p:grpSp>
        <p:nvGrpSpPr>
          <p:cNvPr id="4106" name="Group 4105">
            <a:extLst>
              <a:ext uri="{FF2B5EF4-FFF2-40B4-BE49-F238E27FC236}">
                <a16:creationId xmlns:a16="http://schemas.microsoft.com/office/drawing/2014/main" id="{481E7211-93A0-7589-2F11-C5D72A82493A}"/>
              </a:ext>
            </a:extLst>
          </p:cNvPr>
          <p:cNvGrpSpPr>
            <a:grpSpLocks/>
          </p:cNvGrpSpPr>
          <p:nvPr/>
        </p:nvGrpSpPr>
        <p:grpSpPr>
          <a:xfrm>
            <a:off x="2411512" y="4344454"/>
            <a:ext cx="714375" cy="257175"/>
            <a:chOff x="0" y="0"/>
            <a:chExt cx="715010" cy="257810"/>
          </a:xfrm>
        </p:grpSpPr>
        <p:sp>
          <p:nvSpPr>
            <p:cNvPr id="4107" name="Graphic 144">
              <a:extLst>
                <a:ext uri="{FF2B5EF4-FFF2-40B4-BE49-F238E27FC236}">
                  <a16:creationId xmlns:a16="http://schemas.microsoft.com/office/drawing/2014/main" id="{215913BF-B938-4441-0C08-8E34DC82A9F4}"/>
                </a:ext>
              </a:extLst>
            </p:cNvPr>
            <p:cNvSpPr/>
            <p:nvPr/>
          </p:nvSpPr>
          <p:spPr>
            <a:xfrm>
              <a:off x="0" y="252465"/>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4108" name="Graphic 145">
              <a:extLst>
                <a:ext uri="{FF2B5EF4-FFF2-40B4-BE49-F238E27FC236}">
                  <a16:creationId xmlns:a16="http://schemas.microsoft.com/office/drawing/2014/main" id="{C490419B-6F0A-C7F4-3A3A-A4AC79667174}"/>
                </a:ext>
              </a:extLst>
            </p:cNvPr>
            <p:cNvSpPr/>
            <p:nvPr/>
          </p:nvSpPr>
          <p:spPr>
            <a:xfrm>
              <a:off x="0" y="252465"/>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4109" name="Graphic 146">
              <a:extLst>
                <a:ext uri="{FF2B5EF4-FFF2-40B4-BE49-F238E27FC236}">
                  <a16:creationId xmlns:a16="http://schemas.microsoft.com/office/drawing/2014/main" id="{0182EAE0-4AB0-335A-0B9E-11286B56A7FB}"/>
                </a:ext>
              </a:extLst>
            </p:cNvPr>
            <p:cNvSpPr/>
            <p:nvPr/>
          </p:nvSpPr>
          <p:spPr>
            <a:xfrm>
              <a:off x="29770" y="11804"/>
              <a:ext cx="655320" cy="236220"/>
            </a:xfrm>
            <a:custGeom>
              <a:avLst/>
              <a:gdLst/>
              <a:ahLst/>
              <a:cxnLst/>
              <a:rect l="l" t="t" r="r" b="b"/>
              <a:pathLst>
                <a:path w="655320" h="236220">
                  <a:moveTo>
                    <a:pt x="654957" y="235898"/>
                  </a:moveTo>
                  <a:lnTo>
                    <a:pt x="0" y="235898"/>
                  </a:lnTo>
                  <a:lnTo>
                    <a:pt x="0" y="39316"/>
                  </a:lnTo>
                  <a:lnTo>
                    <a:pt x="59541" y="49147"/>
                  </a:lnTo>
                  <a:lnTo>
                    <a:pt x="119083" y="108117"/>
                  </a:lnTo>
                  <a:lnTo>
                    <a:pt x="178624" y="98286"/>
                  </a:lnTo>
                  <a:lnTo>
                    <a:pt x="238166" y="49147"/>
                  </a:lnTo>
                  <a:lnTo>
                    <a:pt x="297707" y="127780"/>
                  </a:lnTo>
                  <a:lnTo>
                    <a:pt x="357249" y="88464"/>
                  </a:lnTo>
                  <a:lnTo>
                    <a:pt x="416790" y="39316"/>
                  </a:lnTo>
                  <a:lnTo>
                    <a:pt x="476332" y="19663"/>
                  </a:lnTo>
                  <a:lnTo>
                    <a:pt x="535874" y="49147"/>
                  </a:lnTo>
                  <a:lnTo>
                    <a:pt x="595415" y="0"/>
                  </a:lnTo>
                  <a:lnTo>
                    <a:pt x="654957" y="58969"/>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endParaRPr lang="en-GB"/>
            </a:p>
          </p:txBody>
        </p:sp>
        <p:sp>
          <p:nvSpPr>
            <p:cNvPr id="4110" name="Graphic 147">
              <a:extLst>
                <a:ext uri="{FF2B5EF4-FFF2-40B4-BE49-F238E27FC236}">
                  <a16:creationId xmlns:a16="http://schemas.microsoft.com/office/drawing/2014/main" id="{19F3C8EB-C5C2-7AF1-F33C-E81DA52E8568}"/>
                </a:ext>
              </a:extLst>
            </p:cNvPr>
            <p:cNvSpPr/>
            <p:nvPr/>
          </p:nvSpPr>
          <p:spPr>
            <a:xfrm>
              <a:off x="29770" y="11804"/>
              <a:ext cx="655320" cy="128270"/>
            </a:xfrm>
            <a:custGeom>
              <a:avLst/>
              <a:gdLst/>
              <a:ahLst/>
              <a:cxnLst/>
              <a:rect l="l" t="t" r="r" b="b"/>
              <a:pathLst>
                <a:path w="655320" h="128270">
                  <a:moveTo>
                    <a:pt x="0" y="39316"/>
                  </a:moveTo>
                  <a:lnTo>
                    <a:pt x="59541" y="49147"/>
                  </a:lnTo>
                  <a:lnTo>
                    <a:pt x="119083" y="108117"/>
                  </a:lnTo>
                  <a:lnTo>
                    <a:pt x="178624" y="98286"/>
                  </a:lnTo>
                  <a:lnTo>
                    <a:pt x="238166" y="49147"/>
                  </a:lnTo>
                  <a:lnTo>
                    <a:pt x="297707" y="127780"/>
                  </a:lnTo>
                  <a:lnTo>
                    <a:pt x="357249" y="88464"/>
                  </a:lnTo>
                  <a:lnTo>
                    <a:pt x="416790" y="39316"/>
                  </a:lnTo>
                  <a:lnTo>
                    <a:pt x="476332" y="19663"/>
                  </a:lnTo>
                  <a:lnTo>
                    <a:pt x="535874" y="49147"/>
                  </a:lnTo>
                  <a:lnTo>
                    <a:pt x="595415" y="0"/>
                  </a:lnTo>
                  <a:lnTo>
                    <a:pt x="654957" y="58969"/>
                  </a:lnTo>
                </a:path>
              </a:pathLst>
            </a:custGeom>
            <a:ln w="9526">
              <a:solidFill>
                <a:srgbClr val="FF4040"/>
              </a:solidFill>
              <a:prstDash val="solid"/>
            </a:ln>
          </p:spPr>
          <p:txBody>
            <a:bodyPr wrap="square" lIns="0" tIns="0" rIns="0" bIns="0" rtlCol="0">
              <a:prstTxWarp prst="textNoShape">
                <a:avLst/>
              </a:prstTxWarp>
              <a:noAutofit/>
            </a:bodyPr>
            <a:lstStyle/>
            <a:p>
              <a:endParaRPr lang="en-GB"/>
            </a:p>
          </p:txBody>
        </p:sp>
        <p:sp>
          <p:nvSpPr>
            <p:cNvPr id="4111" name="Graphic 148">
              <a:extLst>
                <a:ext uri="{FF2B5EF4-FFF2-40B4-BE49-F238E27FC236}">
                  <a16:creationId xmlns:a16="http://schemas.microsoft.com/office/drawing/2014/main" id="{46B078E3-C17B-93F1-07FB-F4F192D274D2}"/>
                </a:ext>
              </a:extLst>
            </p:cNvPr>
            <p:cNvSpPr/>
            <p:nvPr/>
          </p:nvSpPr>
          <p:spPr>
            <a:xfrm>
              <a:off x="19044" y="7"/>
              <a:ext cx="667385" cy="153035"/>
            </a:xfrm>
            <a:custGeom>
              <a:avLst/>
              <a:gdLst/>
              <a:ahLst/>
              <a:cxnLst/>
              <a:rect l="l" t="t" r="r" b="b"/>
              <a:pathLst>
                <a:path w="667385" h="153035">
                  <a:moveTo>
                    <a:pt x="19050" y="45923"/>
                  </a:moveTo>
                  <a:lnTo>
                    <a:pt x="11226" y="38112"/>
                  </a:lnTo>
                  <a:lnTo>
                    <a:pt x="7823" y="38112"/>
                  </a:lnTo>
                  <a:lnTo>
                    <a:pt x="0" y="45948"/>
                  </a:lnTo>
                  <a:lnTo>
                    <a:pt x="0" y="49352"/>
                  </a:lnTo>
                  <a:lnTo>
                    <a:pt x="7835" y="57162"/>
                  </a:lnTo>
                  <a:lnTo>
                    <a:pt x="11239" y="57162"/>
                  </a:lnTo>
                  <a:lnTo>
                    <a:pt x="19050" y="49352"/>
                  </a:lnTo>
                  <a:lnTo>
                    <a:pt x="19050" y="47637"/>
                  </a:lnTo>
                  <a:lnTo>
                    <a:pt x="19050" y="45923"/>
                  </a:lnTo>
                  <a:close/>
                </a:path>
                <a:path w="667385" h="153035">
                  <a:moveTo>
                    <a:pt x="76212" y="55448"/>
                  </a:moveTo>
                  <a:lnTo>
                    <a:pt x="68376" y="47637"/>
                  </a:lnTo>
                  <a:lnTo>
                    <a:pt x="64973" y="47650"/>
                  </a:lnTo>
                  <a:lnTo>
                    <a:pt x="57162" y="55486"/>
                  </a:lnTo>
                  <a:lnTo>
                    <a:pt x="57162" y="58877"/>
                  </a:lnTo>
                  <a:lnTo>
                    <a:pt x="64998" y="66700"/>
                  </a:lnTo>
                  <a:lnTo>
                    <a:pt x="68389" y="66700"/>
                  </a:lnTo>
                  <a:lnTo>
                    <a:pt x="76212" y="58877"/>
                  </a:lnTo>
                  <a:lnTo>
                    <a:pt x="76212" y="57162"/>
                  </a:lnTo>
                  <a:lnTo>
                    <a:pt x="76212" y="55448"/>
                  </a:lnTo>
                  <a:close/>
                </a:path>
                <a:path w="667385" h="153035">
                  <a:moveTo>
                    <a:pt x="133375" y="122135"/>
                  </a:moveTo>
                  <a:lnTo>
                    <a:pt x="125539" y="114325"/>
                  </a:lnTo>
                  <a:lnTo>
                    <a:pt x="122135" y="114338"/>
                  </a:lnTo>
                  <a:lnTo>
                    <a:pt x="114325" y="122174"/>
                  </a:lnTo>
                  <a:lnTo>
                    <a:pt x="114325" y="125564"/>
                  </a:lnTo>
                  <a:lnTo>
                    <a:pt x="122148" y="133388"/>
                  </a:lnTo>
                  <a:lnTo>
                    <a:pt x="125552" y="133375"/>
                  </a:lnTo>
                  <a:lnTo>
                    <a:pt x="133375" y="125564"/>
                  </a:lnTo>
                  <a:lnTo>
                    <a:pt x="133375" y="123850"/>
                  </a:lnTo>
                  <a:lnTo>
                    <a:pt x="133375" y="122135"/>
                  </a:lnTo>
                  <a:close/>
                </a:path>
                <a:path w="667385" h="153035">
                  <a:moveTo>
                    <a:pt x="190538" y="112610"/>
                  </a:moveTo>
                  <a:lnTo>
                    <a:pt x="182702" y="104787"/>
                  </a:lnTo>
                  <a:lnTo>
                    <a:pt x="179298" y="104800"/>
                  </a:lnTo>
                  <a:lnTo>
                    <a:pt x="171488" y="112623"/>
                  </a:lnTo>
                  <a:lnTo>
                    <a:pt x="171488" y="116027"/>
                  </a:lnTo>
                  <a:lnTo>
                    <a:pt x="179298" y="123850"/>
                  </a:lnTo>
                  <a:lnTo>
                    <a:pt x="182702" y="123850"/>
                  </a:lnTo>
                  <a:lnTo>
                    <a:pt x="190538" y="116027"/>
                  </a:lnTo>
                  <a:lnTo>
                    <a:pt x="190538" y="114325"/>
                  </a:lnTo>
                  <a:lnTo>
                    <a:pt x="190538" y="112610"/>
                  </a:lnTo>
                  <a:close/>
                </a:path>
                <a:path w="667385" h="153035">
                  <a:moveTo>
                    <a:pt x="257225" y="55448"/>
                  </a:moveTo>
                  <a:lnTo>
                    <a:pt x="249389" y="47637"/>
                  </a:lnTo>
                  <a:lnTo>
                    <a:pt x="245986" y="47637"/>
                  </a:lnTo>
                  <a:lnTo>
                    <a:pt x="238163" y="55460"/>
                  </a:lnTo>
                  <a:lnTo>
                    <a:pt x="238163" y="58864"/>
                  </a:lnTo>
                  <a:lnTo>
                    <a:pt x="249389" y="66700"/>
                  </a:lnTo>
                  <a:lnTo>
                    <a:pt x="250977" y="66268"/>
                  </a:lnTo>
                  <a:lnTo>
                    <a:pt x="253923" y="64566"/>
                  </a:lnTo>
                  <a:lnTo>
                    <a:pt x="255092" y="63398"/>
                  </a:lnTo>
                  <a:lnTo>
                    <a:pt x="256794" y="60452"/>
                  </a:lnTo>
                  <a:lnTo>
                    <a:pt x="257225" y="58877"/>
                  </a:lnTo>
                  <a:lnTo>
                    <a:pt x="257225" y="57162"/>
                  </a:lnTo>
                  <a:lnTo>
                    <a:pt x="257225" y="55448"/>
                  </a:lnTo>
                  <a:close/>
                </a:path>
                <a:path w="667385" h="153035">
                  <a:moveTo>
                    <a:pt x="314388" y="141198"/>
                  </a:moveTo>
                  <a:lnTo>
                    <a:pt x="306552" y="133375"/>
                  </a:lnTo>
                  <a:lnTo>
                    <a:pt x="303149" y="133375"/>
                  </a:lnTo>
                  <a:lnTo>
                    <a:pt x="295325" y="141198"/>
                  </a:lnTo>
                  <a:lnTo>
                    <a:pt x="295325" y="144602"/>
                  </a:lnTo>
                  <a:lnTo>
                    <a:pt x="306552" y="152438"/>
                  </a:lnTo>
                  <a:lnTo>
                    <a:pt x="308140" y="152006"/>
                  </a:lnTo>
                  <a:lnTo>
                    <a:pt x="311086" y="150304"/>
                  </a:lnTo>
                  <a:lnTo>
                    <a:pt x="312242" y="149136"/>
                  </a:lnTo>
                  <a:lnTo>
                    <a:pt x="313956" y="146189"/>
                  </a:lnTo>
                  <a:lnTo>
                    <a:pt x="314388" y="144614"/>
                  </a:lnTo>
                  <a:lnTo>
                    <a:pt x="314388" y="142913"/>
                  </a:lnTo>
                  <a:lnTo>
                    <a:pt x="314388" y="141198"/>
                  </a:lnTo>
                  <a:close/>
                </a:path>
                <a:path w="667385" h="153035">
                  <a:moveTo>
                    <a:pt x="371538" y="103085"/>
                  </a:moveTo>
                  <a:lnTo>
                    <a:pt x="363715" y="95262"/>
                  </a:lnTo>
                  <a:lnTo>
                    <a:pt x="360311" y="95275"/>
                  </a:lnTo>
                  <a:lnTo>
                    <a:pt x="352488" y="103098"/>
                  </a:lnTo>
                  <a:lnTo>
                    <a:pt x="352488" y="106502"/>
                  </a:lnTo>
                  <a:lnTo>
                    <a:pt x="363715" y="114325"/>
                  </a:lnTo>
                  <a:lnTo>
                    <a:pt x="365302" y="113893"/>
                  </a:lnTo>
                  <a:lnTo>
                    <a:pt x="368249" y="112191"/>
                  </a:lnTo>
                  <a:lnTo>
                    <a:pt x="369404" y="111036"/>
                  </a:lnTo>
                  <a:lnTo>
                    <a:pt x="371119" y="108089"/>
                  </a:lnTo>
                  <a:lnTo>
                    <a:pt x="371538" y="106502"/>
                  </a:lnTo>
                  <a:lnTo>
                    <a:pt x="371538" y="104800"/>
                  </a:lnTo>
                  <a:lnTo>
                    <a:pt x="371538" y="103085"/>
                  </a:lnTo>
                  <a:close/>
                </a:path>
                <a:path w="667385" h="153035">
                  <a:moveTo>
                    <a:pt x="428701" y="45923"/>
                  </a:moveTo>
                  <a:lnTo>
                    <a:pt x="420865" y="38100"/>
                  </a:lnTo>
                  <a:lnTo>
                    <a:pt x="417474" y="38112"/>
                  </a:lnTo>
                  <a:lnTo>
                    <a:pt x="409651" y="45935"/>
                  </a:lnTo>
                  <a:lnTo>
                    <a:pt x="409651" y="49339"/>
                  </a:lnTo>
                  <a:lnTo>
                    <a:pt x="417474" y="57162"/>
                  </a:lnTo>
                  <a:lnTo>
                    <a:pt x="420865" y="57162"/>
                  </a:lnTo>
                  <a:lnTo>
                    <a:pt x="428701" y="49352"/>
                  </a:lnTo>
                  <a:lnTo>
                    <a:pt x="428701" y="47637"/>
                  </a:lnTo>
                  <a:lnTo>
                    <a:pt x="428701" y="45923"/>
                  </a:lnTo>
                  <a:close/>
                </a:path>
                <a:path w="667385" h="153035">
                  <a:moveTo>
                    <a:pt x="495388" y="26873"/>
                  </a:moveTo>
                  <a:lnTo>
                    <a:pt x="487553" y="19050"/>
                  </a:lnTo>
                  <a:lnTo>
                    <a:pt x="484162" y="19062"/>
                  </a:lnTo>
                  <a:lnTo>
                    <a:pt x="476338" y="26885"/>
                  </a:lnTo>
                  <a:lnTo>
                    <a:pt x="476338" y="30289"/>
                  </a:lnTo>
                  <a:lnTo>
                    <a:pt x="487553" y="38112"/>
                  </a:lnTo>
                  <a:lnTo>
                    <a:pt x="489153" y="37680"/>
                  </a:lnTo>
                  <a:lnTo>
                    <a:pt x="492086" y="35979"/>
                  </a:lnTo>
                  <a:lnTo>
                    <a:pt x="493255" y="34823"/>
                  </a:lnTo>
                  <a:lnTo>
                    <a:pt x="494957" y="31877"/>
                  </a:lnTo>
                  <a:lnTo>
                    <a:pt x="495388" y="30289"/>
                  </a:lnTo>
                  <a:lnTo>
                    <a:pt x="495388" y="28587"/>
                  </a:lnTo>
                  <a:lnTo>
                    <a:pt x="495388" y="26873"/>
                  </a:lnTo>
                  <a:close/>
                </a:path>
                <a:path w="667385" h="153035">
                  <a:moveTo>
                    <a:pt x="552551" y="55448"/>
                  </a:moveTo>
                  <a:lnTo>
                    <a:pt x="544715" y="47637"/>
                  </a:lnTo>
                  <a:lnTo>
                    <a:pt x="541312" y="47637"/>
                  </a:lnTo>
                  <a:lnTo>
                    <a:pt x="533501" y="55460"/>
                  </a:lnTo>
                  <a:lnTo>
                    <a:pt x="533501" y="58864"/>
                  </a:lnTo>
                  <a:lnTo>
                    <a:pt x="544715" y="66700"/>
                  </a:lnTo>
                  <a:lnTo>
                    <a:pt x="546303" y="66268"/>
                  </a:lnTo>
                  <a:lnTo>
                    <a:pt x="549249" y="64566"/>
                  </a:lnTo>
                  <a:lnTo>
                    <a:pt x="550418" y="63398"/>
                  </a:lnTo>
                  <a:lnTo>
                    <a:pt x="552119" y="60452"/>
                  </a:lnTo>
                  <a:lnTo>
                    <a:pt x="552551" y="58877"/>
                  </a:lnTo>
                  <a:lnTo>
                    <a:pt x="552551" y="57162"/>
                  </a:lnTo>
                  <a:lnTo>
                    <a:pt x="552551" y="55448"/>
                  </a:lnTo>
                  <a:close/>
                </a:path>
                <a:path w="667385" h="153035">
                  <a:moveTo>
                    <a:pt x="609714" y="7823"/>
                  </a:moveTo>
                  <a:lnTo>
                    <a:pt x="601878" y="0"/>
                  </a:lnTo>
                  <a:lnTo>
                    <a:pt x="598474" y="12"/>
                  </a:lnTo>
                  <a:lnTo>
                    <a:pt x="590651" y="7823"/>
                  </a:lnTo>
                  <a:lnTo>
                    <a:pt x="590651" y="11226"/>
                  </a:lnTo>
                  <a:lnTo>
                    <a:pt x="601878" y="19062"/>
                  </a:lnTo>
                  <a:lnTo>
                    <a:pt x="603465" y="18630"/>
                  </a:lnTo>
                  <a:lnTo>
                    <a:pt x="606412" y="16929"/>
                  </a:lnTo>
                  <a:lnTo>
                    <a:pt x="607580" y="15760"/>
                  </a:lnTo>
                  <a:lnTo>
                    <a:pt x="609282" y="12827"/>
                  </a:lnTo>
                  <a:lnTo>
                    <a:pt x="609714" y="11239"/>
                  </a:lnTo>
                  <a:lnTo>
                    <a:pt x="609714" y="9537"/>
                  </a:lnTo>
                  <a:lnTo>
                    <a:pt x="609714" y="7823"/>
                  </a:lnTo>
                  <a:close/>
                </a:path>
                <a:path w="667385" h="153035">
                  <a:moveTo>
                    <a:pt x="666864" y="64985"/>
                  </a:moveTo>
                  <a:lnTo>
                    <a:pt x="659041" y="57162"/>
                  </a:lnTo>
                  <a:lnTo>
                    <a:pt x="655637" y="57162"/>
                  </a:lnTo>
                  <a:lnTo>
                    <a:pt x="647814" y="64985"/>
                  </a:lnTo>
                  <a:lnTo>
                    <a:pt x="647814" y="68389"/>
                  </a:lnTo>
                  <a:lnTo>
                    <a:pt x="659041" y="76225"/>
                  </a:lnTo>
                  <a:lnTo>
                    <a:pt x="660628" y="75793"/>
                  </a:lnTo>
                  <a:lnTo>
                    <a:pt x="663575" y="74091"/>
                  </a:lnTo>
                  <a:lnTo>
                    <a:pt x="664730" y="72923"/>
                  </a:lnTo>
                  <a:lnTo>
                    <a:pt x="666445" y="69977"/>
                  </a:lnTo>
                  <a:lnTo>
                    <a:pt x="666864" y="68402"/>
                  </a:lnTo>
                  <a:lnTo>
                    <a:pt x="666864" y="66700"/>
                  </a:lnTo>
                  <a:lnTo>
                    <a:pt x="666864" y="64985"/>
                  </a:lnTo>
                  <a:close/>
                </a:path>
              </a:pathLst>
            </a:custGeom>
            <a:solidFill>
              <a:srgbClr val="FF4040"/>
            </a:solidFill>
          </p:spPr>
          <p:txBody>
            <a:bodyPr wrap="square" lIns="0" tIns="0" rIns="0" bIns="0" rtlCol="0">
              <a:prstTxWarp prst="textNoShape">
                <a:avLst/>
              </a:prstTxWarp>
              <a:noAutofit/>
            </a:bodyPr>
            <a:lstStyle/>
            <a:p>
              <a:endParaRPr lang="en-GB"/>
            </a:p>
          </p:txBody>
        </p:sp>
      </p:grpSp>
      <p:pic>
        <p:nvPicPr>
          <p:cNvPr id="4151" name="Image 121">
            <a:extLst>
              <a:ext uri="{FF2B5EF4-FFF2-40B4-BE49-F238E27FC236}">
                <a16:creationId xmlns:a16="http://schemas.microsoft.com/office/drawing/2014/main" id="{89844CFF-E8F9-6315-555F-F8F662F4937D}"/>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2400" cy="139700"/>
          </a:xfrm>
          <a:prstGeom prst="rect">
            <a:avLst/>
          </a:prstGeom>
          <a:noFill/>
          <a:extLst>
            <a:ext uri="{909E8E84-426E-40DD-AFC4-6F175D3DCCD1}">
              <a14:hiddenFill xmlns:a14="http://schemas.microsoft.com/office/drawing/2010/main">
                <a:solidFill>
                  <a:srgbClr val="FFFFFF"/>
                </a:solidFill>
              </a14:hiddenFill>
            </a:ext>
          </a:extLst>
        </p:spPr>
      </p:pic>
      <p:grpSp>
        <p:nvGrpSpPr>
          <p:cNvPr id="4127" name="Group 122"/>
          <p:cNvGrpSpPr>
            <a:grpSpLocks/>
          </p:cNvGrpSpPr>
          <p:nvPr/>
        </p:nvGrpSpPr>
        <p:grpSpPr bwMode="auto">
          <a:xfrm>
            <a:off x="1419225" y="76200"/>
            <a:ext cx="714375" cy="257175"/>
            <a:chOff x="0" y="0"/>
            <a:chExt cx="7150" cy="2578"/>
          </a:xfrm>
        </p:grpSpPr>
      </p:grpSp>
      <p:grpSp>
        <p:nvGrpSpPr>
          <p:cNvPr id="4145" name="Group 49"/>
          <p:cNvGrpSpPr>
            <a:grpSpLocks/>
          </p:cNvGrpSpPr>
          <p:nvPr/>
        </p:nvGrpSpPr>
        <p:grpSpPr bwMode="auto">
          <a:xfrm>
            <a:off x="1419225" y="76200"/>
            <a:ext cx="714375" cy="257175"/>
            <a:chOff x="0" y="0"/>
            <a:chExt cx="7150" cy="2578"/>
          </a:xfrm>
        </p:grpSpPr>
      </p:grpSp>
      <p:grpSp>
        <p:nvGrpSpPr>
          <p:cNvPr id="4200" name="Group 104"/>
          <p:cNvGrpSpPr>
            <a:grpSpLocks/>
          </p:cNvGrpSpPr>
          <p:nvPr/>
        </p:nvGrpSpPr>
        <p:grpSpPr bwMode="auto">
          <a:xfrm>
            <a:off x="1419225" y="76200"/>
            <a:ext cx="714375" cy="257175"/>
            <a:chOff x="0" y="0"/>
            <a:chExt cx="7150" cy="2578"/>
          </a:xfrm>
        </p:grpSpPr>
      </p:grpSp>
    </p:spTree>
    <p:extLst>
      <p:ext uri="{BB962C8B-B14F-4D97-AF65-F5344CB8AC3E}">
        <p14:creationId xmlns:p14="http://schemas.microsoft.com/office/powerpoint/2010/main" val="244550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lstStyle/>
          <a:p>
            <a:r>
              <a:rPr lang="en-US" dirty="0"/>
              <a:t>Service Priority Areas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noAutofit/>
          </a:bodyPr>
          <a:lstStyle/>
          <a:p>
            <a:pPr marL="0" indent="0" algn="just">
              <a:buNone/>
            </a:pPr>
            <a:r>
              <a:rPr lang="en-GB" sz="2000" dirty="0">
                <a:effectLst/>
                <a:latin typeface="Calibri" panose="020F0502020204030204" pitchFamily="34" charset="0"/>
                <a:ea typeface="Times New Roman" panose="02020603050405020304" pitchFamily="18" charset="0"/>
                <a:cs typeface="Calibri" panose="020F0502020204030204" pitchFamily="34" charset="0"/>
              </a:rPr>
              <a:t>The Fire Authority priorities as agreed by the Scrutiny and Audit Panel are as follows: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accidental dwelling fires.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Undertake </a:t>
            </a:r>
            <a:r>
              <a:rPr lang="en-GB" sz="2000" dirty="0">
                <a:latin typeface="Calibri" panose="020F0502020204030204" pitchFamily="34" charset="0"/>
                <a:ea typeface="Times New Roman" panose="02020603050405020304" pitchFamily="18" charset="0"/>
                <a:cs typeface="Calibri" panose="020F0502020204030204" pitchFamily="34" charset="0"/>
              </a:rPr>
              <a:t>9</a:t>
            </a:r>
            <a:r>
              <a:rPr lang="en-GB" sz="2000" dirty="0">
                <a:effectLst/>
                <a:latin typeface="Calibri" panose="020F0502020204030204" pitchFamily="34" charset="0"/>
                <a:ea typeface="Times New Roman" panose="02020603050405020304" pitchFamily="18" charset="0"/>
                <a:cs typeface="Calibri" panose="020F0502020204030204" pitchFamily="34" charset="0"/>
              </a:rPr>
              <a:t>,000 home safety visits of which 90% to be delivered to vulnerable members of our community.</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sickness.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attendance at false alarm calls.</a:t>
            </a: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Increasing inspections in high-risk premises</a:t>
            </a:r>
            <a:r>
              <a:rPr lang="en-GB" sz="2000" dirty="0">
                <a:effectLst/>
                <a:latin typeface="Arial" panose="020B0604020202020204" pitchFamily="34" charset="0"/>
                <a:ea typeface="Times New Roman" panose="02020603050405020304" pitchFamily="18" charset="0"/>
              </a:rPr>
              <a:t>.</a:t>
            </a:r>
            <a:endParaRPr lang="en-GB" sz="2000"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8</a:t>
            </a:fld>
            <a:endParaRPr lang="en-GB" dirty="0"/>
          </a:p>
        </p:txBody>
      </p:sp>
    </p:spTree>
    <p:extLst>
      <p:ext uri="{BB962C8B-B14F-4D97-AF65-F5344CB8AC3E}">
        <p14:creationId xmlns:p14="http://schemas.microsoft.com/office/powerpoint/2010/main" val="179266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54815" cy="646332"/>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800" dirty="0">
                <a:solidFill>
                  <a:schemeClr val="tx1"/>
                </a:solidFill>
                <a:latin typeface="Calibri" panose="020F0502020204030204" pitchFamily="34" charset="0"/>
                <a:cs typeface="Calibri" panose="020F0502020204030204" pitchFamily="34" charset="0"/>
              </a:rPr>
              <a:t>Priority 1 – Number of accidental dwelling fires </a:t>
            </a:r>
          </a:p>
        </p:txBody>
      </p:sp>
      <p:sp>
        <p:nvSpPr>
          <p:cNvPr id="3" name="TextBox 2">
            <a:extLst>
              <a:ext uri="{FF2B5EF4-FFF2-40B4-BE49-F238E27FC236}">
                <a16:creationId xmlns:a16="http://schemas.microsoft.com/office/drawing/2014/main" id="{F1F2A861-D992-A4D2-6FF7-8D1183A05CCE}"/>
              </a:ext>
            </a:extLst>
          </p:cNvPr>
          <p:cNvSpPr txBox="1"/>
          <p:nvPr/>
        </p:nvSpPr>
        <p:spPr>
          <a:xfrm>
            <a:off x="0" y="646331"/>
            <a:ext cx="7254815" cy="792000"/>
          </a:xfrm>
          <a:prstGeom prst="rect">
            <a:avLst/>
          </a:prstGeom>
          <a:solidFill>
            <a:schemeClr val="accent4">
              <a:lumMod val="20000"/>
              <a:lumOff val="80000"/>
            </a:schemeClr>
          </a:solidFill>
        </p:spPr>
        <p:txBody>
          <a:bodyPr wrap="square" rtlCol="0">
            <a:spAutoFit/>
          </a:bodyPr>
          <a:lstStyle/>
          <a:p>
            <a:r>
              <a:rPr lang="en-US" dirty="0"/>
              <a:t>The number of fires in dwellings where the cause of fire was accidental or not known </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4" y="-1"/>
            <a:ext cx="1503871" cy="646332"/>
          </a:xfrm>
          <a:prstGeom prst="rect">
            <a:avLst/>
          </a:prstGeom>
          <a:solidFill>
            <a:schemeClr val="accent4"/>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113 at end of Q1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7" y="0"/>
            <a:ext cx="1762664" cy="646331"/>
          </a:xfrm>
          <a:prstGeom prst="rect">
            <a:avLst/>
          </a:prstGeom>
          <a:solidFill>
            <a:schemeClr val="accent4"/>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Amber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4" y="646330"/>
            <a:ext cx="1503871" cy="792000"/>
          </a:xfrm>
          <a:prstGeom prst="rect">
            <a:avLst/>
          </a:prstGeom>
          <a:solidFill>
            <a:schemeClr val="accent4">
              <a:lumMod val="20000"/>
              <a:lumOff val="80000"/>
            </a:schemeClr>
          </a:solidFill>
        </p:spPr>
        <p:txBody>
          <a:bodyPr>
            <a:normAutofit fontScale="25000" lnSpcReduction="2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800" dirty="0">
                <a:solidFill>
                  <a:schemeClr val="tx1"/>
                </a:solidFill>
                <a:latin typeface="Calibri" panose="020F0502020204030204" pitchFamily="34" charset="0"/>
                <a:cs typeface="Calibri" panose="020F0502020204030204" pitchFamily="34" charset="0"/>
              </a:rPr>
              <a:t>Reduction Target:</a:t>
            </a:r>
          </a:p>
          <a:p>
            <a:r>
              <a:rPr lang="en-US" sz="4800" b="0" dirty="0">
                <a:solidFill>
                  <a:schemeClr val="tx1"/>
                </a:solidFill>
                <a:latin typeface="Calibri" panose="020F0502020204030204" pitchFamily="34" charset="0"/>
                <a:cs typeface="Calibri" panose="020F0502020204030204" pitchFamily="34" charset="0"/>
              </a:rPr>
              <a:t>Green &lt; 451 </a:t>
            </a:r>
          </a:p>
          <a:p>
            <a:r>
              <a:rPr lang="en-US" sz="4800" b="0" dirty="0">
                <a:solidFill>
                  <a:schemeClr val="tx1"/>
                </a:solidFill>
                <a:latin typeface="Calibri" panose="020F0502020204030204" pitchFamily="34" charset="0"/>
                <a:cs typeface="Calibri" panose="020F0502020204030204" pitchFamily="34" charset="0"/>
              </a:rPr>
              <a:t>Amber 451- 496</a:t>
            </a:r>
          </a:p>
          <a:p>
            <a:r>
              <a:rPr lang="en-US" sz="4800" b="0" dirty="0">
                <a:solidFill>
                  <a:schemeClr val="tx1"/>
                </a:solidFill>
                <a:latin typeface="Calibri" panose="020F0502020204030204" pitchFamily="34" charset="0"/>
                <a:cs typeface="Calibri" panose="020F0502020204030204" pitchFamily="34" charset="0"/>
              </a:rPr>
              <a:t>Red &gt; 496</a:t>
            </a:r>
            <a:endParaRPr lang="en-US" sz="2800" b="0" dirty="0">
              <a:solidFill>
                <a:schemeClr val="tx1"/>
              </a:solidFill>
              <a:latin typeface="Calibri" panose="020F0502020204030204" pitchFamily="34" charset="0"/>
              <a:cs typeface="Calibri" panose="020F0502020204030204" pitchFamily="34" charset="0"/>
            </a:endParaRP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7" y="646330"/>
            <a:ext cx="1762664" cy="792000"/>
          </a:xfrm>
          <a:prstGeom prst="rect">
            <a:avLst/>
          </a:prstGeom>
          <a:solidFill>
            <a:schemeClr val="accent4">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Prevention and Protection  (Community Safety</a:t>
            </a:r>
            <a:r>
              <a:rPr lang="en-US" sz="900" b="0" dirty="0">
                <a:solidFill>
                  <a:schemeClr val="tx1"/>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B3AF7035-2063-8C09-8675-C53E7454FA14}"/>
              </a:ext>
            </a:extLst>
          </p:cNvPr>
          <p:cNvSpPr txBox="1"/>
          <p:nvPr/>
        </p:nvSpPr>
        <p:spPr>
          <a:xfrm>
            <a:off x="3599372" y="5418000"/>
            <a:ext cx="7226779" cy="1440000"/>
          </a:xfrm>
          <a:prstGeom prst="rect">
            <a:avLst/>
          </a:prstGeom>
          <a:solidFill>
            <a:schemeClr val="accent4">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chemeClr val="accent4">
                    <a:lumMod val="50000"/>
                  </a:schemeClr>
                </a:solidFill>
              </a:rPr>
              <a:t>453</a:t>
            </a:r>
          </a:p>
          <a:p>
            <a:r>
              <a:rPr lang="en-US" sz="1600" dirty="0"/>
              <a:t>Performance is within amber tolerance – so tolerate</a:t>
            </a:r>
          </a:p>
          <a:p>
            <a:endParaRPr lang="en-US" dirty="0"/>
          </a:p>
          <a:p>
            <a:endParaRPr lang="en-US" dirty="0"/>
          </a:p>
          <a:p>
            <a:endParaRPr lang="en-US" dirty="0"/>
          </a:p>
          <a:p>
            <a:r>
              <a:rPr lang="en-US" dirty="0"/>
              <a:t> </a:t>
            </a:r>
            <a:endParaRPr lang="en-GB" dirty="0"/>
          </a:p>
        </p:txBody>
      </p:sp>
      <p:sp>
        <p:nvSpPr>
          <p:cNvPr id="13" name="Slide Number Placeholder 12">
            <a:extLst>
              <a:ext uri="{FF2B5EF4-FFF2-40B4-BE49-F238E27FC236}">
                <a16:creationId xmlns:a16="http://schemas.microsoft.com/office/drawing/2014/main" id="{1462D575-A7C5-0B52-864B-40AB1FFE61B9}"/>
              </a:ext>
            </a:extLst>
          </p:cNvPr>
          <p:cNvSpPr>
            <a:spLocks noGrp="1"/>
          </p:cNvSpPr>
          <p:nvPr>
            <p:ph type="sldNum" sz="quarter" idx="12"/>
          </p:nvPr>
        </p:nvSpPr>
        <p:spPr/>
        <p:txBody>
          <a:bodyPr/>
          <a:lstStyle/>
          <a:p>
            <a:fld id="{9FFE5F64-E8CB-4F58-B62A-F5B601B30668}" type="slidenum">
              <a:rPr lang="en-GB" smtClean="0"/>
              <a:t>9</a:t>
            </a:fld>
            <a:endParaRPr lang="en-GB" dirty="0"/>
          </a:p>
        </p:txBody>
      </p:sp>
      <p:pic>
        <p:nvPicPr>
          <p:cNvPr id="16" name="Picture 15">
            <a:extLst>
              <a:ext uri="{FF2B5EF4-FFF2-40B4-BE49-F238E27FC236}">
                <a16:creationId xmlns:a16="http://schemas.microsoft.com/office/drawing/2014/main" id="{71FF1675-FF2C-07D7-540F-CB687B0C0E10}"/>
              </a:ext>
            </a:extLst>
          </p:cNvPr>
          <p:cNvPicPr>
            <a:picLocks noChangeAspect="1"/>
          </p:cNvPicPr>
          <p:nvPr/>
        </p:nvPicPr>
        <p:blipFill>
          <a:blip r:embed="rId3"/>
          <a:stretch>
            <a:fillRect/>
          </a:stretch>
        </p:blipFill>
        <p:spPr>
          <a:xfrm>
            <a:off x="240145" y="1538854"/>
            <a:ext cx="6490593" cy="3458018"/>
          </a:xfrm>
          <a:prstGeom prst="rect">
            <a:avLst/>
          </a:prstGeom>
        </p:spPr>
      </p:pic>
      <p:pic>
        <p:nvPicPr>
          <p:cNvPr id="18" name="Picture 17">
            <a:extLst>
              <a:ext uri="{FF2B5EF4-FFF2-40B4-BE49-F238E27FC236}">
                <a16:creationId xmlns:a16="http://schemas.microsoft.com/office/drawing/2014/main" id="{AE89D731-7517-2C66-B3AA-6F229B8694E0}"/>
              </a:ext>
            </a:extLst>
          </p:cNvPr>
          <p:cNvPicPr>
            <a:picLocks noChangeAspect="1"/>
          </p:cNvPicPr>
          <p:nvPr/>
        </p:nvPicPr>
        <p:blipFill>
          <a:blip r:embed="rId4"/>
          <a:stretch>
            <a:fillRect/>
          </a:stretch>
        </p:blipFill>
        <p:spPr>
          <a:xfrm>
            <a:off x="0" y="5418000"/>
            <a:ext cx="3599372" cy="1439999"/>
          </a:xfrm>
          <a:prstGeom prst="rect">
            <a:avLst/>
          </a:prstGeom>
        </p:spPr>
      </p:pic>
      <p:pic>
        <p:nvPicPr>
          <p:cNvPr id="20" name="Picture 19">
            <a:extLst>
              <a:ext uri="{FF2B5EF4-FFF2-40B4-BE49-F238E27FC236}">
                <a16:creationId xmlns:a16="http://schemas.microsoft.com/office/drawing/2014/main" id="{75DD9E7A-1AE0-514D-2590-554C452EB992}"/>
              </a:ext>
            </a:extLst>
          </p:cNvPr>
          <p:cNvPicPr>
            <a:picLocks noChangeAspect="1"/>
          </p:cNvPicPr>
          <p:nvPr/>
        </p:nvPicPr>
        <p:blipFill>
          <a:blip r:embed="rId5"/>
          <a:stretch>
            <a:fillRect/>
          </a:stretch>
        </p:blipFill>
        <p:spPr>
          <a:xfrm>
            <a:off x="6730737" y="1538855"/>
            <a:ext cx="4408317" cy="3581055"/>
          </a:xfrm>
          <a:prstGeom prst="rect">
            <a:avLst/>
          </a:prstGeom>
        </p:spPr>
      </p:pic>
    </p:spTree>
    <p:extLst>
      <p:ext uri="{BB962C8B-B14F-4D97-AF65-F5344CB8AC3E}">
        <p14:creationId xmlns:p14="http://schemas.microsoft.com/office/powerpoint/2010/main" val="2545856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C9C2CB2-9F5C-4A9F-ACBC-4EEEEF49B98F}" vid="{B6E23526-1A8D-4A54-A4DA-8EB05E0DD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ESFRS Powerpoint Final (003)</Template>
  <TotalTime>2298</TotalTime>
  <Words>1754</Words>
  <Application>Microsoft Office PowerPoint</Application>
  <PresentationFormat>Widescreen</PresentationFormat>
  <Paragraphs>301</Paragraphs>
  <Slides>19</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Lucida Sans</vt:lpstr>
      <vt:lpstr>Times New Roman</vt:lpstr>
      <vt:lpstr>Trebuchet MS</vt:lpstr>
      <vt:lpstr>Verdana</vt:lpstr>
      <vt:lpstr>Office Theme</vt:lpstr>
      <vt:lpstr>Document</vt:lpstr>
      <vt:lpstr>East Sussex Fire and Rescue Service Performance Report</vt:lpstr>
      <vt:lpstr>Contents </vt:lpstr>
      <vt:lpstr>Scrutiny and Audit Quarterly Performance Report </vt:lpstr>
      <vt:lpstr>Performance at a glance summary </vt:lpstr>
      <vt:lpstr>Performance at a glance </vt:lpstr>
      <vt:lpstr>Performance at a glance </vt:lpstr>
      <vt:lpstr>Performance at a glance </vt:lpstr>
      <vt:lpstr>Service Priority Areas </vt:lpstr>
      <vt:lpstr>PowerPoint Presentation</vt:lpstr>
      <vt:lpstr>PowerPoint Presentation</vt:lpstr>
      <vt:lpstr>PowerPoint Presentation</vt:lpstr>
      <vt:lpstr>PowerPoint Presentation</vt:lpstr>
      <vt:lpstr>PowerPoint Presentation</vt:lpstr>
      <vt:lpstr>PowerPoint Presentation</vt:lpstr>
      <vt:lpstr>Performance measures needing improvement </vt:lpstr>
      <vt:lpstr>PowerPoint Presentation</vt:lpstr>
      <vt:lpstr>PowerPoint Presentation</vt:lpstr>
      <vt:lpstr>Annual Performance Measures and new performance measures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Purcell</dc:creator>
  <cp:lastModifiedBy>Marcus Whiting</cp:lastModifiedBy>
  <cp:revision>114</cp:revision>
  <dcterms:created xsi:type="dcterms:W3CDTF">2023-03-24T09:21:43Z</dcterms:created>
  <dcterms:modified xsi:type="dcterms:W3CDTF">2025-02-05T12:00:07Z</dcterms:modified>
</cp:coreProperties>
</file>