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301" r:id="rId5"/>
    <p:sldId id="320" r:id="rId6"/>
    <p:sldId id="323" r:id="rId7"/>
    <p:sldId id="321" r:id="rId8"/>
    <p:sldId id="322" r:id="rId9"/>
    <p:sldId id="299" r:id="rId10"/>
    <p:sldId id="271" r:id="rId11"/>
    <p:sldId id="272" r:id="rId12"/>
    <p:sldId id="278" r:id="rId13"/>
    <p:sldId id="273" r:id="rId14"/>
    <p:sldId id="274" r:id="rId15"/>
    <p:sldId id="276" r:id="rId16"/>
    <p:sldId id="297" r:id="rId17"/>
    <p:sldId id="284" r:id="rId18"/>
    <p:sldId id="308" r:id="rId19"/>
    <p:sldId id="310" r:id="rId20"/>
    <p:sldId id="300"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438" userDrawn="1">
          <p15:clr>
            <a:srgbClr val="A4A3A4"/>
          </p15:clr>
        </p15:guide>
        <p15:guide id="4" pos="7219" userDrawn="1">
          <p15:clr>
            <a:srgbClr val="A4A3A4"/>
          </p15:clr>
        </p15:guide>
        <p15:guide id="5" orient="horz" pos="572" userDrawn="1">
          <p15:clr>
            <a:srgbClr val="A4A3A4"/>
          </p15:clr>
        </p15:guide>
        <p15:guide id="6" orient="horz" pos="1275" userDrawn="1">
          <p15:clr>
            <a:srgbClr val="A4A3A4"/>
          </p15:clr>
        </p15:guide>
        <p15:guide id="7" orient="horz" pos="38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3C514A-4778-38AB-12CA-86A03589CA6E}" name="Anna Fowkes" initials="AF" userId="S::afowkes@esfrs.org::dfe5b168-8551-479b-8aa9-5e294d0044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279"/>
    <a:srgbClr val="F0DCDA"/>
    <a:srgbClr val="960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1709" autoAdjust="0"/>
  </p:normalViewPr>
  <p:slideViewPr>
    <p:cSldViewPr snapToGrid="0" showGuides="1">
      <p:cViewPr varScale="1">
        <p:scale>
          <a:sx n="59" d="100"/>
          <a:sy n="59" d="100"/>
        </p:scale>
        <p:origin x="836" y="52"/>
      </p:cViewPr>
      <p:guideLst>
        <p:guide orient="horz" pos="2205"/>
        <p:guide pos="3840"/>
        <p:guide pos="438"/>
        <p:guide pos="7219"/>
        <p:guide orient="horz" pos="572"/>
        <p:guide orient="horz" pos="1275"/>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ED1A1-A825-4580-83F0-E641FF6B177C}"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6AED0-96D5-473C-B732-6C7C8E22A38C}" type="slidenum">
              <a:rPr lang="en-GB" smtClean="0"/>
              <a:t>‹#›</a:t>
            </a:fld>
            <a:endParaRPr lang="en-GB" dirty="0"/>
          </a:p>
        </p:txBody>
      </p:sp>
    </p:spTree>
    <p:extLst>
      <p:ext uri="{BB962C8B-B14F-4D97-AF65-F5344CB8AC3E}">
        <p14:creationId xmlns:p14="http://schemas.microsoft.com/office/powerpoint/2010/main" val="23467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a:t>
            </a:fld>
            <a:endParaRPr lang="en-GB" dirty="0"/>
          </a:p>
        </p:txBody>
      </p:sp>
    </p:spTree>
    <p:extLst>
      <p:ext uri="{BB962C8B-B14F-4D97-AF65-F5344CB8AC3E}">
        <p14:creationId xmlns:p14="http://schemas.microsoft.com/office/powerpoint/2010/main" val="328065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12</a:t>
            </a:fld>
            <a:endParaRPr lang="en-GB" dirty="0"/>
          </a:p>
        </p:txBody>
      </p:sp>
    </p:spTree>
    <p:extLst>
      <p:ext uri="{BB962C8B-B14F-4D97-AF65-F5344CB8AC3E}">
        <p14:creationId xmlns:p14="http://schemas.microsoft.com/office/powerpoint/2010/main" val="163863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13</a:t>
            </a:fld>
            <a:endParaRPr lang="en-GB" dirty="0"/>
          </a:p>
        </p:txBody>
      </p:sp>
    </p:spTree>
    <p:extLst>
      <p:ext uri="{BB962C8B-B14F-4D97-AF65-F5344CB8AC3E}">
        <p14:creationId xmlns:p14="http://schemas.microsoft.com/office/powerpoint/2010/main" val="180753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14</a:t>
            </a:fld>
            <a:endParaRPr lang="en-GB" dirty="0"/>
          </a:p>
        </p:txBody>
      </p:sp>
    </p:spTree>
    <p:extLst>
      <p:ext uri="{BB962C8B-B14F-4D97-AF65-F5344CB8AC3E}">
        <p14:creationId xmlns:p14="http://schemas.microsoft.com/office/powerpoint/2010/main" val="153595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15</a:t>
            </a:fld>
            <a:endParaRPr lang="en-GB" dirty="0"/>
          </a:p>
        </p:txBody>
      </p:sp>
    </p:spTree>
    <p:extLst>
      <p:ext uri="{BB962C8B-B14F-4D97-AF65-F5344CB8AC3E}">
        <p14:creationId xmlns:p14="http://schemas.microsoft.com/office/powerpoint/2010/main" val="417738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17</a:t>
            </a:fld>
            <a:endParaRPr lang="en-GB" dirty="0"/>
          </a:p>
        </p:txBody>
      </p:sp>
    </p:spTree>
    <p:extLst>
      <p:ext uri="{BB962C8B-B14F-4D97-AF65-F5344CB8AC3E}">
        <p14:creationId xmlns:p14="http://schemas.microsoft.com/office/powerpoint/2010/main" val="82219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18</a:t>
            </a:fld>
            <a:endParaRPr lang="en-GB" dirty="0"/>
          </a:p>
        </p:txBody>
      </p:sp>
    </p:spTree>
    <p:extLst>
      <p:ext uri="{BB962C8B-B14F-4D97-AF65-F5344CB8AC3E}">
        <p14:creationId xmlns:p14="http://schemas.microsoft.com/office/powerpoint/2010/main" val="149112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19</a:t>
            </a:fld>
            <a:endParaRPr lang="en-GB" dirty="0"/>
          </a:p>
        </p:txBody>
      </p:sp>
    </p:spTree>
    <p:extLst>
      <p:ext uri="{BB962C8B-B14F-4D97-AF65-F5344CB8AC3E}">
        <p14:creationId xmlns:p14="http://schemas.microsoft.com/office/powerpoint/2010/main" val="267370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21</a:t>
            </a:fld>
            <a:endParaRPr lang="en-GB" dirty="0"/>
          </a:p>
        </p:txBody>
      </p:sp>
    </p:spTree>
    <p:extLst>
      <p:ext uri="{BB962C8B-B14F-4D97-AF65-F5344CB8AC3E}">
        <p14:creationId xmlns:p14="http://schemas.microsoft.com/office/powerpoint/2010/main" val="6796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a:t>
            </a:fld>
            <a:endParaRPr lang="en-GB" dirty="0"/>
          </a:p>
        </p:txBody>
      </p:sp>
    </p:spTree>
    <p:extLst>
      <p:ext uri="{BB962C8B-B14F-4D97-AF65-F5344CB8AC3E}">
        <p14:creationId xmlns:p14="http://schemas.microsoft.com/office/powerpoint/2010/main" val="14084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3</a:t>
            </a:fld>
            <a:endParaRPr lang="en-GB" dirty="0"/>
          </a:p>
        </p:txBody>
      </p:sp>
    </p:spTree>
    <p:extLst>
      <p:ext uri="{BB962C8B-B14F-4D97-AF65-F5344CB8AC3E}">
        <p14:creationId xmlns:p14="http://schemas.microsoft.com/office/powerpoint/2010/main" val="310585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5</a:t>
            </a:fld>
            <a:endParaRPr lang="en-GB"/>
          </a:p>
        </p:txBody>
      </p:sp>
    </p:spTree>
    <p:extLst>
      <p:ext uri="{BB962C8B-B14F-4D97-AF65-F5344CB8AC3E}">
        <p14:creationId xmlns:p14="http://schemas.microsoft.com/office/powerpoint/2010/main" val="21779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6AED0-96D5-473C-B732-6C7C8E22A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8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7</a:t>
            </a:fld>
            <a:endParaRPr lang="en-GB"/>
          </a:p>
        </p:txBody>
      </p:sp>
    </p:spTree>
    <p:extLst>
      <p:ext uri="{BB962C8B-B14F-4D97-AF65-F5344CB8AC3E}">
        <p14:creationId xmlns:p14="http://schemas.microsoft.com/office/powerpoint/2010/main" val="207494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8</a:t>
            </a:fld>
            <a:endParaRPr lang="en-GB"/>
          </a:p>
        </p:txBody>
      </p:sp>
    </p:spTree>
    <p:extLst>
      <p:ext uri="{BB962C8B-B14F-4D97-AF65-F5344CB8AC3E}">
        <p14:creationId xmlns:p14="http://schemas.microsoft.com/office/powerpoint/2010/main" val="286761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10</a:t>
            </a:fld>
            <a:endParaRPr lang="en-GB" dirty="0"/>
          </a:p>
        </p:txBody>
      </p:sp>
    </p:spTree>
    <p:extLst>
      <p:ext uri="{BB962C8B-B14F-4D97-AF65-F5344CB8AC3E}">
        <p14:creationId xmlns:p14="http://schemas.microsoft.com/office/powerpoint/2010/main" val="69498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11</a:t>
            </a:fld>
            <a:endParaRPr lang="en-GB" dirty="0"/>
          </a:p>
        </p:txBody>
      </p:sp>
    </p:spTree>
    <p:extLst>
      <p:ext uri="{BB962C8B-B14F-4D97-AF65-F5344CB8AC3E}">
        <p14:creationId xmlns:p14="http://schemas.microsoft.com/office/powerpoint/2010/main" val="4248406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6392"/>
            <a:ext cx="9144000" cy="2645855"/>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8A4C544C-BCF6-494C-8264-A012893E0778}"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6553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379"/>
            <a:ext cx="7313612" cy="105282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1470581"/>
            <a:ext cx="6172200" cy="4390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1470581"/>
            <a:ext cx="3932237" cy="4398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94A23-2FFE-47BD-BE83-8A50A47FEC2F}"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36155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915427"/>
            <a:ext cx="6172200" cy="3945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5" name="Date Placeholder 4"/>
          <p:cNvSpPr>
            <a:spLocks noGrp="1"/>
          </p:cNvSpPr>
          <p:nvPr>
            <p:ph type="dt" sz="half" idx="10"/>
          </p:nvPr>
        </p:nvSpPr>
        <p:spPr/>
        <p:txBody>
          <a:bodyPr/>
          <a:lstStyle/>
          <a:p>
            <a:fld id="{CBEB8677-4FFB-41C3-850C-CA813E8CB219}"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sp>
        <p:nvSpPr>
          <p:cNvPr id="8" name="Title 1"/>
          <p:cNvSpPr>
            <a:spLocks noGrp="1"/>
          </p:cNvSpPr>
          <p:nvPr>
            <p:ph type="title"/>
          </p:nvPr>
        </p:nvSpPr>
        <p:spPr>
          <a:xfrm>
            <a:off x="839788" y="342342"/>
            <a:ext cx="3932237" cy="1386037"/>
          </a:xfrm>
        </p:spPr>
        <p:txBody>
          <a:bodyPr anchor="b"/>
          <a:lstStyle>
            <a:lvl1pPr>
              <a:defRPr sz="3200">
                <a:solidFill>
                  <a:schemeClr val="tx1"/>
                </a:solidFill>
              </a:defRPr>
            </a:lvl1pPr>
          </a:lstStyle>
          <a:p>
            <a:r>
              <a:rPr lang="en-US"/>
              <a:t>Click to edit Master title style</a:t>
            </a:r>
            <a:endParaRPr lang="en-GB" dirty="0"/>
          </a:p>
        </p:txBody>
      </p:sp>
      <p:sp>
        <p:nvSpPr>
          <p:cNvPr id="9" name="Text Placeholder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30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457FEF-096C-467D-A3BA-B8D12FCE769C}"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9445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683DD-7437-4C8E-88FC-3CCEFFFCE1FA}"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317174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82E9025-5C9C-455D-9543-63566E769FAD}"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1448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726481"/>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3628725"/>
            <a:ext cx="10515600" cy="24609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506FD-3D09-43FF-9B7E-4B268292CE3F}"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57403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1C1F74-9837-4E6A-9F72-A2AFAEBC6116}"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73577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6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8951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56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8951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6E9DD-3B10-4BDA-A1A6-55CFA2B6E883}" type="datetime1">
              <a:rPr lang="en-GB" smtClean="0"/>
              <a:t>05/02/2025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FE5F64-E8CB-4F58-B62A-F5B601B30668}" type="slidenum">
              <a:rPr lang="en-GB" smtClean="0"/>
              <a:t>‹#›</a:t>
            </a:fld>
            <a:endParaRPr lang="en-GB" dirty="0"/>
          </a:p>
        </p:txBody>
      </p:sp>
      <p:sp>
        <p:nvSpPr>
          <p:cNvPr id="10"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8526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D0D0CF-0045-448F-835E-A5DC7AB04C0D}" type="datetime1">
              <a:rPr lang="en-GB" smtClean="0"/>
              <a:t>05/02/2025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FE5F64-E8CB-4F58-B62A-F5B601B30668}"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277037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E3E2B-0287-4E2D-AD6D-3A6F81C15560}"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86170"/>
            <a:ext cx="2450236" cy="720000"/>
          </a:xfrm>
          <a:prstGeom prst="rect">
            <a:avLst/>
          </a:prstGeom>
        </p:spPr>
      </p:pic>
    </p:spTree>
    <p:extLst>
      <p:ext uri="{BB962C8B-B14F-4D97-AF65-F5344CB8AC3E}">
        <p14:creationId xmlns:p14="http://schemas.microsoft.com/office/powerpoint/2010/main" val="89353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7247-131A-4B22-B517-DEDC9C9F7107}"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123460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E26E8-5BA1-4DD1-8105-5100C58308F4}"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41557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441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10525"/>
            <a:ext cx="2743200" cy="249385"/>
          </a:xfrm>
          <a:prstGeom prst="rect">
            <a:avLst/>
          </a:prstGeom>
        </p:spPr>
        <p:txBody>
          <a:bodyPr vert="horz" lIns="91440" tIns="45720" rIns="91440" bIns="45720" rtlCol="0" anchor="ctr"/>
          <a:lstStyle>
            <a:lvl1pPr algn="l">
              <a:defRPr sz="1200">
                <a:solidFill>
                  <a:srgbClr val="96070D"/>
                </a:solidFill>
              </a:defRPr>
            </a:lvl1pPr>
          </a:lstStyle>
          <a:p>
            <a:fld id="{E71D7312-EBE2-4B67-A699-C6FA0AC42CE0}" type="datetime1">
              <a:rPr lang="en-GB" smtClean="0"/>
              <a:t>05/02/2025</a:t>
            </a:fld>
            <a:endParaRPr lang="en-GB" dirty="0"/>
          </a:p>
        </p:txBody>
      </p:sp>
      <p:sp>
        <p:nvSpPr>
          <p:cNvPr id="5" name="Footer Placeholder 4"/>
          <p:cNvSpPr>
            <a:spLocks noGrp="1"/>
          </p:cNvSpPr>
          <p:nvPr>
            <p:ph type="ftr" sz="quarter" idx="3"/>
          </p:nvPr>
        </p:nvSpPr>
        <p:spPr>
          <a:xfrm>
            <a:off x="4038600" y="6310525"/>
            <a:ext cx="4114800" cy="249385"/>
          </a:xfrm>
          <a:prstGeom prst="rect">
            <a:avLst/>
          </a:prstGeom>
        </p:spPr>
        <p:txBody>
          <a:bodyPr vert="horz" lIns="91440" tIns="45720" rIns="91440" bIns="45720" rtlCol="0" anchor="ctr"/>
          <a:lstStyle>
            <a:lvl1pPr algn="ctr">
              <a:defRPr sz="1200">
                <a:solidFill>
                  <a:srgbClr val="96070D"/>
                </a:solidFill>
              </a:defRPr>
            </a:lvl1pPr>
          </a:lstStyle>
          <a:p>
            <a:endParaRPr lang="en-GB" dirty="0"/>
          </a:p>
        </p:txBody>
      </p:sp>
      <p:sp>
        <p:nvSpPr>
          <p:cNvPr id="6" name="Slide Number Placeholder 5"/>
          <p:cNvSpPr>
            <a:spLocks noGrp="1"/>
          </p:cNvSpPr>
          <p:nvPr>
            <p:ph type="sldNum" sz="quarter" idx="4"/>
          </p:nvPr>
        </p:nvSpPr>
        <p:spPr>
          <a:xfrm>
            <a:off x="8610600" y="6310525"/>
            <a:ext cx="2743200" cy="249385"/>
          </a:xfrm>
          <a:prstGeom prst="rect">
            <a:avLst/>
          </a:prstGeom>
        </p:spPr>
        <p:txBody>
          <a:bodyPr vert="horz" lIns="91440" tIns="45720" rIns="91440" bIns="45720" rtlCol="0" anchor="ctr"/>
          <a:lstStyle>
            <a:lvl1pPr algn="r">
              <a:defRPr sz="1200">
                <a:solidFill>
                  <a:srgbClr val="96070D"/>
                </a:solidFill>
              </a:defRPr>
            </a:lvl1pPr>
          </a:lstStyle>
          <a:p>
            <a:fld id="{9FFE5F64-E8CB-4F58-B62A-F5B601B30668}" type="slidenum">
              <a:rPr lang="en-GB" smtClean="0"/>
              <a:pPr/>
              <a:t>‹#›</a:t>
            </a:fld>
            <a:endParaRPr lang="en-GB" dirty="0"/>
          </a:p>
        </p:txBody>
      </p:sp>
    </p:spTree>
    <p:extLst>
      <p:ext uri="{BB962C8B-B14F-4D97-AF65-F5344CB8AC3E}">
        <p14:creationId xmlns:p14="http://schemas.microsoft.com/office/powerpoint/2010/main" val="104454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1.emf"/><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4.emf"/><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package" Target="../embeddings/Microsoft_Word_Document1.docx"/><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package" Target="../embeddings/Microsoft_Word_Document3.docx"/><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3.png"/><Relationship Id="rId7" Type="http://schemas.openxmlformats.org/officeDocument/2006/relationships/package" Target="../embeddings/Microsoft_Word_Document5.docx"/><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10" Type="http://schemas.openxmlformats.org/officeDocument/2006/relationships/image" Target="../media/image17.emf"/><Relationship Id="rId4" Type="http://schemas.openxmlformats.org/officeDocument/2006/relationships/package" Target="../embeddings/Microsoft_Word_Document4.docx"/><Relationship Id="rId9" Type="http://schemas.openxmlformats.org/officeDocument/2006/relationships/package" Target="../embeddings/Microsoft_Word_Document6.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655" y="610107"/>
            <a:ext cx="9144000" cy="2645855"/>
          </a:xfrm>
        </p:spPr>
        <p:txBody>
          <a:bodyPr>
            <a:normAutofit/>
          </a:bodyPr>
          <a:lstStyle/>
          <a:p>
            <a:r>
              <a:rPr lang="en-US" dirty="0"/>
              <a:t>East Sussex Fire and Rescue Service Performance Report</a:t>
            </a:r>
            <a:endParaRPr lang="en-GB" dirty="0"/>
          </a:p>
        </p:txBody>
      </p:sp>
      <p:sp>
        <p:nvSpPr>
          <p:cNvPr id="3" name="Subtitle 2"/>
          <p:cNvSpPr>
            <a:spLocks noGrp="1"/>
          </p:cNvSpPr>
          <p:nvPr>
            <p:ph type="subTitle" idx="1"/>
          </p:nvPr>
        </p:nvSpPr>
        <p:spPr/>
        <p:txBody>
          <a:bodyPr>
            <a:normAutofit/>
          </a:bodyPr>
          <a:lstStyle/>
          <a:p>
            <a:r>
              <a:rPr lang="en-US" sz="5400"/>
              <a:t>Quarter 4 </a:t>
            </a:r>
            <a:r>
              <a:rPr lang="en-US" sz="5400" dirty="0"/>
              <a:t>2023/24</a:t>
            </a:r>
            <a:endParaRPr lang="en-GB" sz="5400" dirty="0"/>
          </a:p>
        </p:txBody>
      </p:sp>
      <p:sp>
        <p:nvSpPr>
          <p:cNvPr id="4" name="Slide Number Placeholder 3">
            <a:extLst>
              <a:ext uri="{FF2B5EF4-FFF2-40B4-BE49-F238E27FC236}">
                <a16:creationId xmlns:a16="http://schemas.microsoft.com/office/drawing/2014/main" id="{398F2B08-4CF9-5DF9-8802-444A57B63F04}"/>
              </a:ext>
            </a:extLst>
          </p:cNvPr>
          <p:cNvSpPr>
            <a:spLocks noGrp="1"/>
          </p:cNvSpPr>
          <p:nvPr>
            <p:ph type="sldNum" sz="quarter" idx="12"/>
          </p:nvPr>
        </p:nvSpPr>
        <p:spPr/>
        <p:txBody>
          <a:bodyPr/>
          <a:lstStyle/>
          <a:p>
            <a:fld id="{9FFE5F64-E8CB-4F58-B62A-F5B601B30668}" type="slidenum">
              <a:rPr lang="en-GB" smtClean="0"/>
              <a:t>1</a:t>
            </a:fld>
            <a:endParaRPr lang="en-GB" dirty="0"/>
          </a:p>
        </p:txBody>
      </p:sp>
    </p:spTree>
    <p:extLst>
      <p:ext uri="{BB962C8B-B14F-4D97-AF65-F5344CB8AC3E}">
        <p14:creationId xmlns:p14="http://schemas.microsoft.com/office/powerpoint/2010/main" val="416024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54815" cy="64633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Calibri" panose="020F0502020204030204" pitchFamily="34" charset="0"/>
                <a:cs typeface="Calibri" panose="020F0502020204030204" pitchFamily="34" charset="0"/>
              </a:rPr>
              <a:t>Priority 1 – Number of accidental dwelling fires </a:t>
            </a:r>
          </a:p>
        </p:txBody>
      </p:sp>
      <p:sp>
        <p:nvSpPr>
          <p:cNvPr id="3" name="TextBox 2">
            <a:extLst>
              <a:ext uri="{FF2B5EF4-FFF2-40B4-BE49-F238E27FC236}">
                <a16:creationId xmlns:a16="http://schemas.microsoft.com/office/drawing/2014/main" id="{F1F2A861-D992-A4D2-6FF7-8D1183A05CCE}"/>
              </a:ext>
            </a:extLst>
          </p:cNvPr>
          <p:cNvSpPr txBox="1"/>
          <p:nvPr/>
        </p:nvSpPr>
        <p:spPr>
          <a:xfrm>
            <a:off x="0" y="646331"/>
            <a:ext cx="7254815" cy="792000"/>
          </a:xfrm>
          <a:prstGeom prst="rect">
            <a:avLst/>
          </a:prstGeom>
          <a:solidFill>
            <a:schemeClr val="accent6">
              <a:lumMod val="20000"/>
              <a:lumOff val="80000"/>
            </a:schemeClr>
          </a:solidFill>
        </p:spPr>
        <p:txBody>
          <a:bodyPr wrap="square" rtlCol="0">
            <a:spAutoFit/>
          </a:bodyPr>
          <a:lstStyle/>
          <a:p>
            <a:r>
              <a:rPr lang="en-US" dirty="0"/>
              <a:t>The number of fires in dwellings where the cause of fire was accidental or not known </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4" y="-1"/>
            <a:ext cx="1503871" cy="64633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434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7" y="0"/>
            <a:ext cx="1762664" cy="646331"/>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4" y="646330"/>
            <a:ext cx="1503871" cy="792000"/>
          </a:xfrm>
          <a:prstGeom prst="rect">
            <a:avLst/>
          </a:prstGeom>
          <a:solidFill>
            <a:schemeClr val="accent6">
              <a:lumMod val="20000"/>
              <a:lumOff val="80000"/>
            </a:schemeClr>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451 </a:t>
            </a:r>
          </a:p>
          <a:p>
            <a:r>
              <a:rPr lang="en-US" sz="4800" b="0" dirty="0">
                <a:solidFill>
                  <a:schemeClr val="tx1"/>
                </a:solidFill>
                <a:latin typeface="Calibri" panose="020F0502020204030204" pitchFamily="34" charset="0"/>
                <a:cs typeface="Calibri" panose="020F0502020204030204" pitchFamily="34" charset="0"/>
              </a:rPr>
              <a:t>Amber 451- 496</a:t>
            </a:r>
          </a:p>
          <a:p>
            <a:r>
              <a:rPr lang="en-US" sz="4800" b="0" dirty="0">
                <a:solidFill>
                  <a:schemeClr val="tx1"/>
                </a:solidFill>
                <a:latin typeface="Calibri" panose="020F0502020204030204" pitchFamily="34" charset="0"/>
                <a:cs typeface="Calibri" panose="020F0502020204030204" pitchFamily="34" charset="0"/>
              </a:rPr>
              <a:t>Red &gt; 496</a:t>
            </a:r>
            <a:endParaRPr lang="en-US" sz="2800" b="0" dirty="0">
              <a:solidFill>
                <a:schemeClr val="tx1"/>
              </a:solidFill>
              <a:latin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7" y="646330"/>
            <a:ext cx="1762664"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r>
              <a:rPr lang="en-US" sz="900" b="0" dirty="0">
                <a:solidFill>
                  <a:schemeClr val="tx1"/>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B3AF7035-2063-8C09-8675-C53E7454FA14}"/>
              </a:ext>
            </a:extLst>
          </p:cNvPr>
          <p:cNvSpPr txBox="1"/>
          <p:nvPr/>
        </p:nvSpPr>
        <p:spPr>
          <a:xfrm>
            <a:off x="3613389" y="5417997"/>
            <a:ext cx="7226779" cy="1415772"/>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Annual Total </a:t>
            </a:r>
            <a:r>
              <a:rPr lang="en-US" sz="1600" b="1" dirty="0">
                <a:solidFill>
                  <a:schemeClr val="accent6">
                    <a:lumMod val="50000"/>
                  </a:schemeClr>
                </a:solidFill>
              </a:rPr>
              <a:t>– 434</a:t>
            </a:r>
          </a:p>
          <a:p>
            <a:r>
              <a:rPr lang="en-GB" sz="1400" dirty="0">
                <a:effectLst/>
                <a:latin typeface="Aptos" panose="020B0004020202020204" pitchFamily="34" charset="0"/>
                <a:ea typeface="Aptos" panose="020B0004020202020204" pitchFamily="34" charset="0"/>
                <a:cs typeface="Aptos" panose="020B0004020202020204" pitchFamily="34" charset="0"/>
              </a:rPr>
              <a:t>We saw a spike of accidental dwelling fires in the month of January. February and March returned to a more stable figure. The accidental fire dwelling group continue to monitor trends and adjust prevention communications to target. The ADF group is currently reviewing it’s Terms of Reference to ensure it is reflective of the service requirement. First quarter of this performance year has seen figures fall back into performance thresholds.</a:t>
            </a:r>
            <a:endParaRPr lang="en-GB" sz="1400" dirty="0"/>
          </a:p>
        </p:txBody>
      </p:sp>
      <p:sp>
        <p:nvSpPr>
          <p:cNvPr id="13" name="Slide Number Placeholder 12">
            <a:extLst>
              <a:ext uri="{FF2B5EF4-FFF2-40B4-BE49-F238E27FC236}">
                <a16:creationId xmlns:a16="http://schemas.microsoft.com/office/drawing/2014/main" id="{1462D575-A7C5-0B52-864B-40AB1FFE61B9}"/>
              </a:ext>
            </a:extLst>
          </p:cNvPr>
          <p:cNvSpPr>
            <a:spLocks noGrp="1"/>
          </p:cNvSpPr>
          <p:nvPr>
            <p:ph type="sldNum" sz="quarter" idx="12"/>
          </p:nvPr>
        </p:nvSpPr>
        <p:spPr/>
        <p:txBody>
          <a:bodyPr/>
          <a:lstStyle/>
          <a:p>
            <a:fld id="{9FFE5F64-E8CB-4F58-B62A-F5B601B30668}" type="slidenum">
              <a:rPr lang="en-GB" smtClean="0"/>
              <a:t>10</a:t>
            </a:fld>
            <a:endParaRPr lang="en-GB" dirty="0"/>
          </a:p>
        </p:txBody>
      </p:sp>
      <p:pic>
        <p:nvPicPr>
          <p:cNvPr id="14" name="Picture 13">
            <a:extLst>
              <a:ext uri="{FF2B5EF4-FFF2-40B4-BE49-F238E27FC236}">
                <a16:creationId xmlns:a16="http://schemas.microsoft.com/office/drawing/2014/main" id="{F0033C80-B19B-219C-D9E2-52EFAE1F46D7}"/>
              </a:ext>
            </a:extLst>
          </p:cNvPr>
          <p:cNvPicPr>
            <a:picLocks noChangeAspect="1"/>
          </p:cNvPicPr>
          <p:nvPr/>
        </p:nvPicPr>
        <p:blipFill>
          <a:blip r:embed="rId3"/>
          <a:stretch>
            <a:fillRect/>
          </a:stretch>
        </p:blipFill>
        <p:spPr>
          <a:xfrm>
            <a:off x="-1" y="5417999"/>
            <a:ext cx="3613389" cy="1440000"/>
          </a:xfrm>
          <a:prstGeom prst="rect">
            <a:avLst/>
          </a:prstGeom>
        </p:spPr>
      </p:pic>
      <p:pic>
        <p:nvPicPr>
          <p:cNvPr id="17" name="Picture 16">
            <a:extLst>
              <a:ext uri="{FF2B5EF4-FFF2-40B4-BE49-F238E27FC236}">
                <a16:creationId xmlns:a16="http://schemas.microsoft.com/office/drawing/2014/main" id="{1444B820-2D5D-8D0F-9B9F-5C50CE7832E9}"/>
              </a:ext>
            </a:extLst>
          </p:cNvPr>
          <p:cNvPicPr>
            <a:picLocks noChangeAspect="1"/>
          </p:cNvPicPr>
          <p:nvPr/>
        </p:nvPicPr>
        <p:blipFill>
          <a:blip r:embed="rId4"/>
          <a:stretch>
            <a:fillRect/>
          </a:stretch>
        </p:blipFill>
        <p:spPr>
          <a:xfrm>
            <a:off x="408562" y="1574210"/>
            <a:ext cx="5817140" cy="3435535"/>
          </a:xfrm>
          <a:prstGeom prst="rect">
            <a:avLst/>
          </a:prstGeom>
        </p:spPr>
      </p:pic>
      <p:pic>
        <p:nvPicPr>
          <p:cNvPr id="19" name="Picture 18">
            <a:extLst>
              <a:ext uri="{FF2B5EF4-FFF2-40B4-BE49-F238E27FC236}">
                <a16:creationId xmlns:a16="http://schemas.microsoft.com/office/drawing/2014/main" id="{8580DE86-B4F4-31F0-DC92-9337EF18DA62}"/>
              </a:ext>
            </a:extLst>
          </p:cNvPr>
          <p:cNvPicPr>
            <a:picLocks noChangeAspect="1"/>
          </p:cNvPicPr>
          <p:nvPr/>
        </p:nvPicPr>
        <p:blipFill>
          <a:blip r:embed="rId5"/>
          <a:stretch>
            <a:fillRect/>
          </a:stretch>
        </p:blipFill>
        <p:spPr>
          <a:xfrm>
            <a:off x="6819089" y="1538858"/>
            <a:ext cx="4340056" cy="3744932"/>
          </a:xfrm>
          <a:prstGeom prst="rect">
            <a:avLst/>
          </a:prstGeom>
        </p:spPr>
      </p:pic>
    </p:spTree>
    <p:extLst>
      <p:ext uri="{BB962C8B-B14F-4D97-AF65-F5344CB8AC3E}">
        <p14:creationId xmlns:p14="http://schemas.microsoft.com/office/powerpoint/2010/main" val="254585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1"/>
            <a:ext cx="7254815" cy="807522"/>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2a – Undertake 9,000 home safety visits</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807522"/>
            <a:ext cx="7254815" cy="792000"/>
          </a:xfrm>
          <a:prstGeom prst="rect">
            <a:avLst/>
          </a:prstGeom>
          <a:solidFill>
            <a:schemeClr val="accent6">
              <a:lumMod val="20000"/>
              <a:lumOff val="80000"/>
            </a:schemeClr>
          </a:solidFill>
        </p:spPr>
        <p:txBody>
          <a:bodyPr wrap="square" rtlCol="0">
            <a:spAutoFit/>
          </a:bodyPr>
          <a:lstStyle/>
          <a:p>
            <a:r>
              <a:rPr lang="en-US" dirty="0"/>
              <a:t>The number of home fire safety visits where the householder was given fire safety advice and or had a fire alarm installed.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9178" y="1"/>
            <a:ext cx="1570729" cy="80752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900" dirty="0">
                <a:solidFill>
                  <a:schemeClr val="tx1"/>
                </a:solidFill>
                <a:latin typeface="Calibri" panose="020F0502020204030204" pitchFamily="34" charset="0"/>
                <a:cs typeface="Calibri" panose="020F0502020204030204" pitchFamily="34" charset="0"/>
              </a:rPr>
              <a:t>9,075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2734"/>
            <a:ext cx="1762664" cy="820257"/>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9178" y="799048"/>
            <a:ext cx="1570729"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Green &gt; 9,000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Amber 8,100 - 9,000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 &lt; 8100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99048"/>
            <a:ext cx="1762664"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 </a:t>
            </a:r>
            <a:r>
              <a:rPr lang="en-US" sz="1100" b="0" dirty="0">
                <a:solidFill>
                  <a:schemeClr val="tx1"/>
                </a:solidFill>
                <a:latin typeface="Calibri" panose="020F0502020204030204" pitchFamily="34" charset="0"/>
                <a:cs typeface="Calibri" panose="020F0502020204030204" pitchFamily="34" charset="0"/>
              </a:rPr>
              <a:t>–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8189" y="5417998"/>
            <a:ext cx="7198747"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Annual Total – </a:t>
            </a:r>
            <a:r>
              <a:rPr lang="en-US" sz="1600" b="1" dirty="0">
                <a:solidFill>
                  <a:schemeClr val="accent6">
                    <a:lumMod val="50000"/>
                  </a:schemeClr>
                </a:solidFill>
              </a:rPr>
              <a:t>9,075</a:t>
            </a:r>
            <a:endParaRPr lang="en-US" sz="1600" dirty="0"/>
          </a:p>
          <a:p>
            <a:endParaRPr lang="en-US" sz="1600" dirty="0">
              <a:solidFill>
                <a:srgbClr val="FF0000"/>
              </a:solidFill>
            </a:endParaRPr>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11</a:t>
            </a:fld>
            <a:endParaRPr lang="en-GB" dirty="0"/>
          </a:p>
        </p:txBody>
      </p:sp>
      <p:pic>
        <p:nvPicPr>
          <p:cNvPr id="6" name="Picture 5">
            <a:extLst>
              <a:ext uri="{FF2B5EF4-FFF2-40B4-BE49-F238E27FC236}">
                <a16:creationId xmlns:a16="http://schemas.microsoft.com/office/drawing/2014/main" id="{9669D72A-85D8-5116-0999-67B017B5836A}"/>
              </a:ext>
            </a:extLst>
          </p:cNvPr>
          <p:cNvPicPr>
            <a:picLocks noChangeAspect="1"/>
          </p:cNvPicPr>
          <p:nvPr/>
        </p:nvPicPr>
        <p:blipFill>
          <a:blip r:embed="rId3"/>
          <a:stretch>
            <a:fillRect/>
          </a:stretch>
        </p:blipFill>
        <p:spPr>
          <a:xfrm>
            <a:off x="0" y="5417998"/>
            <a:ext cx="3638188" cy="1440002"/>
          </a:xfrm>
          <a:prstGeom prst="rect">
            <a:avLst/>
          </a:prstGeom>
        </p:spPr>
      </p:pic>
      <p:pic>
        <p:nvPicPr>
          <p:cNvPr id="15" name="Picture 14">
            <a:extLst>
              <a:ext uri="{FF2B5EF4-FFF2-40B4-BE49-F238E27FC236}">
                <a16:creationId xmlns:a16="http://schemas.microsoft.com/office/drawing/2014/main" id="{D78F937B-7B04-844A-52F2-E167B57D81A1}"/>
              </a:ext>
            </a:extLst>
          </p:cNvPr>
          <p:cNvPicPr>
            <a:picLocks noChangeAspect="1"/>
          </p:cNvPicPr>
          <p:nvPr/>
        </p:nvPicPr>
        <p:blipFill>
          <a:blip r:embed="rId4"/>
          <a:stretch>
            <a:fillRect/>
          </a:stretch>
        </p:blipFill>
        <p:spPr>
          <a:xfrm>
            <a:off x="510746" y="1901757"/>
            <a:ext cx="6254884" cy="3054485"/>
          </a:xfrm>
          <a:prstGeom prst="rect">
            <a:avLst/>
          </a:prstGeom>
        </p:spPr>
      </p:pic>
      <p:pic>
        <p:nvPicPr>
          <p:cNvPr id="17" name="Picture 16">
            <a:extLst>
              <a:ext uri="{FF2B5EF4-FFF2-40B4-BE49-F238E27FC236}">
                <a16:creationId xmlns:a16="http://schemas.microsoft.com/office/drawing/2014/main" id="{D1EA0C5D-DA8D-498E-1D33-B9F25E4768FE}"/>
              </a:ext>
            </a:extLst>
          </p:cNvPr>
          <p:cNvPicPr>
            <a:picLocks noChangeAspect="1"/>
          </p:cNvPicPr>
          <p:nvPr/>
        </p:nvPicPr>
        <p:blipFill>
          <a:blip r:embed="rId5"/>
          <a:stretch>
            <a:fillRect/>
          </a:stretch>
        </p:blipFill>
        <p:spPr>
          <a:xfrm>
            <a:off x="6765630" y="1608355"/>
            <a:ext cx="4382268" cy="3641287"/>
          </a:xfrm>
          <a:prstGeom prst="rect">
            <a:avLst/>
          </a:prstGeom>
        </p:spPr>
      </p:pic>
    </p:spTree>
    <p:extLst>
      <p:ext uri="{BB962C8B-B14F-4D97-AF65-F5344CB8AC3E}">
        <p14:creationId xmlns:p14="http://schemas.microsoft.com/office/powerpoint/2010/main" val="174850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0"/>
            <a:ext cx="7254815" cy="806400"/>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2b – D</a:t>
            </a:r>
            <a:r>
              <a:rPr lang="en-GB" sz="2400" dirty="0">
                <a:solidFill>
                  <a:schemeClr val="tx1"/>
                </a:solidFill>
                <a:ea typeface="Times New Roman" panose="02020603050405020304" pitchFamily="18" charset="0"/>
              </a:rPr>
              <a:t>eliver 90% of all</a:t>
            </a:r>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home safety visits to vulnerable members of our community.</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20018" y="745707"/>
            <a:ext cx="7254815" cy="830997"/>
          </a:xfrm>
          <a:prstGeom prst="rect">
            <a:avLst/>
          </a:prstGeom>
          <a:solidFill>
            <a:schemeClr val="accent6">
              <a:lumMod val="20000"/>
              <a:lumOff val="80000"/>
            </a:schemeClr>
          </a:solidFill>
        </p:spPr>
        <p:txBody>
          <a:bodyPr wrap="square" rtlCol="0">
            <a:spAutoFit/>
          </a:bodyPr>
          <a:lstStyle/>
          <a:p>
            <a:r>
              <a:rPr lang="en-US" sz="1600" dirty="0"/>
              <a:t>Vulnerability is defined as lone pensioners, people over 65, people in rented accommodation, single parent families, hearing /sight impaired and those with a limiting long elderly.</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3994" y="0"/>
            <a:ext cx="1503871" cy="806400"/>
          </a:xfrm>
          <a:prstGeom prst="rect">
            <a:avLst/>
          </a:prstGeom>
          <a:solidFill>
            <a:srgbClr val="92D050"/>
          </a:solidFill>
          <a:ln>
            <a:solidFill>
              <a:schemeClr val="accent1"/>
            </a:solidFill>
          </a:ln>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91.2%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97350" y="-11203"/>
            <a:ext cx="1762664"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3994" y="784442"/>
            <a:ext cx="1503871"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90%  </a:t>
            </a:r>
          </a:p>
          <a:p>
            <a:r>
              <a:rPr lang="en-US" sz="1100" b="0" dirty="0">
                <a:solidFill>
                  <a:schemeClr val="tx1"/>
                </a:solidFill>
                <a:latin typeface="Calibri" panose="020F0502020204030204" pitchFamily="34" charset="0"/>
                <a:cs typeface="Calibri" panose="020F0502020204030204" pitchFamily="34" charset="0"/>
              </a:rPr>
              <a:t>Amber 81% - 90%</a:t>
            </a:r>
          </a:p>
          <a:p>
            <a:r>
              <a:rPr lang="en-US" sz="1100" b="0" dirty="0">
                <a:solidFill>
                  <a:schemeClr val="tx1"/>
                </a:solidFill>
                <a:latin typeface="Calibri" panose="020F0502020204030204" pitchFamily="34" charset="0"/>
                <a:cs typeface="Calibri" panose="020F0502020204030204" pitchFamily="34" charset="0"/>
              </a:rPr>
              <a:t>Red &lt; 81%</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11839" y="795191"/>
            <a:ext cx="1748175"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861237" y="5422724"/>
            <a:ext cx="6913266"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Annual Total – </a:t>
            </a:r>
            <a:r>
              <a:rPr lang="en-US" sz="1600" b="1" dirty="0">
                <a:solidFill>
                  <a:schemeClr val="accent6">
                    <a:lumMod val="50000"/>
                  </a:schemeClr>
                </a:solidFill>
              </a:rPr>
              <a:t>91.2%</a:t>
            </a:r>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12</a:t>
            </a:fld>
            <a:endParaRPr lang="en-GB" dirty="0"/>
          </a:p>
        </p:txBody>
      </p:sp>
      <p:pic>
        <p:nvPicPr>
          <p:cNvPr id="6" name="Picture 5">
            <a:extLst>
              <a:ext uri="{FF2B5EF4-FFF2-40B4-BE49-F238E27FC236}">
                <a16:creationId xmlns:a16="http://schemas.microsoft.com/office/drawing/2014/main" id="{6A4DECAB-55D3-2639-881A-2788B48256D0}"/>
              </a:ext>
            </a:extLst>
          </p:cNvPr>
          <p:cNvPicPr>
            <a:picLocks noChangeAspect="1"/>
          </p:cNvPicPr>
          <p:nvPr/>
        </p:nvPicPr>
        <p:blipFill>
          <a:blip r:embed="rId3"/>
          <a:stretch>
            <a:fillRect/>
          </a:stretch>
        </p:blipFill>
        <p:spPr>
          <a:xfrm>
            <a:off x="20017" y="5399484"/>
            <a:ext cx="3841219" cy="1458516"/>
          </a:xfrm>
          <a:prstGeom prst="rect">
            <a:avLst/>
          </a:prstGeom>
        </p:spPr>
      </p:pic>
      <p:pic>
        <p:nvPicPr>
          <p:cNvPr id="11" name="Picture 10">
            <a:extLst>
              <a:ext uri="{FF2B5EF4-FFF2-40B4-BE49-F238E27FC236}">
                <a16:creationId xmlns:a16="http://schemas.microsoft.com/office/drawing/2014/main" id="{E3E22A42-A333-367E-AEDF-FEB66085B4F8}"/>
              </a:ext>
            </a:extLst>
          </p:cNvPr>
          <p:cNvPicPr>
            <a:picLocks noChangeAspect="1"/>
          </p:cNvPicPr>
          <p:nvPr/>
        </p:nvPicPr>
        <p:blipFill>
          <a:blip r:embed="rId4"/>
          <a:stretch>
            <a:fillRect/>
          </a:stretch>
        </p:blipFill>
        <p:spPr>
          <a:xfrm>
            <a:off x="646546" y="2052782"/>
            <a:ext cx="5902036" cy="2971800"/>
          </a:xfrm>
          <a:prstGeom prst="rect">
            <a:avLst/>
          </a:prstGeom>
        </p:spPr>
      </p:pic>
      <p:pic>
        <p:nvPicPr>
          <p:cNvPr id="16" name="Picture 15">
            <a:extLst>
              <a:ext uri="{FF2B5EF4-FFF2-40B4-BE49-F238E27FC236}">
                <a16:creationId xmlns:a16="http://schemas.microsoft.com/office/drawing/2014/main" id="{B698A985-F804-FA48-1374-AAE07AE26406}"/>
              </a:ext>
            </a:extLst>
          </p:cNvPr>
          <p:cNvPicPr>
            <a:picLocks noChangeAspect="1"/>
          </p:cNvPicPr>
          <p:nvPr/>
        </p:nvPicPr>
        <p:blipFill>
          <a:blip r:embed="rId5"/>
          <a:stretch>
            <a:fillRect/>
          </a:stretch>
        </p:blipFill>
        <p:spPr>
          <a:xfrm>
            <a:off x="6899564" y="1694201"/>
            <a:ext cx="4079068" cy="3572493"/>
          </a:xfrm>
          <a:prstGeom prst="rect">
            <a:avLst/>
          </a:prstGeom>
        </p:spPr>
      </p:pic>
    </p:spTree>
    <p:extLst>
      <p:ext uri="{BB962C8B-B14F-4D97-AF65-F5344CB8AC3E}">
        <p14:creationId xmlns:p14="http://schemas.microsoft.com/office/powerpoint/2010/main" val="257322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1" y="0"/>
            <a:ext cx="7265597" cy="73059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Priority 3 – Reducing the number of absences of our employees due to sickness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0" y="730447"/>
            <a:ext cx="7254812" cy="646331"/>
          </a:xfrm>
          <a:prstGeom prst="rect">
            <a:avLst/>
          </a:prstGeom>
          <a:solidFill>
            <a:srgbClr val="F0DCDA"/>
          </a:solidFill>
        </p:spPr>
        <p:txBody>
          <a:bodyPr wrap="square" rtlCol="0">
            <a:spAutoFit/>
          </a:bodyPr>
          <a:lstStyle/>
          <a:p>
            <a:r>
              <a:rPr lang="en-US" dirty="0"/>
              <a:t>The number of days/ shifts lost to sickness divided by the number of staff in post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14235"/>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11.5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9" y="7189"/>
            <a:ext cx="1762662"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5" y="731099"/>
            <a:ext cx="1503871" cy="646331"/>
          </a:xfrm>
          <a:prstGeom prst="rect">
            <a:avLst/>
          </a:prstGeom>
          <a:solidFill>
            <a:srgbClr val="F0DCDA"/>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10</a:t>
            </a:r>
          </a:p>
          <a:p>
            <a:r>
              <a:rPr lang="en-US" sz="4800" b="0" dirty="0">
                <a:solidFill>
                  <a:schemeClr val="tx1"/>
                </a:solidFill>
                <a:latin typeface="Calibri" panose="020F0502020204030204" pitchFamily="34" charset="0"/>
                <a:cs typeface="Calibri" panose="020F0502020204030204" pitchFamily="34" charset="0"/>
              </a:rPr>
              <a:t>Amber 10 -11  </a:t>
            </a:r>
          </a:p>
          <a:p>
            <a:r>
              <a:rPr lang="en-US" sz="4800" b="0" dirty="0">
                <a:solidFill>
                  <a:schemeClr val="tx1"/>
                </a:solidFill>
                <a:latin typeface="Calibri" panose="020F0502020204030204" pitchFamily="34" charset="0"/>
                <a:cs typeface="Calibri" panose="020F0502020204030204" pitchFamily="34" charset="0"/>
              </a:rPr>
              <a:t>Red &gt; 11</a:t>
            </a:r>
          </a:p>
          <a:p>
            <a:r>
              <a:rPr lang="en-US" sz="2800" dirty="0">
                <a:solidFill>
                  <a:schemeClr val="tx1"/>
                </a:solidFill>
                <a:latin typeface="Calibri" panose="020F0502020204030204" pitchFamily="34" charset="0"/>
                <a:cs typeface="Calibri" panose="020F0502020204030204" pitchFamily="34" charset="0"/>
              </a:rPr>
              <a:t> </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23401"/>
            <a:ext cx="1762664" cy="646331"/>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Jules King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People Strategy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1446" y="5403761"/>
            <a:ext cx="8560554" cy="1440000"/>
          </a:xfrm>
          <a:prstGeom prst="rect">
            <a:avLst/>
          </a:prstGeom>
          <a:solidFill>
            <a:srgbClr val="F0DCDA"/>
          </a:solidFill>
        </p:spPr>
        <p:txBody>
          <a:bodyPr wrap="square" rtlCol="0">
            <a:spAutoFit/>
          </a:bodyPr>
          <a:lstStyle/>
          <a:p>
            <a:r>
              <a:rPr lang="en-US" sz="1400" dirty="0"/>
              <a:t>Commentary and actions (Treat or Tolerate): Annual Total – </a:t>
            </a:r>
            <a:r>
              <a:rPr lang="en-US" sz="1400" b="1" dirty="0">
                <a:solidFill>
                  <a:srgbClr val="FF0000"/>
                </a:solidFill>
              </a:rPr>
              <a:t>11.5</a:t>
            </a:r>
          </a:p>
          <a:p>
            <a:r>
              <a:rPr lang="en-US" sz="900" dirty="0"/>
              <a:t>The increase in sickness through quarter three which was as a result of seasonable short-term absences such as colds and sore throats and whilst the quarter four performance is slightly improved, these two quarters have resulted in an overall picture of 11.5 shifts lost per person. Local managers, HR colleagues and Occupational Health continue to support and manage the long-term cases and there has been a recent return of some staff from long term sickness, unfortunately we continue to see more complex long term sickness cases as a result of mental health and musculoskeletal injury. Local managers continue to work with staff through engagement with the </a:t>
            </a:r>
            <a:r>
              <a:rPr lang="en-US" sz="900" dirty="0" err="1"/>
              <a:t>bradford</a:t>
            </a:r>
            <a:r>
              <a:rPr lang="en-US" sz="900" dirty="0"/>
              <a:t> scoring tool ensuring those who are recording higher levels of sickness are engaged with and supported appropriately. </a:t>
            </a:r>
          </a:p>
          <a:p>
            <a:r>
              <a:rPr lang="en-US" sz="900" dirty="0"/>
              <a:t>People Services will be undertaking a contract analysis of all resources contracted in via the OH Collaboration such as physio, counselling, etc.  This is to ensure that clear SLAs are defined and being adhered to. </a:t>
            </a:r>
          </a:p>
          <a:p>
            <a:r>
              <a:rPr lang="en-US" sz="900" dirty="0"/>
              <a:t>Staff membership of Benenden health is currently 140 with 35 interactions and benefits received to date; including 3 </a:t>
            </a:r>
            <a:r>
              <a:rPr lang="en-US" sz="900" dirty="0" err="1"/>
              <a:t>orthopaedic</a:t>
            </a:r>
            <a:r>
              <a:rPr lang="en-US" sz="900" dirty="0"/>
              <a:t> surgeries, 2 general surgeries, 2 ENT and 2 rheumatology, which will support staff returning to work sooner than if they remained within the NHS. </a:t>
            </a:r>
          </a:p>
          <a:p>
            <a:endParaRPr lang="en-US" dirty="0"/>
          </a:p>
          <a:p>
            <a:r>
              <a:rPr lang="en-US" dirty="0"/>
              <a:t> </a:t>
            </a:r>
            <a:endParaRPr lang="en-GB" dirty="0"/>
          </a:p>
        </p:txBody>
      </p:sp>
      <p:pic>
        <p:nvPicPr>
          <p:cNvPr id="9" name="Picture 8">
            <a:extLst>
              <a:ext uri="{FF2B5EF4-FFF2-40B4-BE49-F238E27FC236}">
                <a16:creationId xmlns:a16="http://schemas.microsoft.com/office/drawing/2014/main" id="{FE0B2C77-45B8-B9D6-3697-F8A3ECBA94D0}"/>
              </a:ext>
            </a:extLst>
          </p:cNvPr>
          <p:cNvPicPr>
            <a:picLocks noChangeAspect="1"/>
          </p:cNvPicPr>
          <p:nvPr/>
        </p:nvPicPr>
        <p:blipFill>
          <a:blip r:embed="rId3"/>
          <a:stretch>
            <a:fillRect/>
          </a:stretch>
        </p:blipFill>
        <p:spPr>
          <a:xfrm>
            <a:off x="0" y="5403763"/>
            <a:ext cx="3642228" cy="1454237"/>
          </a:xfrm>
          <a:prstGeom prst="rect">
            <a:avLst/>
          </a:prstGeom>
        </p:spPr>
      </p:pic>
      <p:pic>
        <p:nvPicPr>
          <p:cNvPr id="13" name="Picture 12">
            <a:extLst>
              <a:ext uri="{FF2B5EF4-FFF2-40B4-BE49-F238E27FC236}">
                <a16:creationId xmlns:a16="http://schemas.microsoft.com/office/drawing/2014/main" id="{C9AF7121-8647-C712-48A8-51554D3B4724}"/>
              </a:ext>
            </a:extLst>
          </p:cNvPr>
          <p:cNvPicPr>
            <a:picLocks noChangeAspect="1"/>
          </p:cNvPicPr>
          <p:nvPr/>
        </p:nvPicPr>
        <p:blipFill>
          <a:blip r:embed="rId4"/>
          <a:stretch>
            <a:fillRect/>
          </a:stretch>
        </p:blipFill>
        <p:spPr>
          <a:xfrm>
            <a:off x="554478" y="1811934"/>
            <a:ext cx="5972783" cy="2821771"/>
          </a:xfrm>
          <a:prstGeom prst="rect">
            <a:avLst/>
          </a:prstGeom>
        </p:spPr>
      </p:pic>
      <p:pic>
        <p:nvPicPr>
          <p:cNvPr id="16" name="Picture 15">
            <a:extLst>
              <a:ext uri="{FF2B5EF4-FFF2-40B4-BE49-F238E27FC236}">
                <a16:creationId xmlns:a16="http://schemas.microsoft.com/office/drawing/2014/main" id="{39F03B18-3899-E11B-E5D3-6ED917B5C761}"/>
              </a:ext>
            </a:extLst>
          </p:cNvPr>
          <p:cNvPicPr>
            <a:picLocks noChangeAspect="1"/>
          </p:cNvPicPr>
          <p:nvPr/>
        </p:nvPicPr>
        <p:blipFill>
          <a:blip r:embed="rId5"/>
          <a:stretch>
            <a:fillRect/>
          </a:stretch>
        </p:blipFill>
        <p:spPr>
          <a:xfrm>
            <a:off x="6707619" y="1460894"/>
            <a:ext cx="4372185" cy="3836711"/>
          </a:xfrm>
          <a:prstGeom prst="rect">
            <a:avLst/>
          </a:prstGeom>
        </p:spPr>
      </p:pic>
    </p:spTree>
    <p:extLst>
      <p:ext uri="{BB962C8B-B14F-4D97-AF65-F5344CB8AC3E}">
        <p14:creationId xmlns:p14="http://schemas.microsoft.com/office/powerpoint/2010/main" val="365491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0"/>
            <a:ext cx="7265597" cy="73059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Priority 4 – Reducing attendance at automatic </a:t>
            </a:r>
            <a:r>
              <a:rPr lang="en-GB" sz="2400" dirty="0">
                <a:ea typeface="Times New Roman" panose="02020603050405020304" pitchFamily="18" charset="0"/>
              </a:rPr>
              <a:t>false alarms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3" y="730590"/>
            <a:ext cx="7254815" cy="756000"/>
          </a:xfrm>
          <a:prstGeom prst="rect">
            <a:avLst/>
          </a:prstGeom>
          <a:solidFill>
            <a:srgbClr val="F0DCDA"/>
          </a:solidFill>
        </p:spPr>
        <p:txBody>
          <a:bodyPr wrap="square" rtlCol="0">
            <a:spAutoFit/>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Number of automatic fire alarms incidents attended to properties covered by the Fire Safety Order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0"/>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3,197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52702" y="0"/>
            <a:ext cx="1762662" cy="684593"/>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6" y="705898"/>
            <a:ext cx="1503871" cy="756000"/>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2,820 </a:t>
            </a:r>
          </a:p>
          <a:p>
            <a:r>
              <a:rPr lang="en-US" sz="1100" b="0" dirty="0">
                <a:solidFill>
                  <a:schemeClr val="tx1"/>
                </a:solidFill>
                <a:latin typeface="Calibri" panose="020F0502020204030204" pitchFamily="34" charset="0"/>
                <a:cs typeface="Calibri" panose="020F0502020204030204" pitchFamily="34" charset="0"/>
              </a:rPr>
              <a:t>Amber 2,820 - 3,102</a:t>
            </a:r>
          </a:p>
          <a:p>
            <a:r>
              <a:rPr lang="en-US" sz="1100" b="0" dirty="0">
                <a:solidFill>
                  <a:schemeClr val="tx1"/>
                </a:solidFill>
                <a:latin typeface="Calibri" panose="020F0502020204030204" pitchFamily="34" charset="0"/>
                <a:cs typeface="Calibri" panose="020F0502020204030204" pitchFamily="34" charset="0"/>
              </a:rPr>
              <a:t>Red &gt; 3,102</a:t>
            </a:r>
          </a:p>
          <a:p>
            <a:r>
              <a:rPr lang="en-US" sz="1100" dirty="0">
                <a:solidFill>
                  <a:schemeClr val="tx1"/>
                </a:solidFill>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27404" y="5453404"/>
            <a:ext cx="7187962" cy="1440000"/>
          </a:xfrm>
          <a:prstGeom prst="rect">
            <a:avLst/>
          </a:prstGeom>
          <a:solidFill>
            <a:srgbClr val="F0DCDA"/>
          </a:solidFill>
        </p:spPr>
        <p:txBody>
          <a:bodyPr wrap="square" rtlCol="0">
            <a:spAutoFit/>
          </a:bodyPr>
          <a:lstStyle/>
          <a:p>
            <a:r>
              <a:rPr lang="en-US" sz="1600" b="1" dirty="0"/>
              <a:t>Commentary and actions (Treat or Tolerate): Annual Total – </a:t>
            </a:r>
            <a:r>
              <a:rPr lang="en-US" sz="1600" b="1" dirty="0">
                <a:solidFill>
                  <a:srgbClr val="FF0000"/>
                </a:solidFill>
              </a:rPr>
              <a:t>3,197</a:t>
            </a:r>
          </a:p>
          <a:p>
            <a:r>
              <a:rPr lang="en-US" sz="1100" dirty="0"/>
              <a:t>As a result of the change in legislation and due to the increased interactions, we are carrying out with premises for FSC’s and Audits, more detection systems have been installed. This will inevitably increase the number of false alarms (NFCC guidance and statistics). On 1 April 2024 we have introduced that we will no longer be attending low risk commercial alarms (significant numbers) and through enforcement activity, if the premises owners do not correctly maintain these systems they may be prosecuted or dealt with through formal enforcement.  Work continues with stations to target those premises that have repeat false alarm problems. A review will take place to see how this process could be enhanced. </a:t>
            </a:r>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52700" y="684593"/>
            <a:ext cx="1762664" cy="756000"/>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 </a:t>
            </a:r>
            <a:r>
              <a:rPr lang="en-US" sz="1200" b="0" dirty="0">
                <a:solidFill>
                  <a:schemeClr val="tx1"/>
                </a:solidFill>
                <a:latin typeface="Calibri" panose="020F0502020204030204" pitchFamily="34" charset="0"/>
                <a:cs typeface="Calibri" panose="020F0502020204030204" pitchFamily="34" charset="0"/>
              </a:rPr>
              <a:t>Matt Lloyd /George O’Reilly</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Response &amp; Protection</a:t>
            </a:r>
          </a:p>
        </p:txBody>
      </p:sp>
      <p:sp>
        <p:nvSpPr>
          <p:cNvPr id="10" name="Slide Number Placeholder 9">
            <a:extLst>
              <a:ext uri="{FF2B5EF4-FFF2-40B4-BE49-F238E27FC236}">
                <a16:creationId xmlns:a16="http://schemas.microsoft.com/office/drawing/2014/main" id="{12A88DDE-2253-18ED-BA42-1E5D5BE63305}"/>
              </a:ext>
            </a:extLst>
          </p:cNvPr>
          <p:cNvSpPr>
            <a:spLocks noGrp="1"/>
          </p:cNvSpPr>
          <p:nvPr>
            <p:ph type="sldNum" sz="quarter" idx="12"/>
          </p:nvPr>
        </p:nvSpPr>
        <p:spPr/>
        <p:txBody>
          <a:bodyPr/>
          <a:lstStyle/>
          <a:p>
            <a:fld id="{9FFE5F64-E8CB-4F58-B62A-F5B601B30668}" type="slidenum">
              <a:rPr lang="en-GB" smtClean="0"/>
              <a:t>14</a:t>
            </a:fld>
            <a:endParaRPr lang="en-GB" dirty="0"/>
          </a:p>
        </p:txBody>
      </p:sp>
      <p:pic>
        <p:nvPicPr>
          <p:cNvPr id="8" name="Picture 7">
            <a:extLst>
              <a:ext uri="{FF2B5EF4-FFF2-40B4-BE49-F238E27FC236}">
                <a16:creationId xmlns:a16="http://schemas.microsoft.com/office/drawing/2014/main" id="{BD432E35-C984-3A49-2571-FE94AFF54416}"/>
              </a:ext>
            </a:extLst>
          </p:cNvPr>
          <p:cNvPicPr>
            <a:picLocks noChangeAspect="1"/>
          </p:cNvPicPr>
          <p:nvPr/>
        </p:nvPicPr>
        <p:blipFill>
          <a:blip r:embed="rId3"/>
          <a:stretch>
            <a:fillRect/>
          </a:stretch>
        </p:blipFill>
        <p:spPr>
          <a:xfrm>
            <a:off x="0" y="5453406"/>
            <a:ext cx="3627404" cy="1404594"/>
          </a:xfrm>
          <a:prstGeom prst="rect">
            <a:avLst/>
          </a:prstGeom>
        </p:spPr>
      </p:pic>
      <p:pic>
        <p:nvPicPr>
          <p:cNvPr id="11" name="Picture 10">
            <a:extLst>
              <a:ext uri="{FF2B5EF4-FFF2-40B4-BE49-F238E27FC236}">
                <a16:creationId xmlns:a16="http://schemas.microsoft.com/office/drawing/2014/main" id="{E775A6EF-B4BB-705A-7EDF-0410B55A7D67}"/>
              </a:ext>
            </a:extLst>
          </p:cNvPr>
          <p:cNvPicPr>
            <a:picLocks noChangeAspect="1"/>
          </p:cNvPicPr>
          <p:nvPr/>
        </p:nvPicPr>
        <p:blipFill>
          <a:blip r:embed="rId4"/>
          <a:stretch>
            <a:fillRect/>
          </a:stretch>
        </p:blipFill>
        <p:spPr>
          <a:xfrm>
            <a:off x="398835" y="1896894"/>
            <a:ext cx="6411868" cy="3064211"/>
          </a:xfrm>
          <a:prstGeom prst="rect">
            <a:avLst/>
          </a:prstGeom>
        </p:spPr>
      </p:pic>
      <p:pic>
        <p:nvPicPr>
          <p:cNvPr id="16" name="Picture 15">
            <a:extLst>
              <a:ext uri="{FF2B5EF4-FFF2-40B4-BE49-F238E27FC236}">
                <a16:creationId xmlns:a16="http://schemas.microsoft.com/office/drawing/2014/main" id="{10ECFEB5-6C37-1514-E853-B0D2495419A2}"/>
              </a:ext>
            </a:extLst>
          </p:cNvPr>
          <p:cNvPicPr>
            <a:picLocks noChangeAspect="1"/>
          </p:cNvPicPr>
          <p:nvPr/>
        </p:nvPicPr>
        <p:blipFill>
          <a:blip r:embed="rId5"/>
          <a:stretch>
            <a:fillRect/>
          </a:stretch>
        </p:blipFill>
        <p:spPr>
          <a:xfrm>
            <a:off x="6774146" y="1518754"/>
            <a:ext cx="4273880" cy="3810493"/>
          </a:xfrm>
          <a:prstGeom prst="rect">
            <a:avLst/>
          </a:prstGeom>
        </p:spPr>
      </p:pic>
    </p:spTree>
    <p:extLst>
      <p:ext uri="{BB962C8B-B14F-4D97-AF65-F5344CB8AC3E}">
        <p14:creationId xmlns:p14="http://schemas.microsoft.com/office/powerpoint/2010/main" val="51569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5 – </a:t>
            </a:r>
            <a:r>
              <a:rPr lang="en-GB" sz="2400" dirty="0">
                <a:solidFill>
                  <a:schemeClr val="tx1"/>
                </a:solidFill>
              </a:rPr>
              <a:t>Inspections of high-risk premises completed</a:t>
            </a: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646331"/>
          </a:xfrm>
          <a:prstGeom prst="rect">
            <a:avLst/>
          </a:prstGeom>
          <a:solidFill>
            <a:schemeClr val="accent6">
              <a:lumMod val="20000"/>
              <a:lumOff val="80000"/>
            </a:schemeClr>
          </a:solidFill>
        </p:spPr>
        <p:txBody>
          <a:bodyPr wrap="square" rtlCol="0">
            <a:spAutoFit/>
          </a:bodyPr>
          <a:lstStyle/>
          <a:p>
            <a:r>
              <a:rPr lang="en-US" dirty="0"/>
              <a:t>The number of audits / inspections completed within East Sussex as provided from the reinspection list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524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
            <a:ext cx="1762662"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646331"/>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500  </a:t>
            </a:r>
          </a:p>
          <a:p>
            <a:r>
              <a:rPr lang="en-US" sz="1100" b="0" dirty="0">
                <a:solidFill>
                  <a:schemeClr val="tx1"/>
                </a:solidFill>
                <a:latin typeface="Calibri" panose="020F0502020204030204" pitchFamily="34" charset="0"/>
                <a:cs typeface="Calibri" panose="020F0502020204030204" pitchFamily="34" charset="0"/>
              </a:rPr>
              <a:t>Amber 450 - 500</a:t>
            </a:r>
          </a:p>
          <a:p>
            <a:r>
              <a:rPr lang="en-US" sz="1100" b="0" dirty="0">
                <a:solidFill>
                  <a:schemeClr val="tx1"/>
                </a:solidFill>
                <a:latin typeface="Calibri" panose="020F0502020204030204" pitchFamily="34" charset="0"/>
                <a:cs typeface="Calibri" panose="020F0502020204030204" pitchFamily="34" charset="0"/>
              </a:rPr>
              <a:t>Red &lt; 450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6"/>
            <a:ext cx="6889987"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Annual Total – </a:t>
            </a:r>
            <a:r>
              <a:rPr lang="en-US" sz="1600" b="1" dirty="0">
                <a:solidFill>
                  <a:schemeClr val="accent6">
                    <a:lumMod val="50000"/>
                  </a:schemeClr>
                </a:solidFill>
              </a:rPr>
              <a:t>524</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63487" y="690914"/>
            <a:ext cx="1762664" cy="684479"/>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15</a:t>
            </a:fld>
            <a:endParaRPr lang="en-GB" dirty="0"/>
          </a:p>
        </p:txBody>
      </p:sp>
      <p:pic>
        <p:nvPicPr>
          <p:cNvPr id="9" name="Picture 8">
            <a:extLst>
              <a:ext uri="{FF2B5EF4-FFF2-40B4-BE49-F238E27FC236}">
                <a16:creationId xmlns:a16="http://schemas.microsoft.com/office/drawing/2014/main" id="{40A593FD-7D97-C98A-F196-2F5AABCBB81A}"/>
              </a:ext>
            </a:extLst>
          </p:cNvPr>
          <p:cNvPicPr>
            <a:picLocks noChangeAspect="1"/>
          </p:cNvPicPr>
          <p:nvPr/>
        </p:nvPicPr>
        <p:blipFill>
          <a:blip r:embed="rId3"/>
          <a:stretch>
            <a:fillRect/>
          </a:stretch>
        </p:blipFill>
        <p:spPr>
          <a:xfrm>
            <a:off x="10782" y="5408935"/>
            <a:ext cx="3925381" cy="1439999"/>
          </a:xfrm>
          <a:prstGeom prst="rect">
            <a:avLst/>
          </a:prstGeom>
        </p:spPr>
      </p:pic>
      <p:pic>
        <p:nvPicPr>
          <p:cNvPr id="13" name="Picture 12">
            <a:extLst>
              <a:ext uri="{FF2B5EF4-FFF2-40B4-BE49-F238E27FC236}">
                <a16:creationId xmlns:a16="http://schemas.microsoft.com/office/drawing/2014/main" id="{926FC306-92FA-AB18-3052-A941D8220DDF}"/>
              </a:ext>
            </a:extLst>
          </p:cNvPr>
          <p:cNvPicPr>
            <a:picLocks noChangeAspect="1"/>
          </p:cNvPicPr>
          <p:nvPr/>
        </p:nvPicPr>
        <p:blipFill>
          <a:blip r:embed="rId4"/>
          <a:stretch>
            <a:fillRect/>
          </a:stretch>
        </p:blipFill>
        <p:spPr>
          <a:xfrm>
            <a:off x="394856" y="1704109"/>
            <a:ext cx="6192980" cy="3045645"/>
          </a:xfrm>
          <a:prstGeom prst="rect">
            <a:avLst/>
          </a:prstGeom>
        </p:spPr>
      </p:pic>
      <p:pic>
        <p:nvPicPr>
          <p:cNvPr id="18" name="Picture 17">
            <a:extLst>
              <a:ext uri="{FF2B5EF4-FFF2-40B4-BE49-F238E27FC236}">
                <a16:creationId xmlns:a16="http://schemas.microsoft.com/office/drawing/2014/main" id="{853C8F53-5FE6-7FA8-09F0-A3B1903DE104}"/>
              </a:ext>
            </a:extLst>
          </p:cNvPr>
          <p:cNvPicPr>
            <a:picLocks noChangeAspect="1"/>
          </p:cNvPicPr>
          <p:nvPr/>
        </p:nvPicPr>
        <p:blipFill>
          <a:blip r:embed="rId5"/>
          <a:stretch>
            <a:fillRect/>
          </a:stretch>
        </p:blipFill>
        <p:spPr>
          <a:xfrm>
            <a:off x="6816435" y="1407126"/>
            <a:ext cx="4159239" cy="3848775"/>
          </a:xfrm>
          <a:prstGeom prst="rect">
            <a:avLst/>
          </a:prstGeom>
        </p:spPr>
      </p:pic>
    </p:spTree>
    <p:extLst>
      <p:ext uri="{BB962C8B-B14F-4D97-AF65-F5344CB8AC3E}">
        <p14:creationId xmlns:p14="http://schemas.microsoft.com/office/powerpoint/2010/main" val="318846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Performance measures needing improvement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16</a:t>
            </a:fld>
            <a:endParaRPr lang="en-GB" dirty="0"/>
          </a:p>
        </p:txBody>
      </p:sp>
    </p:spTree>
    <p:extLst>
      <p:ext uri="{BB962C8B-B14F-4D97-AF65-F5344CB8AC3E}">
        <p14:creationId xmlns:p14="http://schemas.microsoft.com/office/powerpoint/2010/main" val="158978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09 – </a:t>
            </a:r>
            <a:r>
              <a:rPr lang="en-US" sz="2400" dirty="0"/>
              <a:t>Number of primary fire deaths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923330"/>
          </a:xfrm>
          <a:prstGeom prst="rect">
            <a:avLst/>
          </a:prstGeom>
          <a:solidFill>
            <a:srgbClr val="F0DCDA"/>
          </a:solidFill>
        </p:spPr>
        <p:txBody>
          <a:bodyPr wrap="square" rtlCol="0">
            <a:spAutoFit/>
          </a:bodyPr>
          <a:lstStyle/>
          <a:p>
            <a:r>
              <a:rPr lang="en-US" dirty="0"/>
              <a:t>The number of people whose death was caused by fire in a major fire which involves property, casualties or 5 or more appliances the death may occur weeks or months later.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6 at end of Q4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 0  </a:t>
            </a:r>
          </a:p>
          <a:p>
            <a:r>
              <a:rPr lang="en-US" sz="1400" b="0" dirty="0">
                <a:solidFill>
                  <a:schemeClr val="tx1"/>
                </a:solidFill>
                <a:latin typeface="Calibri" panose="020F0502020204030204" pitchFamily="34" charset="0"/>
                <a:cs typeface="Calibri" panose="020F0502020204030204" pitchFamily="34" charset="0"/>
              </a:rPr>
              <a:t>Amber &gt; 0-3</a:t>
            </a:r>
          </a:p>
          <a:p>
            <a:r>
              <a:rPr lang="en-US" sz="1400" b="0" dirty="0">
                <a:solidFill>
                  <a:schemeClr val="tx1"/>
                </a:solidFill>
                <a:latin typeface="Calibri" panose="020F0502020204030204" pitchFamily="34" charset="0"/>
                <a:cs typeface="Calibri" panose="020F0502020204030204" pitchFamily="34" charset="0"/>
              </a:rPr>
              <a:t>Red &gt; 3</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4"/>
            <a:ext cx="6889987" cy="1440000"/>
          </a:xfrm>
          <a:prstGeom prst="rect">
            <a:avLst/>
          </a:prstGeom>
          <a:solidFill>
            <a:srgbClr val="F0DCDA"/>
          </a:solidFill>
        </p:spPr>
        <p:txBody>
          <a:bodyPr wrap="square" rtlCol="0">
            <a:spAutoFit/>
          </a:bodyPr>
          <a:lstStyle/>
          <a:p>
            <a:r>
              <a:rPr lang="en-US" sz="1600" b="1" dirty="0"/>
              <a:t>Commentary and actions (Treat or Tolerate): Annual Total  – </a:t>
            </a:r>
            <a:r>
              <a:rPr lang="en-US" sz="1600" b="1" dirty="0">
                <a:solidFill>
                  <a:srgbClr val="FF0000"/>
                </a:solidFill>
              </a:rPr>
              <a:t>6</a:t>
            </a:r>
          </a:p>
          <a:p>
            <a:r>
              <a:rPr lang="en-US" sz="1400" dirty="0"/>
              <a:t>This KPI has recently been reviewed and agreed that we strive to have no fire deaths within a year, therefore, any deaths will result in this KPI being red. The service undertakes fatal fire reviews after every fatal fire to determine any outcomes in respect of prevention activities. Q4 fatality is currently being investigated by the police so the outcome of this fatality will be updated pending this investigation. </a:t>
            </a:r>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2" y="690914"/>
            <a:ext cx="1839169"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Prevention &amp; Protection (Community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17</a:t>
            </a:fld>
            <a:endParaRPr lang="en-GB" dirty="0"/>
          </a:p>
        </p:txBody>
      </p:sp>
      <p:pic>
        <p:nvPicPr>
          <p:cNvPr id="9" name="Picture 8">
            <a:extLst>
              <a:ext uri="{FF2B5EF4-FFF2-40B4-BE49-F238E27FC236}">
                <a16:creationId xmlns:a16="http://schemas.microsoft.com/office/drawing/2014/main" id="{5B549D3D-77F7-A97E-EA3D-5B309F0014E5}"/>
              </a:ext>
            </a:extLst>
          </p:cNvPr>
          <p:cNvPicPr>
            <a:picLocks noChangeAspect="1"/>
          </p:cNvPicPr>
          <p:nvPr/>
        </p:nvPicPr>
        <p:blipFill>
          <a:blip r:embed="rId3"/>
          <a:stretch>
            <a:fillRect/>
          </a:stretch>
        </p:blipFill>
        <p:spPr>
          <a:xfrm>
            <a:off x="10782" y="5408933"/>
            <a:ext cx="3925381" cy="1449066"/>
          </a:xfrm>
          <a:prstGeom prst="rect">
            <a:avLst/>
          </a:prstGeom>
        </p:spPr>
      </p:pic>
      <p:pic>
        <p:nvPicPr>
          <p:cNvPr id="16" name="Picture 15">
            <a:extLst>
              <a:ext uri="{FF2B5EF4-FFF2-40B4-BE49-F238E27FC236}">
                <a16:creationId xmlns:a16="http://schemas.microsoft.com/office/drawing/2014/main" id="{3F004BFF-E16D-27F3-5BAD-1A114D479368}"/>
              </a:ext>
            </a:extLst>
          </p:cNvPr>
          <p:cNvPicPr>
            <a:picLocks noChangeAspect="1"/>
          </p:cNvPicPr>
          <p:nvPr/>
        </p:nvPicPr>
        <p:blipFill>
          <a:blip r:embed="rId4"/>
          <a:stretch>
            <a:fillRect/>
          </a:stretch>
        </p:blipFill>
        <p:spPr>
          <a:xfrm>
            <a:off x="104043" y="1836180"/>
            <a:ext cx="6802596" cy="3426484"/>
          </a:xfrm>
          <a:prstGeom prst="rect">
            <a:avLst/>
          </a:prstGeom>
        </p:spPr>
      </p:pic>
      <p:pic>
        <p:nvPicPr>
          <p:cNvPr id="19" name="Picture 18">
            <a:extLst>
              <a:ext uri="{FF2B5EF4-FFF2-40B4-BE49-F238E27FC236}">
                <a16:creationId xmlns:a16="http://schemas.microsoft.com/office/drawing/2014/main" id="{654532AA-3E02-F1B6-7226-83095BF97840}"/>
              </a:ext>
            </a:extLst>
          </p:cNvPr>
          <p:cNvPicPr>
            <a:picLocks noChangeAspect="1"/>
          </p:cNvPicPr>
          <p:nvPr/>
        </p:nvPicPr>
        <p:blipFill>
          <a:blip r:embed="rId5"/>
          <a:stretch>
            <a:fillRect/>
          </a:stretch>
        </p:blipFill>
        <p:spPr>
          <a:xfrm>
            <a:off x="7013643" y="1798662"/>
            <a:ext cx="4089365" cy="3426484"/>
          </a:xfrm>
          <a:prstGeom prst="rect">
            <a:avLst/>
          </a:prstGeom>
        </p:spPr>
      </p:pic>
    </p:spTree>
    <p:extLst>
      <p:ext uri="{BB962C8B-B14F-4D97-AF65-F5344CB8AC3E}">
        <p14:creationId xmlns:p14="http://schemas.microsoft.com/office/powerpoint/2010/main" val="305766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a:t>
            </a:r>
            <a:r>
              <a:rPr lang="en-GB" sz="2400" dirty="0">
                <a:ea typeface="Times New Roman" panose="02020603050405020304" pitchFamily="18" charset="0"/>
              </a:rPr>
              <a:t>20</a:t>
            </a:r>
            <a:r>
              <a:rPr lang="en-GB" sz="2400" b="1" dirty="0">
                <a:effectLst/>
                <a:latin typeface="Arial" panose="020B0604020202020204" pitchFamily="34" charset="0"/>
                <a:ea typeface="Times New Roman" panose="02020603050405020304" pitchFamily="18" charset="0"/>
              </a:rPr>
              <a:t> – </a:t>
            </a:r>
            <a:r>
              <a:rPr lang="en-US" sz="2400" dirty="0"/>
              <a:t>Number of RIDDOR incidents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830997"/>
          </a:xfrm>
          <a:prstGeom prst="rect">
            <a:avLst/>
          </a:prstGeom>
          <a:solidFill>
            <a:srgbClr val="F0DCDA"/>
          </a:solidFill>
        </p:spPr>
        <p:txBody>
          <a:bodyPr wrap="square" rtlCol="0">
            <a:spAutoFit/>
          </a:bodyPr>
          <a:lstStyle/>
          <a:p>
            <a:r>
              <a:rPr lang="en-US" sz="1600" dirty="0"/>
              <a:t>The number of incidents required to be reported under the Reporting of Injuries, Diseases and Dangerous Occurrences Regulations 1995 that were reported to the Health &amp; Safety section through the Service’s accident reporting procedure. </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14 at end of Q4</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869146"/>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&lt; 5  </a:t>
            </a:r>
          </a:p>
          <a:p>
            <a:r>
              <a:rPr lang="en-US" sz="1400" b="0" dirty="0">
                <a:solidFill>
                  <a:schemeClr val="tx1"/>
                </a:solidFill>
                <a:latin typeface="Calibri" panose="020F0502020204030204" pitchFamily="34" charset="0"/>
                <a:cs typeface="Calibri" panose="020F0502020204030204" pitchFamily="34" charset="0"/>
              </a:rPr>
              <a:t>Amber 6</a:t>
            </a:r>
          </a:p>
          <a:p>
            <a:r>
              <a:rPr lang="en-US" sz="1400" b="0" dirty="0">
                <a:solidFill>
                  <a:schemeClr val="tx1"/>
                </a:solidFill>
                <a:latin typeface="Calibri" panose="020F0502020204030204" pitchFamily="34" charset="0"/>
                <a:cs typeface="Calibri" panose="020F0502020204030204" pitchFamily="34" charset="0"/>
              </a:rPr>
              <a:t>Red &gt; 6</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4" y="5419972"/>
            <a:ext cx="6899686" cy="1440000"/>
          </a:xfrm>
          <a:prstGeom prst="rect">
            <a:avLst/>
          </a:prstGeom>
          <a:solidFill>
            <a:srgbClr val="F0DCDA"/>
          </a:solidFill>
        </p:spPr>
        <p:txBody>
          <a:bodyPr wrap="square" rtlCol="0">
            <a:spAutoFit/>
          </a:bodyPr>
          <a:lstStyle/>
          <a:p>
            <a:r>
              <a:rPr lang="en-US" sz="1600" b="1" dirty="0"/>
              <a:t>Commentary and actions (Treat or Tolerate): Annual Total – </a:t>
            </a:r>
            <a:r>
              <a:rPr lang="en-US" sz="1600" b="1" dirty="0">
                <a:solidFill>
                  <a:srgbClr val="FF0000"/>
                </a:solidFill>
              </a:rPr>
              <a:t>14</a:t>
            </a:r>
          </a:p>
          <a:p>
            <a:r>
              <a:rPr lang="en-US" sz="1400" dirty="0"/>
              <a:t>The Service has seen a 75% increase in the number of RIDDOR reportable incidents this </a:t>
            </a:r>
          </a:p>
          <a:p>
            <a:r>
              <a:rPr lang="en-US" sz="1400" dirty="0"/>
              <a:t>year. The majority of RIDDORs reported this year were over 7 day injuries for manual </a:t>
            </a:r>
          </a:p>
          <a:p>
            <a:r>
              <a:rPr lang="en-US" sz="1400" dirty="0"/>
              <a:t>handling injuries. One was a member of the public taken directly to hospital, following </a:t>
            </a:r>
          </a:p>
          <a:p>
            <a:r>
              <a:rPr lang="en-US" sz="1400" dirty="0"/>
              <a:t>receiving an electric shock.</a:t>
            </a:r>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887901"/>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Service Owner </a:t>
            </a:r>
          </a:p>
          <a:p>
            <a:r>
              <a:rPr lang="en-US" sz="1400" b="0" dirty="0">
                <a:solidFill>
                  <a:schemeClr val="tx1"/>
                </a:solidFill>
                <a:latin typeface="Calibri" panose="020F0502020204030204" pitchFamily="34" charset="0"/>
                <a:cs typeface="Calibri" panose="020F0502020204030204" pitchFamily="34" charset="0"/>
              </a:rPr>
              <a:t>Julie King</a:t>
            </a:r>
          </a:p>
          <a:p>
            <a:r>
              <a:rPr lang="en-US" sz="1400" dirty="0">
                <a:solidFill>
                  <a:schemeClr val="tx1"/>
                </a:solidFill>
                <a:latin typeface="Calibri" panose="020F0502020204030204" pitchFamily="34" charset="0"/>
                <a:cs typeface="Calibri" panose="020F0502020204030204" pitchFamily="34" charset="0"/>
              </a:rPr>
              <a:t>Area</a:t>
            </a:r>
            <a:r>
              <a:rPr lang="en-US" sz="1400" b="0" dirty="0">
                <a:solidFill>
                  <a:schemeClr val="tx1"/>
                </a:solidFill>
                <a:latin typeface="Calibri" panose="020F0502020204030204" pitchFamily="34" charset="0"/>
                <a:cs typeface="Calibri" panose="020F0502020204030204" pitchFamily="34" charset="0"/>
              </a:rPr>
              <a:t>: Health, Safety and Wellbeing</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18</a:t>
            </a:fld>
            <a:endParaRPr lang="en-GB" dirty="0"/>
          </a:p>
        </p:txBody>
      </p:sp>
      <p:pic>
        <p:nvPicPr>
          <p:cNvPr id="9" name="Picture 8">
            <a:extLst>
              <a:ext uri="{FF2B5EF4-FFF2-40B4-BE49-F238E27FC236}">
                <a16:creationId xmlns:a16="http://schemas.microsoft.com/office/drawing/2014/main" id="{2C929C04-8F36-4A3E-FC72-5FF6B7D77727}"/>
              </a:ext>
            </a:extLst>
          </p:cNvPr>
          <p:cNvPicPr>
            <a:picLocks noChangeAspect="1"/>
          </p:cNvPicPr>
          <p:nvPr/>
        </p:nvPicPr>
        <p:blipFill>
          <a:blip r:embed="rId3"/>
          <a:stretch>
            <a:fillRect/>
          </a:stretch>
        </p:blipFill>
        <p:spPr>
          <a:xfrm>
            <a:off x="515566" y="1761055"/>
            <a:ext cx="6315875" cy="3248690"/>
          </a:xfrm>
          <a:prstGeom prst="rect">
            <a:avLst/>
          </a:prstGeom>
        </p:spPr>
      </p:pic>
      <p:pic>
        <p:nvPicPr>
          <p:cNvPr id="14" name="Picture 13">
            <a:extLst>
              <a:ext uri="{FF2B5EF4-FFF2-40B4-BE49-F238E27FC236}">
                <a16:creationId xmlns:a16="http://schemas.microsoft.com/office/drawing/2014/main" id="{F4C9EA3B-1749-0FBF-7EC3-502D38DE3B31}"/>
              </a:ext>
            </a:extLst>
          </p:cNvPr>
          <p:cNvPicPr>
            <a:picLocks noChangeAspect="1"/>
          </p:cNvPicPr>
          <p:nvPr/>
        </p:nvPicPr>
        <p:blipFill>
          <a:blip r:embed="rId4"/>
          <a:stretch>
            <a:fillRect/>
          </a:stretch>
        </p:blipFill>
        <p:spPr>
          <a:xfrm>
            <a:off x="6916366" y="1575650"/>
            <a:ext cx="4084198" cy="3844321"/>
          </a:xfrm>
          <a:prstGeom prst="rect">
            <a:avLst/>
          </a:prstGeom>
        </p:spPr>
      </p:pic>
      <p:pic>
        <p:nvPicPr>
          <p:cNvPr id="17" name="Picture 16">
            <a:extLst>
              <a:ext uri="{FF2B5EF4-FFF2-40B4-BE49-F238E27FC236}">
                <a16:creationId xmlns:a16="http://schemas.microsoft.com/office/drawing/2014/main" id="{20BA631E-5229-6911-6E88-5E1B79AF33C1}"/>
              </a:ext>
            </a:extLst>
          </p:cNvPr>
          <p:cNvPicPr>
            <a:picLocks noChangeAspect="1"/>
          </p:cNvPicPr>
          <p:nvPr/>
        </p:nvPicPr>
        <p:blipFill>
          <a:blip r:embed="rId5"/>
          <a:stretch>
            <a:fillRect/>
          </a:stretch>
        </p:blipFill>
        <p:spPr>
          <a:xfrm>
            <a:off x="10782" y="5419970"/>
            <a:ext cx="3925382" cy="1438029"/>
          </a:xfrm>
          <a:prstGeom prst="rect">
            <a:avLst/>
          </a:prstGeom>
        </p:spPr>
      </p:pic>
    </p:spTree>
    <p:extLst>
      <p:ext uri="{BB962C8B-B14F-4D97-AF65-F5344CB8AC3E}">
        <p14:creationId xmlns:p14="http://schemas.microsoft.com/office/powerpoint/2010/main" val="33007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16 – </a:t>
            </a:r>
            <a:r>
              <a:rPr lang="en-US" sz="2400" dirty="0"/>
              <a:t>Number of Operational Business Safety Visits completed</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2"/>
            <a:ext cx="7254815" cy="720000"/>
          </a:xfrm>
          <a:prstGeom prst="rect">
            <a:avLst/>
          </a:prstGeom>
          <a:solidFill>
            <a:srgbClr val="F0DCDA"/>
          </a:solidFill>
        </p:spPr>
        <p:txBody>
          <a:bodyPr wrap="square" rtlCol="0">
            <a:spAutoFit/>
          </a:bodyPr>
          <a:lstStyle/>
          <a:p>
            <a:r>
              <a:rPr lang="en-US" dirty="0"/>
              <a:t>Total number of Fire safety checks undertaken and completed by operational crew members and officers.</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858 at end of Q4</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74014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1,000  </a:t>
            </a:r>
          </a:p>
          <a:p>
            <a:r>
              <a:rPr lang="en-US" sz="1100" b="0" dirty="0">
                <a:solidFill>
                  <a:schemeClr val="tx1"/>
                </a:solidFill>
                <a:latin typeface="Calibri" panose="020F0502020204030204" pitchFamily="34" charset="0"/>
                <a:cs typeface="Calibri" panose="020F0502020204030204" pitchFamily="34" charset="0"/>
              </a:rPr>
              <a:t>Amber 900 – 1,000</a:t>
            </a:r>
          </a:p>
          <a:p>
            <a:r>
              <a:rPr lang="en-US" sz="1100" b="0" dirty="0">
                <a:solidFill>
                  <a:schemeClr val="tx1"/>
                </a:solidFill>
                <a:latin typeface="Calibri" panose="020F0502020204030204" pitchFamily="34" charset="0"/>
                <a:cs typeface="Calibri" panose="020F0502020204030204" pitchFamily="34" charset="0"/>
              </a:rPr>
              <a:t>Red &lt; 900</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7"/>
            <a:ext cx="6857265" cy="1440000"/>
          </a:xfrm>
          <a:prstGeom prst="rect">
            <a:avLst/>
          </a:prstGeom>
          <a:solidFill>
            <a:srgbClr val="F0DCDA"/>
          </a:solidFill>
        </p:spPr>
        <p:txBody>
          <a:bodyPr wrap="square" rtlCol="0">
            <a:spAutoFit/>
          </a:bodyPr>
          <a:lstStyle/>
          <a:p>
            <a:r>
              <a:rPr lang="en-US" sz="1600" b="1" dirty="0"/>
              <a:t>Commentary and actions (Treat or Tolerate): Annual Total – </a:t>
            </a:r>
            <a:r>
              <a:rPr lang="en-US" sz="1600" b="1" dirty="0">
                <a:solidFill>
                  <a:srgbClr val="FF0000"/>
                </a:solidFill>
              </a:rPr>
              <a:t>858</a:t>
            </a:r>
          </a:p>
          <a:p>
            <a:r>
              <a:rPr lang="en-GB" sz="900" dirty="0">
                <a:latin typeface="Calibri" panose="020F0502020204030204" pitchFamily="34" charset="0"/>
                <a:ea typeface="Calibri" panose="020F0502020204030204" pitchFamily="34" charset="0"/>
              </a:rPr>
              <a:t>Due to the number of interactions through audits, complaints and fire safety checks resulting in non-compliance as well as the limited capacity of our legal team due to restricted numbers of fully-qualified and experienced staff. This has greatly impacted the capacity of our Protection Legal Team to deliver our legally required enforcement actions. As a result, t</a:t>
            </a:r>
            <a:r>
              <a:rPr lang="en-GB" sz="900" dirty="0">
                <a:effectLst/>
                <a:latin typeface="Calibri" panose="020F0502020204030204" pitchFamily="34" charset="0"/>
                <a:ea typeface="Calibri" panose="020F0502020204030204" pitchFamily="34" charset="0"/>
              </a:rPr>
              <a:t>here was a conscious decision to reduce the targets by 50% to reduce the impact on th</a:t>
            </a:r>
            <a:r>
              <a:rPr lang="en-GB" sz="900" dirty="0">
                <a:latin typeface="Calibri" panose="020F0502020204030204" pitchFamily="34" charset="0"/>
                <a:ea typeface="Calibri" panose="020F0502020204030204" pitchFamily="34" charset="0"/>
              </a:rPr>
              <a:t>e </a:t>
            </a:r>
            <a:r>
              <a:rPr lang="en-GB" sz="900" dirty="0">
                <a:effectLst/>
                <a:latin typeface="Calibri" panose="020F0502020204030204" pitchFamily="34" charset="0"/>
                <a:ea typeface="Calibri" panose="020F0502020204030204" pitchFamily="34" charset="0"/>
              </a:rPr>
              <a:t>protection departments legal team and to free time up for crews to carry out more training. Please note the 2022-2023 figure is higher due to the development programme for the Protection staff only allowing unqualified fire safety staff to carry out safety checks. </a:t>
            </a:r>
            <a:r>
              <a:rPr lang="en-GB" sz="900" dirty="0">
                <a:latin typeface="Calibri" panose="020F0502020204030204" pitchFamily="34" charset="0"/>
              </a:rPr>
              <a:t>As they have become more qualified in 2023-2024 they have progressed to carrying out audits rather than fire safety checks.  New governance and monitoring linked to the risk reduction process is now in place providing further dynamic scrutiny and an action plan is in place. </a:t>
            </a:r>
            <a:endParaRPr lang="en-US" sz="900"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758904"/>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Prevention and Protection (Protection)</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19</a:t>
            </a:fld>
            <a:endParaRPr lang="en-GB" dirty="0"/>
          </a:p>
        </p:txBody>
      </p:sp>
      <p:pic>
        <p:nvPicPr>
          <p:cNvPr id="9" name="Picture 8">
            <a:extLst>
              <a:ext uri="{FF2B5EF4-FFF2-40B4-BE49-F238E27FC236}">
                <a16:creationId xmlns:a16="http://schemas.microsoft.com/office/drawing/2014/main" id="{B330C8E9-D477-8BF2-4799-B7428ABC558D}"/>
              </a:ext>
            </a:extLst>
          </p:cNvPr>
          <p:cNvPicPr>
            <a:picLocks noChangeAspect="1"/>
          </p:cNvPicPr>
          <p:nvPr/>
        </p:nvPicPr>
        <p:blipFill>
          <a:blip r:embed="rId3"/>
          <a:stretch>
            <a:fillRect/>
          </a:stretch>
        </p:blipFill>
        <p:spPr>
          <a:xfrm>
            <a:off x="413019" y="1857983"/>
            <a:ext cx="6503347" cy="3142034"/>
          </a:xfrm>
          <a:prstGeom prst="rect">
            <a:avLst/>
          </a:prstGeom>
        </p:spPr>
      </p:pic>
      <p:pic>
        <p:nvPicPr>
          <p:cNvPr id="14" name="Picture 13">
            <a:extLst>
              <a:ext uri="{FF2B5EF4-FFF2-40B4-BE49-F238E27FC236}">
                <a16:creationId xmlns:a16="http://schemas.microsoft.com/office/drawing/2014/main" id="{4290E082-A35A-EFA7-CF76-91F76D1C68F3}"/>
              </a:ext>
            </a:extLst>
          </p:cNvPr>
          <p:cNvPicPr>
            <a:picLocks noChangeAspect="1"/>
          </p:cNvPicPr>
          <p:nvPr/>
        </p:nvPicPr>
        <p:blipFill>
          <a:blip r:embed="rId4"/>
          <a:stretch>
            <a:fillRect/>
          </a:stretch>
        </p:blipFill>
        <p:spPr>
          <a:xfrm>
            <a:off x="6984460" y="1617801"/>
            <a:ext cx="4056434" cy="3821984"/>
          </a:xfrm>
          <a:prstGeom prst="rect">
            <a:avLst/>
          </a:prstGeom>
        </p:spPr>
      </p:pic>
      <p:pic>
        <p:nvPicPr>
          <p:cNvPr id="16" name="Picture 15">
            <a:extLst>
              <a:ext uri="{FF2B5EF4-FFF2-40B4-BE49-F238E27FC236}">
                <a16:creationId xmlns:a16="http://schemas.microsoft.com/office/drawing/2014/main" id="{B73B9D5A-5E2A-EA99-88C3-34AB203A3079}"/>
              </a:ext>
            </a:extLst>
          </p:cNvPr>
          <p:cNvPicPr>
            <a:picLocks noChangeAspect="1"/>
          </p:cNvPicPr>
          <p:nvPr/>
        </p:nvPicPr>
        <p:blipFill>
          <a:blip r:embed="rId5"/>
          <a:stretch>
            <a:fillRect/>
          </a:stretch>
        </p:blipFill>
        <p:spPr>
          <a:xfrm>
            <a:off x="10781" y="5408937"/>
            <a:ext cx="3925381" cy="1449062"/>
          </a:xfrm>
          <a:prstGeom prst="rect">
            <a:avLst/>
          </a:prstGeom>
        </p:spPr>
      </p:pic>
    </p:spTree>
    <p:extLst>
      <p:ext uri="{BB962C8B-B14F-4D97-AF65-F5344CB8AC3E}">
        <p14:creationId xmlns:p14="http://schemas.microsoft.com/office/powerpoint/2010/main" val="236490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lstStyle/>
          <a:p>
            <a:r>
              <a:rPr lang="en-US" dirty="0"/>
              <a:t>Contents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865087" y="1707545"/>
            <a:ext cx="10515600" cy="4351338"/>
          </a:xfrm>
        </p:spPr>
        <p:txBody>
          <a:bodyPr>
            <a:normAutofit fontScale="92500" lnSpcReduction="10000"/>
          </a:bodyPr>
          <a:lstStyle/>
          <a:p>
            <a:pPr marL="457200" lvl="1" indent="0">
              <a:buNone/>
            </a:pPr>
            <a:endParaRPr lang="en-US" dirty="0">
              <a:latin typeface="+mn-lt"/>
            </a:endParaRPr>
          </a:p>
          <a:p>
            <a:pPr marL="457200" lvl="1" indent="0">
              <a:buNone/>
            </a:pPr>
            <a:r>
              <a:rPr lang="en-US" dirty="0">
                <a:latin typeface="+mn-lt"/>
              </a:rPr>
              <a:t>Report Overview 							   </a:t>
            </a:r>
            <a:r>
              <a:rPr lang="en-US" sz="2300" dirty="0">
                <a:latin typeface="+mn-lt"/>
              </a:rPr>
              <a:t>3</a:t>
            </a:r>
          </a:p>
          <a:p>
            <a:pPr marL="457200" lvl="1" indent="0">
              <a:buNone/>
            </a:pPr>
            <a:endParaRPr lang="en-US" dirty="0">
              <a:latin typeface="+mn-lt"/>
            </a:endParaRPr>
          </a:p>
          <a:p>
            <a:pPr marL="457200" lvl="1" indent="0">
              <a:buNone/>
            </a:pPr>
            <a:r>
              <a:rPr lang="en-US" dirty="0">
                <a:latin typeface="+mn-lt"/>
              </a:rPr>
              <a:t>Performance measures at a glance summary  			   </a:t>
            </a:r>
            <a:r>
              <a:rPr lang="en-US" sz="2300" dirty="0"/>
              <a:t>4</a:t>
            </a:r>
          </a:p>
          <a:p>
            <a:pPr marL="457200" lvl="1" indent="0">
              <a:buNone/>
            </a:pPr>
            <a:endParaRPr lang="en-US" dirty="0">
              <a:latin typeface="+mn-lt"/>
            </a:endParaRPr>
          </a:p>
          <a:p>
            <a:pPr marL="457200" lvl="1" indent="0">
              <a:buNone/>
            </a:pPr>
            <a:r>
              <a:rPr lang="en-US" dirty="0">
                <a:latin typeface="+mn-lt"/>
              </a:rPr>
              <a:t>Service Priority Areas 						   </a:t>
            </a:r>
            <a:r>
              <a:rPr lang="en-US" sz="2300" dirty="0"/>
              <a:t>9</a:t>
            </a:r>
          </a:p>
          <a:p>
            <a:pPr marL="457200" lvl="1" indent="0">
              <a:buNone/>
            </a:pPr>
            <a:endParaRPr lang="en-US" dirty="0">
              <a:latin typeface="+mn-lt"/>
            </a:endParaRPr>
          </a:p>
          <a:p>
            <a:pPr marL="457200" lvl="1" indent="0">
              <a:buNone/>
            </a:pPr>
            <a:r>
              <a:rPr lang="en-US" dirty="0">
                <a:latin typeface="+mn-lt"/>
              </a:rPr>
              <a:t>Performance Measures needing improvement			 </a:t>
            </a:r>
            <a:r>
              <a:rPr lang="en-US" dirty="0"/>
              <a:t>16</a:t>
            </a:r>
            <a:endParaRPr lang="en-US" sz="2300" dirty="0"/>
          </a:p>
          <a:p>
            <a:pPr marL="457200" lvl="1" indent="0">
              <a:buNone/>
            </a:pPr>
            <a:endParaRPr lang="en-US" dirty="0">
              <a:latin typeface="+mn-lt"/>
            </a:endParaRPr>
          </a:p>
          <a:p>
            <a:pPr marL="457200" lvl="1" indent="0">
              <a:buNone/>
            </a:pPr>
            <a:r>
              <a:rPr lang="en-US" dirty="0">
                <a:latin typeface="+mn-lt"/>
              </a:rPr>
              <a:t>Annual Performance Measures and new performance measures 	 </a:t>
            </a:r>
            <a:r>
              <a:rPr lang="en-US" sz="2300" dirty="0"/>
              <a:t>22</a:t>
            </a:r>
          </a:p>
          <a:p>
            <a:pPr marL="457200" lvl="1" indent="0">
              <a:buNone/>
            </a:pPr>
            <a:endParaRPr lang="en-US" dirty="0">
              <a:latin typeface="+mn-lt"/>
            </a:endParaRPr>
          </a:p>
          <a:p>
            <a:pPr marL="457200" lvl="1" indent="0">
              <a:buNone/>
            </a:pPr>
            <a:r>
              <a:rPr lang="en-US" dirty="0">
                <a:latin typeface="+mn-lt"/>
              </a:rPr>
              <a:t>			</a:t>
            </a:r>
          </a:p>
          <a:p>
            <a:pPr marL="457200" lvl="1" indent="0">
              <a:buNone/>
            </a:pPr>
            <a:r>
              <a:rPr lang="en-US" dirty="0">
                <a:latin typeface="+mn-lt"/>
              </a:rPr>
              <a:t>	</a:t>
            </a:r>
            <a:r>
              <a:rPr lang="en-US" dirty="0"/>
              <a:t>				</a:t>
            </a:r>
          </a:p>
          <a:p>
            <a:endParaRPr lang="en-GB" dirty="0"/>
          </a:p>
        </p:txBody>
      </p:sp>
      <p:sp>
        <p:nvSpPr>
          <p:cNvPr id="6" name="Slide Number Placeholder 5">
            <a:extLst>
              <a:ext uri="{FF2B5EF4-FFF2-40B4-BE49-F238E27FC236}">
                <a16:creationId xmlns:a16="http://schemas.microsoft.com/office/drawing/2014/main" id="{6F9C31AA-1073-B408-7B35-29B54C03F078}"/>
              </a:ext>
            </a:extLst>
          </p:cNvPr>
          <p:cNvSpPr>
            <a:spLocks noGrp="1"/>
          </p:cNvSpPr>
          <p:nvPr>
            <p:ph type="sldNum" sz="quarter" idx="12"/>
          </p:nvPr>
        </p:nvSpPr>
        <p:spPr/>
        <p:txBody>
          <a:bodyPr/>
          <a:lstStyle/>
          <a:p>
            <a:fld id="{9FFE5F64-E8CB-4F58-B62A-F5B601B30668}" type="slidenum">
              <a:rPr lang="en-GB" smtClean="0"/>
              <a:t>2</a:t>
            </a:fld>
            <a:endParaRPr lang="en-GB" dirty="0"/>
          </a:p>
        </p:txBody>
      </p:sp>
      <p:sp>
        <p:nvSpPr>
          <p:cNvPr id="4" name="Text Placeholder 3">
            <a:extLst>
              <a:ext uri="{FF2B5EF4-FFF2-40B4-BE49-F238E27FC236}">
                <a16:creationId xmlns:a16="http://schemas.microsoft.com/office/drawing/2014/main" id="{3C1A71DF-EFDC-B924-72AD-C78992C5E261}"/>
              </a:ext>
            </a:extLst>
          </p:cNvPr>
          <p:cNvSpPr>
            <a:spLocks noGrp="1"/>
          </p:cNvSpPr>
          <p:nvPr>
            <p:ph type="body" idx="4294967295"/>
          </p:nvPr>
        </p:nvSpPr>
        <p:spPr>
          <a:xfrm>
            <a:off x="0" y="1565275"/>
            <a:ext cx="5157788" cy="823913"/>
          </a:xfrm>
        </p:spPr>
        <p:txBody>
          <a:bodyPr/>
          <a:lstStyle/>
          <a:p>
            <a:pPr marL="0" indent="0">
              <a:buNone/>
            </a:pPr>
            <a:r>
              <a:rPr lang="en-US" dirty="0">
                <a:latin typeface="+mn-lt"/>
              </a:rPr>
              <a:t>		</a:t>
            </a:r>
            <a:endParaRPr lang="en-GB" dirty="0"/>
          </a:p>
        </p:txBody>
      </p:sp>
    </p:spTree>
    <p:extLst>
      <p:ext uri="{BB962C8B-B14F-4D97-AF65-F5344CB8AC3E}">
        <p14:creationId xmlns:p14="http://schemas.microsoft.com/office/powerpoint/2010/main" val="70082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Annual Performance Measures and new performance measures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20</a:t>
            </a:fld>
            <a:endParaRPr lang="en-GB" dirty="0"/>
          </a:p>
        </p:txBody>
      </p:sp>
    </p:spTree>
    <p:extLst>
      <p:ext uri="{BB962C8B-B14F-4D97-AF65-F5344CB8AC3E}">
        <p14:creationId xmlns:p14="http://schemas.microsoft.com/office/powerpoint/2010/main" val="247278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628FE-F593-57E1-E2CD-307ECE5FACA0}"/>
              </a:ext>
            </a:extLst>
          </p:cNvPr>
          <p:cNvSpPr>
            <a:spLocks noGrp="1"/>
          </p:cNvSpPr>
          <p:nvPr>
            <p:ph type="sldNum" sz="quarter" idx="12"/>
          </p:nvPr>
        </p:nvSpPr>
        <p:spPr/>
        <p:txBody>
          <a:bodyPr/>
          <a:lstStyle/>
          <a:p>
            <a:fld id="{9FFE5F64-E8CB-4F58-B62A-F5B601B30668}" type="slidenum">
              <a:rPr lang="en-GB" smtClean="0"/>
              <a:t>21</a:t>
            </a:fld>
            <a:endParaRPr lang="en-GB" dirty="0"/>
          </a:p>
        </p:txBody>
      </p:sp>
      <p:pic>
        <p:nvPicPr>
          <p:cNvPr id="3" name="Picture 2">
            <a:extLst>
              <a:ext uri="{FF2B5EF4-FFF2-40B4-BE49-F238E27FC236}">
                <a16:creationId xmlns:a16="http://schemas.microsoft.com/office/drawing/2014/main" id="{1F920513-21C8-4B97-D5AE-6F7601FB1DCD}"/>
              </a:ext>
            </a:extLst>
          </p:cNvPr>
          <p:cNvPicPr>
            <a:picLocks noChangeAspect="1"/>
          </p:cNvPicPr>
          <p:nvPr/>
        </p:nvPicPr>
        <p:blipFill>
          <a:blip r:embed="rId3"/>
          <a:stretch>
            <a:fillRect/>
          </a:stretch>
        </p:blipFill>
        <p:spPr>
          <a:xfrm>
            <a:off x="228706" y="783771"/>
            <a:ext cx="11943845" cy="5384800"/>
          </a:xfrm>
          <a:prstGeom prst="rect">
            <a:avLst/>
          </a:prstGeom>
        </p:spPr>
      </p:pic>
    </p:spTree>
    <p:extLst>
      <p:ext uri="{BB962C8B-B14F-4D97-AF65-F5344CB8AC3E}">
        <p14:creationId xmlns:p14="http://schemas.microsoft.com/office/powerpoint/2010/main" val="25629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a:xfrm>
            <a:off x="838200" y="214296"/>
            <a:ext cx="8667044" cy="1114883"/>
          </a:xfrm>
        </p:spPr>
        <p:txBody>
          <a:bodyPr>
            <a:normAutofit fontScale="90000"/>
          </a:bodyPr>
          <a:lstStyle/>
          <a:p>
            <a:r>
              <a:rPr lang="en-US" dirty="0"/>
              <a:t>Scrutiny and Audit Quarterly Performance Report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304800" y="1644183"/>
            <a:ext cx="11887200" cy="4351338"/>
          </a:xfrm>
        </p:spPr>
        <p:txBody>
          <a:bodyPr>
            <a:normAutofit fontScale="70000" lnSpcReduction="20000"/>
          </a:bodyPr>
          <a:lstStyle/>
          <a:p>
            <a:pPr marL="0" indent="0">
              <a:lnSpc>
                <a:spcPct val="150000"/>
              </a:lnSpc>
              <a:buNone/>
            </a:pPr>
            <a:r>
              <a:rPr lang="en-US" dirty="0">
                <a:latin typeface="Calibri" panose="020F0502020204030204" pitchFamily="34" charset="0"/>
                <a:cs typeface="Calibri" panose="020F0502020204030204" pitchFamily="34" charset="0"/>
              </a:rPr>
              <a:t>The aim of the Quarterly Performance Report is to summarise how East Sussex Fire &amp; Rescue Service has performed over the previous quarter compared to previous year’s performance and to provide commentary  in relation to the actions being taken to address performance.  </a:t>
            </a:r>
          </a:p>
          <a:p>
            <a:pPr marL="0" indent="0">
              <a:lnSpc>
                <a:spcPct val="150000"/>
              </a:lnSpc>
              <a:buNone/>
            </a:pPr>
            <a:r>
              <a:rPr lang="en-GB" sz="2900" dirty="0">
                <a:latin typeface="Calibri" panose="020F0502020204030204" pitchFamily="34" charset="0"/>
                <a:cs typeface="Calibri" panose="020F0502020204030204" pitchFamily="34" charset="0"/>
              </a:rPr>
              <a:t>The report contains the Service’s Strategic Measures (Tier 1) which are the high-level outcome measures that provide a strong indication of organisational performance directly aligned to the delivery of the Purpose and Commitments.   Targets are included and tolerances have been set to show a direction of travel against the measures which enables clearer performance reporting.   Where indicators are new, tolerances and definitions will be set at a future date based on the annual result.  </a:t>
            </a:r>
            <a:endParaRPr lang="en-US" sz="2900" dirty="0">
              <a:latin typeface="Calibri" panose="020F0502020204030204" pitchFamily="34" charset="0"/>
              <a:cs typeface="Calibri" panose="020F0502020204030204" pitchFamily="34" charset="0"/>
            </a:endParaRPr>
          </a:p>
          <a:p>
            <a:pPr marL="0" indent="0">
              <a:lnSpc>
                <a:spcPct val="150000"/>
              </a:lnSpc>
              <a:buNone/>
            </a:pPr>
            <a:r>
              <a:rPr lang="en-US" dirty="0">
                <a:latin typeface="Calibri" panose="020F0502020204030204" pitchFamily="34" charset="0"/>
                <a:cs typeface="Calibri" panose="020F0502020204030204" pitchFamily="34" charset="0"/>
              </a:rPr>
              <a:t>The explanations, mitigations and actions contained within this report are those endorsed by the Service Leadership Team (SLT). This report covers data from the period of 1 April 2023 – 31 March 2024.  </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712A05-6AD2-1451-075A-D3B17155A0FD}"/>
              </a:ext>
            </a:extLst>
          </p:cNvPr>
          <p:cNvSpPr>
            <a:spLocks noGrp="1"/>
          </p:cNvSpPr>
          <p:nvPr>
            <p:ph type="sldNum" sz="quarter" idx="12"/>
          </p:nvPr>
        </p:nvSpPr>
        <p:spPr/>
        <p:txBody>
          <a:bodyPr/>
          <a:lstStyle/>
          <a:p>
            <a:fld id="{9FFE5F64-E8CB-4F58-B62A-F5B601B30668}" type="slidenum">
              <a:rPr lang="en-GB" smtClean="0"/>
              <a:t>3</a:t>
            </a:fld>
            <a:endParaRPr lang="en-GB" dirty="0"/>
          </a:p>
        </p:txBody>
      </p:sp>
    </p:spTree>
    <p:extLst>
      <p:ext uri="{BB962C8B-B14F-4D97-AF65-F5344CB8AC3E}">
        <p14:creationId xmlns:p14="http://schemas.microsoft.com/office/powerpoint/2010/main" val="127582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Performance at a glance summary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a:xfrm>
            <a:off x="881149" y="3602037"/>
            <a:ext cx="10472651" cy="2957873"/>
          </a:xfrm>
        </p:spPr>
        <p:txBody>
          <a:bodyPr>
            <a:normAutofit fontScale="25000" lnSpcReduction="20000"/>
          </a:bodyPr>
          <a:lstStyle/>
          <a:p>
            <a:pPr algn="l">
              <a:lnSpc>
                <a:spcPct val="120000"/>
              </a:lnSpc>
            </a:pPr>
            <a:r>
              <a:rPr lang="en-US" sz="8000" b="1" dirty="0">
                <a:latin typeface="Calibri" panose="020F0502020204030204" pitchFamily="34" charset="0"/>
              </a:rPr>
              <a:t>At the end of 2023-24 the performance against 23 Strategic measures is as follows:</a:t>
            </a:r>
          </a:p>
          <a:p>
            <a:pPr algn="l">
              <a:lnSpc>
                <a:spcPct val="120000"/>
              </a:lnSpc>
            </a:pPr>
            <a:r>
              <a:rPr lang="en-US" sz="8000" dirty="0">
                <a:latin typeface="Calibri" panose="020F0502020204030204" pitchFamily="34" charset="0"/>
              </a:rPr>
              <a:t>13 of the 22 measures had a GREEN status  (59%) </a:t>
            </a:r>
          </a:p>
          <a:p>
            <a:pPr algn="l">
              <a:lnSpc>
                <a:spcPct val="120000"/>
              </a:lnSpc>
            </a:pPr>
            <a:r>
              <a:rPr lang="en-US" sz="8000" dirty="0">
                <a:latin typeface="Calibri" panose="020F0502020204030204" pitchFamily="34" charset="0"/>
              </a:rPr>
              <a:t>4 were AMBER (18%)</a:t>
            </a:r>
          </a:p>
          <a:p>
            <a:pPr algn="l">
              <a:lnSpc>
                <a:spcPct val="120000"/>
              </a:lnSpc>
            </a:pPr>
            <a:r>
              <a:rPr lang="en-US" sz="8000" dirty="0">
                <a:latin typeface="Calibri" panose="020F0502020204030204" pitchFamily="34" charset="0"/>
              </a:rPr>
              <a:t>5 were RED (23%) </a:t>
            </a:r>
          </a:p>
          <a:p>
            <a:pPr algn="l">
              <a:lnSpc>
                <a:spcPct val="120000"/>
              </a:lnSpc>
            </a:pPr>
            <a:r>
              <a:rPr lang="en-US" sz="8000" b="1" dirty="0">
                <a:latin typeface="Calibri" panose="020F0502020204030204" pitchFamily="34" charset="0"/>
              </a:rPr>
              <a:t>Of the service priority areas</a:t>
            </a:r>
          </a:p>
          <a:p>
            <a:pPr algn="l">
              <a:lnSpc>
                <a:spcPct val="120000"/>
              </a:lnSpc>
            </a:pPr>
            <a:r>
              <a:rPr lang="en-US" sz="8000" dirty="0">
                <a:latin typeface="Calibri" panose="020F0502020204030204" pitchFamily="34" charset="0"/>
              </a:rPr>
              <a:t>4 had a GREEN status and 2 had a RED status.  </a:t>
            </a:r>
          </a:p>
          <a:p>
            <a:pPr algn="l"/>
            <a:endParaRPr lang="en-US" sz="8000" dirty="0">
              <a:latin typeface="Calibri" panose="020F0502020204030204" pitchFamily="34" charset="0"/>
            </a:endParaRPr>
          </a:p>
          <a:p>
            <a:pPr algn="l"/>
            <a:endParaRPr lang="en-US" sz="6400" dirty="0">
              <a:latin typeface="Calibri" panose="020F0502020204030204" pitchFamily="34" charset="0"/>
            </a:endParaRPr>
          </a:p>
          <a:p>
            <a:endParaRPr lang="en-US" sz="6400" dirty="0"/>
          </a:p>
          <a:p>
            <a:pPr algn="l"/>
            <a:endParaRPr lang="en-GB" sz="6400" b="0" i="0" u="none" strike="noStrike" baseline="0" dirty="0">
              <a:solidFill>
                <a:srgbClr val="000000"/>
              </a:solidFill>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4</a:t>
            </a:fld>
            <a:endParaRPr lang="en-GB" dirty="0"/>
          </a:p>
        </p:txBody>
      </p:sp>
    </p:spTree>
    <p:extLst>
      <p:ext uri="{BB962C8B-B14F-4D97-AF65-F5344CB8AC3E}">
        <p14:creationId xmlns:p14="http://schemas.microsoft.com/office/powerpoint/2010/main" val="428713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142009" y="4238640"/>
            <a:ext cx="10515600" cy="4324320"/>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83628" y="1584795"/>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Achieving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149" name="Group 217"/>
          <p:cNvGrpSpPr>
            <a:grpSpLocks/>
          </p:cNvGrpSpPr>
          <p:nvPr/>
        </p:nvGrpSpPr>
        <p:grpSpPr bwMode="auto">
          <a:xfrm>
            <a:off x="6094587" y="2188645"/>
            <a:ext cx="19050" cy="19050"/>
            <a:chOff x="0" y="0"/>
            <a:chExt cx="19050" cy="19050"/>
          </a:xfrm>
        </p:grpSpPr>
      </p:grpSp>
      <p:grpSp>
        <p:nvGrpSpPr>
          <p:cNvPr id="6147" name="Group 219"/>
          <p:cNvGrpSpPr>
            <a:grpSpLocks/>
          </p:cNvGrpSpPr>
          <p:nvPr/>
        </p:nvGrpSpPr>
        <p:grpSpPr bwMode="auto">
          <a:xfrm>
            <a:off x="6094587" y="2188645"/>
            <a:ext cx="19050" cy="19050"/>
            <a:chOff x="0" y="0"/>
            <a:chExt cx="19050" cy="19050"/>
          </a:xfrm>
        </p:grpSpPr>
      </p:grpSp>
      <p:grpSp>
        <p:nvGrpSpPr>
          <p:cNvPr id="6145" name="Group 221"/>
          <p:cNvGrpSpPr>
            <a:grpSpLocks/>
          </p:cNvGrpSpPr>
          <p:nvPr/>
        </p:nvGrpSpPr>
        <p:grpSpPr bwMode="auto">
          <a:xfrm>
            <a:off x="6094587" y="2188645"/>
            <a:ext cx="19050" cy="19050"/>
            <a:chOff x="0" y="0"/>
            <a:chExt cx="19050" cy="19050"/>
          </a:xfrm>
        </p:grpSpPr>
      </p:grpSp>
      <p:grpSp>
        <p:nvGrpSpPr>
          <p:cNvPr id="6190" name="Group 6189">
            <a:extLst>
              <a:ext uri="{FF2B5EF4-FFF2-40B4-BE49-F238E27FC236}">
                <a16:creationId xmlns:a16="http://schemas.microsoft.com/office/drawing/2014/main" id="{809201C2-7089-829D-A32C-E73B8AAABE69}"/>
              </a:ext>
            </a:extLst>
          </p:cNvPr>
          <p:cNvGrpSpPr>
            <a:grpSpLocks/>
          </p:cNvGrpSpPr>
          <p:nvPr/>
        </p:nvGrpSpPr>
        <p:grpSpPr>
          <a:xfrm>
            <a:off x="6094587" y="2188645"/>
            <a:ext cx="19050" cy="19050"/>
            <a:chOff x="0" y="0"/>
            <a:chExt cx="19050" cy="19050"/>
          </a:xfrm>
        </p:grpSpPr>
        <p:sp>
          <p:nvSpPr>
            <p:cNvPr id="6191" name="Graphic 218">
              <a:extLst>
                <a:ext uri="{FF2B5EF4-FFF2-40B4-BE49-F238E27FC236}">
                  <a16:creationId xmlns:a16="http://schemas.microsoft.com/office/drawing/2014/main" id="{73A644DA-4334-AAB0-864F-9EFE748B84BA}"/>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2" name="Group 6191">
            <a:extLst>
              <a:ext uri="{FF2B5EF4-FFF2-40B4-BE49-F238E27FC236}">
                <a16:creationId xmlns:a16="http://schemas.microsoft.com/office/drawing/2014/main" id="{0C6F2BAD-68A8-B366-2772-C902477BA1FD}"/>
              </a:ext>
            </a:extLst>
          </p:cNvPr>
          <p:cNvGrpSpPr>
            <a:grpSpLocks/>
          </p:cNvGrpSpPr>
          <p:nvPr/>
        </p:nvGrpSpPr>
        <p:grpSpPr>
          <a:xfrm>
            <a:off x="6094587" y="2188645"/>
            <a:ext cx="19050" cy="19050"/>
            <a:chOff x="0" y="0"/>
            <a:chExt cx="19050" cy="19050"/>
          </a:xfrm>
        </p:grpSpPr>
        <p:sp>
          <p:nvSpPr>
            <p:cNvPr id="6193" name="Graphic 220">
              <a:extLst>
                <a:ext uri="{FF2B5EF4-FFF2-40B4-BE49-F238E27FC236}">
                  <a16:creationId xmlns:a16="http://schemas.microsoft.com/office/drawing/2014/main" id="{09AC99C9-FFC2-FA0D-2453-59C495FF5AE5}"/>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4" name="Group 6193">
            <a:extLst>
              <a:ext uri="{FF2B5EF4-FFF2-40B4-BE49-F238E27FC236}">
                <a16:creationId xmlns:a16="http://schemas.microsoft.com/office/drawing/2014/main" id="{A37CF2EC-439D-0730-B82C-DBF5B920AAEC}"/>
              </a:ext>
            </a:extLst>
          </p:cNvPr>
          <p:cNvGrpSpPr>
            <a:grpSpLocks/>
          </p:cNvGrpSpPr>
          <p:nvPr/>
        </p:nvGrpSpPr>
        <p:grpSpPr>
          <a:xfrm>
            <a:off x="6094587" y="2188645"/>
            <a:ext cx="19050" cy="19050"/>
            <a:chOff x="0" y="0"/>
            <a:chExt cx="19050" cy="19050"/>
          </a:xfrm>
        </p:grpSpPr>
        <p:sp>
          <p:nvSpPr>
            <p:cNvPr id="6195" name="Graphic 222">
              <a:extLst>
                <a:ext uri="{FF2B5EF4-FFF2-40B4-BE49-F238E27FC236}">
                  <a16:creationId xmlns:a16="http://schemas.microsoft.com/office/drawing/2014/main" id="{47B3573A-5A1F-80F8-208B-19EC46BD0944}"/>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sp>
        <p:nvSpPr>
          <p:cNvPr id="6196" name="Rectangle 104">
            <a:extLst>
              <a:ext uri="{FF2B5EF4-FFF2-40B4-BE49-F238E27FC236}">
                <a16:creationId xmlns:a16="http://schemas.microsoft.com/office/drawing/2014/main" id="{81C30FC2-142E-2C55-2998-AEDE26C07F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7" name="Rectangle 105">
            <a:extLst>
              <a:ext uri="{FF2B5EF4-FFF2-40B4-BE49-F238E27FC236}">
                <a16:creationId xmlns:a16="http://schemas.microsoft.com/office/drawing/2014/main" id="{8E9D1D5E-F9B0-E171-623B-A8B3D4E66CB9}"/>
              </a:ext>
            </a:extLst>
          </p:cNvPr>
          <p:cNvSpPr>
            <a:spLocks noChangeArrowheads="1"/>
          </p:cNvSpPr>
          <p:nvPr/>
        </p:nvSpPr>
        <p:spPr bwMode="auto">
          <a:xfrm>
            <a:off x="1752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8" name="Rectangle 106">
            <a:extLst>
              <a:ext uri="{FF2B5EF4-FFF2-40B4-BE49-F238E27FC236}">
                <a16:creationId xmlns:a16="http://schemas.microsoft.com/office/drawing/2014/main" id="{99EF589A-7DDD-8E0B-4F64-68871A037B05}"/>
              </a:ext>
            </a:extLst>
          </p:cNvPr>
          <p:cNvSpPr>
            <a:spLocks noChangeArrowheads="1"/>
          </p:cNvSpPr>
          <p:nvPr/>
        </p:nvSpPr>
        <p:spPr bwMode="auto">
          <a:xfrm>
            <a:off x="1752600" y="47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9" name="Rectangle 107">
            <a:extLst>
              <a:ext uri="{FF2B5EF4-FFF2-40B4-BE49-F238E27FC236}">
                <a16:creationId xmlns:a16="http://schemas.microsoft.com/office/drawing/2014/main" id="{DE24CA61-23C5-4F20-C30D-9C200A528459}"/>
              </a:ext>
            </a:extLst>
          </p:cNvPr>
          <p:cNvSpPr>
            <a:spLocks noChangeArrowheads="1"/>
          </p:cNvSpPr>
          <p:nvPr/>
        </p:nvSpPr>
        <p:spPr bwMode="auto">
          <a:xfrm>
            <a:off x="175260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67" name="Group 217"/>
          <p:cNvGrpSpPr>
            <a:grpSpLocks/>
          </p:cNvGrpSpPr>
          <p:nvPr/>
        </p:nvGrpSpPr>
        <p:grpSpPr bwMode="auto">
          <a:xfrm>
            <a:off x="6094587" y="2188645"/>
            <a:ext cx="19050" cy="19050"/>
            <a:chOff x="0" y="0"/>
            <a:chExt cx="19050" cy="19050"/>
          </a:xfrm>
        </p:grpSpPr>
      </p:grpSp>
      <p:grpSp>
        <p:nvGrpSpPr>
          <p:cNvPr id="6165" name="Group 219"/>
          <p:cNvGrpSpPr>
            <a:grpSpLocks/>
          </p:cNvGrpSpPr>
          <p:nvPr/>
        </p:nvGrpSpPr>
        <p:grpSpPr bwMode="auto">
          <a:xfrm>
            <a:off x="6094587" y="2188645"/>
            <a:ext cx="19050" cy="19050"/>
            <a:chOff x="0" y="0"/>
            <a:chExt cx="19050" cy="19050"/>
          </a:xfrm>
        </p:grpSpPr>
      </p:grpSp>
      <p:grpSp>
        <p:nvGrpSpPr>
          <p:cNvPr id="6163" name="Group 221"/>
          <p:cNvGrpSpPr>
            <a:grpSpLocks/>
          </p:cNvGrpSpPr>
          <p:nvPr/>
        </p:nvGrpSpPr>
        <p:grpSpPr bwMode="auto">
          <a:xfrm>
            <a:off x="6094587" y="2188645"/>
            <a:ext cx="19050" cy="19050"/>
            <a:chOff x="0" y="0"/>
            <a:chExt cx="19050" cy="19050"/>
          </a:xfrm>
        </p:grpSpPr>
      </p:grpSp>
      <p:grpSp>
        <p:nvGrpSpPr>
          <p:cNvPr id="6187" name="Group 43"/>
          <p:cNvGrpSpPr>
            <a:grpSpLocks/>
          </p:cNvGrpSpPr>
          <p:nvPr/>
        </p:nvGrpSpPr>
        <p:grpSpPr bwMode="auto">
          <a:xfrm>
            <a:off x="6094587" y="2188645"/>
            <a:ext cx="19050" cy="19050"/>
            <a:chOff x="0" y="0"/>
            <a:chExt cx="19050" cy="19050"/>
          </a:xfrm>
        </p:grpSpPr>
      </p:grpSp>
      <p:grpSp>
        <p:nvGrpSpPr>
          <p:cNvPr id="6185" name="Group 41"/>
          <p:cNvGrpSpPr>
            <a:grpSpLocks/>
          </p:cNvGrpSpPr>
          <p:nvPr/>
        </p:nvGrpSpPr>
        <p:grpSpPr bwMode="auto">
          <a:xfrm>
            <a:off x="6094587" y="2188645"/>
            <a:ext cx="19050" cy="19050"/>
            <a:chOff x="0" y="0"/>
            <a:chExt cx="19050" cy="19050"/>
          </a:xfrm>
        </p:grpSpPr>
      </p:grpSp>
      <p:grpSp>
        <p:nvGrpSpPr>
          <p:cNvPr id="6183" name="Group 39"/>
          <p:cNvGrpSpPr>
            <a:grpSpLocks/>
          </p:cNvGrpSpPr>
          <p:nvPr/>
        </p:nvGrpSpPr>
        <p:grpSpPr bwMode="auto">
          <a:xfrm>
            <a:off x="6094587" y="2188645"/>
            <a:ext cx="19050" cy="19050"/>
            <a:chOff x="0" y="0"/>
            <a:chExt cx="19050" cy="19050"/>
          </a:xfrm>
        </p:grpSpPr>
      </p:grpSp>
      <p:grpSp>
        <p:nvGrpSpPr>
          <p:cNvPr id="6430" name="Group 6429">
            <a:extLst>
              <a:ext uri="{FF2B5EF4-FFF2-40B4-BE49-F238E27FC236}">
                <a16:creationId xmlns:a16="http://schemas.microsoft.com/office/drawing/2014/main" id="{E41295BA-E41C-8642-33C2-A80BC36B3174}"/>
              </a:ext>
            </a:extLst>
          </p:cNvPr>
          <p:cNvGrpSpPr>
            <a:grpSpLocks/>
          </p:cNvGrpSpPr>
          <p:nvPr/>
        </p:nvGrpSpPr>
        <p:grpSpPr>
          <a:xfrm>
            <a:off x="6048375" y="3419157"/>
            <a:ext cx="19050" cy="19685"/>
            <a:chOff x="0" y="0"/>
            <a:chExt cx="19050" cy="19685"/>
          </a:xfrm>
        </p:grpSpPr>
        <p:sp>
          <p:nvSpPr>
            <p:cNvPr id="6431" name="Graphic 227">
              <a:extLst>
                <a:ext uri="{FF2B5EF4-FFF2-40B4-BE49-F238E27FC236}">
                  <a16:creationId xmlns:a16="http://schemas.microsoft.com/office/drawing/2014/main" id="{527524F0-475E-DD88-3730-C461A524B549}"/>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1" name="Group 10">
            <a:extLst>
              <a:ext uri="{FF2B5EF4-FFF2-40B4-BE49-F238E27FC236}">
                <a16:creationId xmlns:a16="http://schemas.microsoft.com/office/drawing/2014/main" id="{A68888A9-7E12-518D-4710-B7744C9C65C1}"/>
              </a:ext>
            </a:extLst>
          </p:cNvPr>
          <p:cNvGrpSpPr/>
          <p:nvPr/>
        </p:nvGrpSpPr>
        <p:grpSpPr>
          <a:xfrm>
            <a:off x="581949" y="2484044"/>
            <a:ext cx="2912683" cy="1233488"/>
            <a:chOff x="568762" y="2462414"/>
            <a:chExt cx="2912683" cy="1233488"/>
          </a:xfrm>
        </p:grpSpPr>
        <p:grpSp>
          <p:nvGrpSpPr>
            <p:cNvPr id="16" name="Group 15">
              <a:extLst>
                <a:ext uri="{FF2B5EF4-FFF2-40B4-BE49-F238E27FC236}">
                  <a16:creationId xmlns:a16="http://schemas.microsoft.com/office/drawing/2014/main" id="{1DAA0F81-177A-8382-4103-638AE228A5E3}"/>
                </a:ext>
              </a:extLst>
            </p:cNvPr>
            <p:cNvGrpSpPr/>
            <p:nvPr/>
          </p:nvGrpSpPr>
          <p:grpSpPr>
            <a:xfrm>
              <a:off x="568762" y="2462414"/>
              <a:ext cx="2912683" cy="1233488"/>
              <a:chOff x="200944" y="456090"/>
              <a:chExt cx="2912683" cy="1233488"/>
            </a:xfrm>
          </p:grpSpPr>
          <p:graphicFrame>
            <p:nvGraphicFramePr>
              <p:cNvPr id="25" name="Object 24">
                <a:extLst>
                  <a:ext uri="{FF2B5EF4-FFF2-40B4-BE49-F238E27FC236}">
                    <a16:creationId xmlns:a16="http://schemas.microsoft.com/office/drawing/2014/main" id="{D402A40F-7CF0-458A-B06E-F7830509F29B}"/>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25" name="Object 24">
                            <a:extLst>
                              <a:ext uri="{FF2B5EF4-FFF2-40B4-BE49-F238E27FC236}">
                                <a16:creationId xmlns:a16="http://schemas.microsoft.com/office/drawing/2014/main" id="{D402A40F-7CF0-458A-B06E-F7830509F29B}"/>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88AE149-FA4D-67FD-846C-EEAE069A80D0}"/>
                  </a:ext>
                </a:extLst>
              </p:cNvPr>
              <p:cNvSpPr txBox="1"/>
              <p:nvPr/>
            </p:nvSpPr>
            <p:spPr>
              <a:xfrm>
                <a:off x="540847" y="509182"/>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434</a:t>
                </a:r>
              </a:p>
            </p:txBody>
          </p:sp>
        </p:grpSp>
        <p:sp>
          <p:nvSpPr>
            <p:cNvPr id="17" name="TextBox 16">
              <a:extLst>
                <a:ext uri="{FF2B5EF4-FFF2-40B4-BE49-F238E27FC236}">
                  <a16:creationId xmlns:a16="http://schemas.microsoft.com/office/drawing/2014/main" id="{4F3692A3-CF96-B9D2-E655-402F0A90DDCC}"/>
                </a:ext>
              </a:extLst>
            </p:cNvPr>
            <p:cNvSpPr txBox="1"/>
            <p:nvPr/>
          </p:nvSpPr>
          <p:spPr>
            <a:xfrm>
              <a:off x="855249" y="2935198"/>
              <a:ext cx="2251034"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PI_001 Number of accidental dwelling fires</a:t>
              </a:r>
              <a:endParaRPr lang="en-GB" sz="1000" dirty="0">
                <a:solidFill>
                  <a:prstClr val="black"/>
                </a:solidFill>
                <a:latin typeface="Lucida Sans" panose="020B0602030504020204" pitchFamily="34" charset="0"/>
              </a:endParaRPr>
            </a:p>
          </p:txBody>
        </p:sp>
        <p:grpSp>
          <p:nvGrpSpPr>
            <p:cNvPr id="19" name="Group 18">
              <a:extLst>
                <a:ext uri="{FF2B5EF4-FFF2-40B4-BE49-F238E27FC236}">
                  <a16:creationId xmlns:a16="http://schemas.microsoft.com/office/drawing/2014/main" id="{58EFD15A-08EB-005D-0570-D7672FC3E7AC}"/>
                </a:ext>
              </a:extLst>
            </p:cNvPr>
            <p:cNvGrpSpPr>
              <a:grpSpLocks/>
            </p:cNvGrpSpPr>
            <p:nvPr/>
          </p:nvGrpSpPr>
          <p:grpSpPr>
            <a:xfrm>
              <a:off x="2175870" y="2562645"/>
              <a:ext cx="715963" cy="258762"/>
              <a:chOff x="0" y="0"/>
              <a:chExt cx="715010" cy="257810"/>
            </a:xfrm>
          </p:grpSpPr>
          <p:sp>
            <p:nvSpPr>
              <p:cNvPr id="20" name="Graphic 194">
                <a:extLst>
                  <a:ext uri="{FF2B5EF4-FFF2-40B4-BE49-F238E27FC236}">
                    <a16:creationId xmlns:a16="http://schemas.microsoft.com/office/drawing/2014/main" id="{449ED75B-A8A4-DF21-45D3-12BBD1B16888}"/>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1" name="Graphic 195">
                <a:extLst>
                  <a:ext uri="{FF2B5EF4-FFF2-40B4-BE49-F238E27FC236}">
                    <a16:creationId xmlns:a16="http://schemas.microsoft.com/office/drawing/2014/main" id="{98A9C439-EF04-DE42-79F9-A7BE0908411A}"/>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2" name="Graphic 196">
                <a:extLst>
                  <a:ext uri="{FF2B5EF4-FFF2-40B4-BE49-F238E27FC236}">
                    <a16:creationId xmlns:a16="http://schemas.microsoft.com/office/drawing/2014/main" id="{D84B4460-8CCB-DB5C-6C47-30F39FCB1AF4}"/>
                  </a:ext>
                </a:extLst>
              </p:cNvPr>
              <p:cNvSpPr/>
              <p:nvPr/>
            </p:nvSpPr>
            <p:spPr>
              <a:xfrm>
                <a:off x="29770" y="11800"/>
                <a:ext cx="655320" cy="236220"/>
              </a:xfrm>
              <a:custGeom>
                <a:avLst/>
                <a:gdLst/>
                <a:ahLst/>
                <a:cxnLst/>
                <a:rect l="l" t="t" r="r" b="b"/>
                <a:pathLst>
                  <a:path w="655320" h="236220">
                    <a:moveTo>
                      <a:pt x="654957" y="235898"/>
                    </a:moveTo>
                    <a:lnTo>
                      <a:pt x="0" y="235898"/>
                    </a:lnTo>
                    <a:lnTo>
                      <a:pt x="0" y="89641"/>
                    </a:lnTo>
                    <a:lnTo>
                      <a:pt x="59541" y="47179"/>
                    </a:lnTo>
                    <a:lnTo>
                      <a:pt x="119083" y="37743"/>
                    </a:lnTo>
                    <a:lnTo>
                      <a:pt x="178624" y="61333"/>
                    </a:lnTo>
                    <a:lnTo>
                      <a:pt x="238166" y="136820"/>
                    </a:lnTo>
                    <a:lnTo>
                      <a:pt x="297707" y="108513"/>
                    </a:lnTo>
                    <a:lnTo>
                      <a:pt x="357249" y="23589"/>
                    </a:lnTo>
                    <a:lnTo>
                      <a:pt x="416790" y="80205"/>
                    </a:lnTo>
                    <a:lnTo>
                      <a:pt x="476332" y="33025"/>
                    </a:lnTo>
                    <a:lnTo>
                      <a:pt x="535874" y="0"/>
                    </a:lnTo>
                    <a:lnTo>
                      <a:pt x="595415" y="89641"/>
                    </a:lnTo>
                    <a:lnTo>
                      <a:pt x="654957" y="70769"/>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3" name="Graphic 197">
                <a:extLst>
                  <a:ext uri="{FF2B5EF4-FFF2-40B4-BE49-F238E27FC236}">
                    <a16:creationId xmlns:a16="http://schemas.microsoft.com/office/drawing/2014/main" id="{1202549E-5DA2-F904-ADEB-385E5A14F22A}"/>
                  </a:ext>
                </a:extLst>
              </p:cNvPr>
              <p:cNvSpPr/>
              <p:nvPr/>
            </p:nvSpPr>
            <p:spPr>
              <a:xfrm>
                <a:off x="29770" y="11800"/>
                <a:ext cx="655320" cy="137160"/>
              </a:xfrm>
              <a:custGeom>
                <a:avLst/>
                <a:gdLst/>
                <a:ahLst/>
                <a:cxnLst/>
                <a:rect l="l" t="t" r="r" b="b"/>
                <a:pathLst>
                  <a:path w="655320" h="137160">
                    <a:moveTo>
                      <a:pt x="0" y="89641"/>
                    </a:moveTo>
                    <a:lnTo>
                      <a:pt x="59541" y="47179"/>
                    </a:lnTo>
                    <a:lnTo>
                      <a:pt x="119083" y="37743"/>
                    </a:lnTo>
                    <a:lnTo>
                      <a:pt x="178624" y="61333"/>
                    </a:lnTo>
                    <a:lnTo>
                      <a:pt x="238166" y="136820"/>
                    </a:lnTo>
                    <a:lnTo>
                      <a:pt x="297707" y="108513"/>
                    </a:lnTo>
                    <a:lnTo>
                      <a:pt x="357249" y="23589"/>
                    </a:lnTo>
                    <a:lnTo>
                      <a:pt x="416790" y="80205"/>
                    </a:lnTo>
                    <a:lnTo>
                      <a:pt x="476332" y="33025"/>
                    </a:lnTo>
                    <a:lnTo>
                      <a:pt x="535874" y="0"/>
                    </a:lnTo>
                    <a:lnTo>
                      <a:pt x="595415" y="89641"/>
                    </a:lnTo>
                    <a:lnTo>
                      <a:pt x="654957" y="70769"/>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4" name="Graphic 198">
                <a:extLst>
                  <a:ext uri="{FF2B5EF4-FFF2-40B4-BE49-F238E27FC236}">
                    <a16:creationId xmlns:a16="http://schemas.microsoft.com/office/drawing/2014/main" id="{AA1DCCFE-55CA-F691-B5F9-E2ECA5BBB727}"/>
                  </a:ext>
                </a:extLst>
              </p:cNvPr>
              <p:cNvSpPr/>
              <p:nvPr/>
            </p:nvSpPr>
            <p:spPr>
              <a:xfrm>
                <a:off x="19040" y="0"/>
                <a:ext cx="667385" cy="162560"/>
              </a:xfrm>
              <a:custGeom>
                <a:avLst/>
                <a:gdLst/>
                <a:ahLst/>
                <a:cxnLst/>
                <a:rect l="l" t="t" r="r" b="b"/>
                <a:pathLst>
                  <a:path w="667385" h="162560">
                    <a:moveTo>
                      <a:pt x="19062" y="103098"/>
                    </a:moveTo>
                    <a:lnTo>
                      <a:pt x="11226" y="95275"/>
                    </a:lnTo>
                    <a:lnTo>
                      <a:pt x="7823" y="95275"/>
                    </a:lnTo>
                    <a:lnTo>
                      <a:pt x="0" y="103111"/>
                    </a:lnTo>
                    <a:lnTo>
                      <a:pt x="12" y="106514"/>
                    </a:lnTo>
                    <a:lnTo>
                      <a:pt x="7835" y="114325"/>
                    </a:lnTo>
                    <a:lnTo>
                      <a:pt x="11239" y="114325"/>
                    </a:lnTo>
                    <a:lnTo>
                      <a:pt x="19062" y="106502"/>
                    </a:lnTo>
                    <a:lnTo>
                      <a:pt x="19062" y="104800"/>
                    </a:lnTo>
                    <a:lnTo>
                      <a:pt x="19062" y="103098"/>
                    </a:lnTo>
                    <a:close/>
                  </a:path>
                  <a:path w="667385" h="162560">
                    <a:moveTo>
                      <a:pt x="76225" y="57175"/>
                    </a:moveTo>
                    <a:lnTo>
                      <a:pt x="68389" y="47650"/>
                    </a:lnTo>
                    <a:lnTo>
                      <a:pt x="64985" y="47650"/>
                    </a:lnTo>
                    <a:lnTo>
                      <a:pt x="57162" y="55486"/>
                    </a:lnTo>
                    <a:lnTo>
                      <a:pt x="57162" y="58889"/>
                    </a:lnTo>
                    <a:lnTo>
                      <a:pt x="64998" y="66700"/>
                    </a:lnTo>
                    <a:lnTo>
                      <a:pt x="68402" y="66700"/>
                    </a:lnTo>
                    <a:lnTo>
                      <a:pt x="76225" y="58877"/>
                    </a:lnTo>
                    <a:lnTo>
                      <a:pt x="76225" y="57175"/>
                    </a:lnTo>
                    <a:close/>
                  </a:path>
                  <a:path w="667385" h="162560">
                    <a:moveTo>
                      <a:pt x="133375" y="45935"/>
                    </a:moveTo>
                    <a:lnTo>
                      <a:pt x="125539" y="38125"/>
                    </a:lnTo>
                    <a:lnTo>
                      <a:pt x="122135" y="38125"/>
                    </a:lnTo>
                    <a:lnTo>
                      <a:pt x="114325" y="45961"/>
                    </a:lnTo>
                    <a:lnTo>
                      <a:pt x="114325" y="49364"/>
                    </a:lnTo>
                    <a:lnTo>
                      <a:pt x="122161" y="57175"/>
                    </a:lnTo>
                    <a:lnTo>
                      <a:pt x="125564" y="57175"/>
                    </a:lnTo>
                    <a:lnTo>
                      <a:pt x="133375" y="49339"/>
                    </a:lnTo>
                    <a:lnTo>
                      <a:pt x="133375" y="47650"/>
                    </a:lnTo>
                    <a:lnTo>
                      <a:pt x="133375" y="45935"/>
                    </a:lnTo>
                    <a:close/>
                  </a:path>
                  <a:path w="667385" h="162560">
                    <a:moveTo>
                      <a:pt x="190538" y="74510"/>
                    </a:moveTo>
                    <a:lnTo>
                      <a:pt x="182714" y="66687"/>
                    </a:lnTo>
                    <a:lnTo>
                      <a:pt x="179311" y="66687"/>
                    </a:lnTo>
                    <a:lnTo>
                      <a:pt x="171488" y="74523"/>
                    </a:lnTo>
                    <a:lnTo>
                      <a:pt x="171488" y="77927"/>
                    </a:lnTo>
                    <a:lnTo>
                      <a:pt x="179311" y="85750"/>
                    </a:lnTo>
                    <a:lnTo>
                      <a:pt x="182714" y="85750"/>
                    </a:lnTo>
                    <a:lnTo>
                      <a:pt x="190538" y="77927"/>
                    </a:lnTo>
                    <a:lnTo>
                      <a:pt x="190538" y="76225"/>
                    </a:lnTo>
                    <a:lnTo>
                      <a:pt x="190538" y="74510"/>
                    </a:lnTo>
                    <a:close/>
                  </a:path>
                  <a:path w="667385" h="162560">
                    <a:moveTo>
                      <a:pt x="257225" y="150723"/>
                    </a:moveTo>
                    <a:lnTo>
                      <a:pt x="249402" y="142900"/>
                    </a:lnTo>
                    <a:lnTo>
                      <a:pt x="245999" y="142900"/>
                    </a:lnTo>
                    <a:lnTo>
                      <a:pt x="238175" y="150736"/>
                    </a:lnTo>
                    <a:lnTo>
                      <a:pt x="238175" y="154139"/>
                    </a:lnTo>
                    <a:lnTo>
                      <a:pt x="245999" y="161963"/>
                    </a:lnTo>
                    <a:lnTo>
                      <a:pt x="249402" y="161963"/>
                    </a:lnTo>
                    <a:lnTo>
                      <a:pt x="257225" y="154139"/>
                    </a:lnTo>
                    <a:lnTo>
                      <a:pt x="257225" y="152438"/>
                    </a:lnTo>
                    <a:lnTo>
                      <a:pt x="257225" y="150723"/>
                    </a:lnTo>
                    <a:close/>
                  </a:path>
                  <a:path w="667385" h="162560">
                    <a:moveTo>
                      <a:pt x="314388" y="122148"/>
                    </a:moveTo>
                    <a:lnTo>
                      <a:pt x="306552" y="114325"/>
                    </a:lnTo>
                    <a:lnTo>
                      <a:pt x="303161" y="114325"/>
                    </a:lnTo>
                    <a:lnTo>
                      <a:pt x="295338" y="122148"/>
                    </a:lnTo>
                    <a:lnTo>
                      <a:pt x="295338" y="125552"/>
                    </a:lnTo>
                    <a:lnTo>
                      <a:pt x="303161" y="133375"/>
                    </a:lnTo>
                    <a:lnTo>
                      <a:pt x="306552" y="133375"/>
                    </a:lnTo>
                    <a:lnTo>
                      <a:pt x="314388" y="125564"/>
                    </a:lnTo>
                    <a:lnTo>
                      <a:pt x="314388" y="123863"/>
                    </a:lnTo>
                    <a:lnTo>
                      <a:pt x="314388" y="122148"/>
                    </a:lnTo>
                    <a:close/>
                  </a:path>
                  <a:path w="667385" h="162560">
                    <a:moveTo>
                      <a:pt x="371551" y="36410"/>
                    </a:moveTo>
                    <a:lnTo>
                      <a:pt x="363715" y="28587"/>
                    </a:lnTo>
                    <a:lnTo>
                      <a:pt x="360311" y="28587"/>
                    </a:lnTo>
                    <a:lnTo>
                      <a:pt x="352488" y="36410"/>
                    </a:lnTo>
                    <a:lnTo>
                      <a:pt x="352488" y="39814"/>
                    </a:lnTo>
                    <a:lnTo>
                      <a:pt x="360311" y="47637"/>
                    </a:lnTo>
                    <a:lnTo>
                      <a:pt x="363715" y="47637"/>
                    </a:lnTo>
                    <a:lnTo>
                      <a:pt x="371551" y="39814"/>
                    </a:lnTo>
                    <a:lnTo>
                      <a:pt x="371551" y="38112"/>
                    </a:lnTo>
                    <a:lnTo>
                      <a:pt x="371551" y="36410"/>
                    </a:lnTo>
                    <a:close/>
                  </a:path>
                  <a:path w="667385" h="162560">
                    <a:moveTo>
                      <a:pt x="428701" y="93560"/>
                    </a:moveTo>
                    <a:lnTo>
                      <a:pt x="420878" y="85750"/>
                    </a:lnTo>
                    <a:lnTo>
                      <a:pt x="417474" y="85750"/>
                    </a:lnTo>
                    <a:lnTo>
                      <a:pt x="409651" y="93573"/>
                    </a:lnTo>
                    <a:lnTo>
                      <a:pt x="409651" y="96977"/>
                    </a:lnTo>
                    <a:lnTo>
                      <a:pt x="417474" y="104800"/>
                    </a:lnTo>
                    <a:lnTo>
                      <a:pt x="420878" y="104800"/>
                    </a:lnTo>
                    <a:lnTo>
                      <a:pt x="428701" y="96977"/>
                    </a:lnTo>
                    <a:lnTo>
                      <a:pt x="428701" y="95275"/>
                    </a:lnTo>
                    <a:lnTo>
                      <a:pt x="428701" y="93560"/>
                    </a:lnTo>
                    <a:close/>
                  </a:path>
                  <a:path w="667385" h="162560">
                    <a:moveTo>
                      <a:pt x="495388" y="45935"/>
                    </a:moveTo>
                    <a:lnTo>
                      <a:pt x="487565" y="38112"/>
                    </a:lnTo>
                    <a:lnTo>
                      <a:pt x="484162" y="38112"/>
                    </a:lnTo>
                    <a:lnTo>
                      <a:pt x="476338" y="45935"/>
                    </a:lnTo>
                    <a:lnTo>
                      <a:pt x="476338" y="49339"/>
                    </a:lnTo>
                    <a:lnTo>
                      <a:pt x="484162" y="57162"/>
                    </a:lnTo>
                    <a:lnTo>
                      <a:pt x="487565" y="57162"/>
                    </a:lnTo>
                    <a:lnTo>
                      <a:pt x="495388" y="49339"/>
                    </a:lnTo>
                    <a:lnTo>
                      <a:pt x="495388" y="47650"/>
                    </a:lnTo>
                    <a:lnTo>
                      <a:pt x="495388" y="45935"/>
                    </a:lnTo>
                    <a:close/>
                  </a:path>
                  <a:path w="667385" h="162560">
                    <a:moveTo>
                      <a:pt x="552551" y="7823"/>
                    </a:moveTo>
                    <a:lnTo>
                      <a:pt x="544728" y="0"/>
                    </a:lnTo>
                    <a:lnTo>
                      <a:pt x="541324" y="12"/>
                    </a:lnTo>
                    <a:lnTo>
                      <a:pt x="533501" y="7835"/>
                    </a:lnTo>
                    <a:lnTo>
                      <a:pt x="533501" y="11239"/>
                    </a:lnTo>
                    <a:lnTo>
                      <a:pt x="541324" y="19062"/>
                    </a:lnTo>
                    <a:lnTo>
                      <a:pt x="544728" y="19062"/>
                    </a:lnTo>
                    <a:lnTo>
                      <a:pt x="552551" y="11239"/>
                    </a:lnTo>
                    <a:lnTo>
                      <a:pt x="552551" y="9537"/>
                    </a:lnTo>
                    <a:lnTo>
                      <a:pt x="552551" y="7823"/>
                    </a:lnTo>
                    <a:close/>
                  </a:path>
                  <a:path w="667385" h="162560">
                    <a:moveTo>
                      <a:pt x="609714" y="103098"/>
                    </a:moveTo>
                    <a:lnTo>
                      <a:pt x="601878" y="95275"/>
                    </a:lnTo>
                    <a:lnTo>
                      <a:pt x="598487" y="95275"/>
                    </a:lnTo>
                    <a:lnTo>
                      <a:pt x="590664" y="103098"/>
                    </a:lnTo>
                    <a:lnTo>
                      <a:pt x="590664" y="106502"/>
                    </a:lnTo>
                    <a:lnTo>
                      <a:pt x="598487" y="114325"/>
                    </a:lnTo>
                    <a:lnTo>
                      <a:pt x="601878" y="114325"/>
                    </a:lnTo>
                    <a:lnTo>
                      <a:pt x="609714" y="106502"/>
                    </a:lnTo>
                    <a:lnTo>
                      <a:pt x="609714" y="104800"/>
                    </a:lnTo>
                    <a:lnTo>
                      <a:pt x="609714" y="103098"/>
                    </a:lnTo>
                    <a:close/>
                  </a:path>
                  <a:path w="667385" h="162560">
                    <a:moveTo>
                      <a:pt x="666877" y="84035"/>
                    </a:moveTo>
                    <a:lnTo>
                      <a:pt x="659041" y="76225"/>
                    </a:lnTo>
                    <a:lnTo>
                      <a:pt x="655637" y="76225"/>
                    </a:lnTo>
                    <a:lnTo>
                      <a:pt x="647814" y="84048"/>
                    </a:lnTo>
                    <a:lnTo>
                      <a:pt x="647814" y="87452"/>
                    </a:lnTo>
                    <a:lnTo>
                      <a:pt x="655637" y="95275"/>
                    </a:lnTo>
                    <a:lnTo>
                      <a:pt x="659041" y="95275"/>
                    </a:lnTo>
                    <a:lnTo>
                      <a:pt x="666877" y="87452"/>
                    </a:lnTo>
                    <a:lnTo>
                      <a:pt x="666877" y="85750"/>
                    </a:lnTo>
                    <a:lnTo>
                      <a:pt x="666877" y="84035"/>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27" name="Group 26">
            <a:extLst>
              <a:ext uri="{FF2B5EF4-FFF2-40B4-BE49-F238E27FC236}">
                <a16:creationId xmlns:a16="http://schemas.microsoft.com/office/drawing/2014/main" id="{0142D51A-FDE1-AB35-232D-8A832D7EEE5D}"/>
              </a:ext>
            </a:extLst>
          </p:cNvPr>
          <p:cNvGrpSpPr/>
          <p:nvPr/>
        </p:nvGrpSpPr>
        <p:grpSpPr>
          <a:xfrm>
            <a:off x="3432576" y="2484777"/>
            <a:ext cx="2912683" cy="1233488"/>
            <a:chOff x="81576" y="179625"/>
            <a:chExt cx="2912683" cy="1233488"/>
          </a:xfrm>
        </p:grpSpPr>
        <p:grpSp>
          <p:nvGrpSpPr>
            <p:cNvPr id="28" name="Group 27">
              <a:extLst>
                <a:ext uri="{FF2B5EF4-FFF2-40B4-BE49-F238E27FC236}">
                  <a16:creationId xmlns:a16="http://schemas.microsoft.com/office/drawing/2014/main" id="{60920CEE-2095-DB73-DFF4-C1614130458A}"/>
                </a:ext>
              </a:extLst>
            </p:cNvPr>
            <p:cNvGrpSpPr/>
            <p:nvPr/>
          </p:nvGrpSpPr>
          <p:grpSpPr>
            <a:xfrm>
              <a:off x="81576" y="179625"/>
              <a:ext cx="2912683" cy="1233488"/>
              <a:chOff x="272558" y="383731"/>
              <a:chExt cx="2912683" cy="1233488"/>
            </a:xfrm>
          </p:grpSpPr>
          <p:graphicFrame>
            <p:nvGraphicFramePr>
              <p:cNvPr id="37" name="Object 36">
                <a:extLst>
                  <a:ext uri="{FF2B5EF4-FFF2-40B4-BE49-F238E27FC236}">
                    <a16:creationId xmlns:a16="http://schemas.microsoft.com/office/drawing/2014/main" id="{BC226BAB-66AB-30BF-A524-965C01D749F5}"/>
                  </a:ext>
                </a:extLst>
              </p:cNvPr>
              <p:cNvGraphicFramePr>
                <a:graphicFrameLocks noChangeAspect="1"/>
              </p:cNvGraphicFramePr>
              <p:nvPr/>
            </p:nvGraphicFramePr>
            <p:xfrm>
              <a:off x="272558" y="383731"/>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37" name="Object 36">
                            <a:extLst>
                              <a:ext uri="{FF2B5EF4-FFF2-40B4-BE49-F238E27FC236}">
                                <a16:creationId xmlns:a16="http://schemas.microsoft.com/office/drawing/2014/main" id="{BC226BAB-66AB-30BF-A524-965C01D749F5}"/>
                              </a:ext>
                            </a:extLst>
                          </p:cNvPr>
                          <p:cNvPicPr/>
                          <p:nvPr/>
                        </p:nvPicPr>
                        <p:blipFill>
                          <a:blip r:embed="rId4"/>
                          <a:stretch>
                            <a:fillRect/>
                          </a:stretch>
                        </p:blipFill>
                        <p:spPr>
                          <a:xfrm>
                            <a:off x="272558" y="383731"/>
                            <a:ext cx="2912683" cy="1233488"/>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F4953F12-688C-AE42-ECB0-47D3C2095ABD}"/>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sp>
          <p:nvSpPr>
            <p:cNvPr id="29" name="TextBox 28">
              <a:extLst>
                <a:ext uri="{FF2B5EF4-FFF2-40B4-BE49-F238E27FC236}">
                  <a16:creationId xmlns:a16="http://schemas.microsoft.com/office/drawing/2014/main" id="{CB4DB72F-8903-18F3-AE44-3634753CE895}"/>
                </a:ext>
              </a:extLst>
            </p:cNvPr>
            <p:cNvSpPr txBox="1"/>
            <p:nvPr/>
          </p:nvSpPr>
          <p:spPr>
            <a:xfrm>
              <a:off x="433335" y="235796"/>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29</a:t>
              </a:r>
            </a:p>
          </p:txBody>
        </p:sp>
        <p:grpSp>
          <p:nvGrpSpPr>
            <p:cNvPr id="30" name="Group 29">
              <a:extLst>
                <a:ext uri="{FF2B5EF4-FFF2-40B4-BE49-F238E27FC236}">
                  <a16:creationId xmlns:a16="http://schemas.microsoft.com/office/drawing/2014/main" id="{0FD57075-53EA-AAA6-3098-B29B2881A39F}"/>
                </a:ext>
              </a:extLst>
            </p:cNvPr>
            <p:cNvGrpSpPr>
              <a:grpSpLocks/>
            </p:cNvGrpSpPr>
            <p:nvPr/>
          </p:nvGrpSpPr>
          <p:grpSpPr>
            <a:xfrm>
              <a:off x="1723669" y="307013"/>
              <a:ext cx="714375" cy="258762"/>
              <a:chOff x="0" y="0"/>
              <a:chExt cx="715010" cy="257810"/>
            </a:xfrm>
          </p:grpSpPr>
          <p:sp>
            <p:nvSpPr>
              <p:cNvPr id="32" name="Graphic 201">
                <a:extLst>
                  <a:ext uri="{FF2B5EF4-FFF2-40B4-BE49-F238E27FC236}">
                    <a16:creationId xmlns:a16="http://schemas.microsoft.com/office/drawing/2014/main" id="{EA6C021F-7017-46B9-6FAE-7F7F4D48256A}"/>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3" name="Graphic 202">
                <a:extLst>
                  <a:ext uri="{FF2B5EF4-FFF2-40B4-BE49-F238E27FC236}">
                    <a16:creationId xmlns:a16="http://schemas.microsoft.com/office/drawing/2014/main" id="{2AFB8C41-16E4-4007-D08F-FEF7F44CC8DE}"/>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4" name="Graphic 203">
                <a:extLst>
                  <a:ext uri="{FF2B5EF4-FFF2-40B4-BE49-F238E27FC236}">
                    <a16:creationId xmlns:a16="http://schemas.microsoft.com/office/drawing/2014/main" id="{5F5F1F38-D02E-B0AE-5DB5-8FFDF3179D91}"/>
                  </a:ext>
                </a:extLst>
              </p:cNvPr>
              <p:cNvSpPr/>
              <p:nvPr/>
            </p:nvSpPr>
            <p:spPr>
              <a:xfrm>
                <a:off x="29770" y="11792"/>
                <a:ext cx="655320" cy="236220"/>
              </a:xfrm>
              <a:custGeom>
                <a:avLst/>
                <a:gdLst/>
                <a:ahLst/>
                <a:cxnLst/>
                <a:rect l="l" t="t" r="r" b="b"/>
                <a:pathLst>
                  <a:path w="655320" h="236220">
                    <a:moveTo>
                      <a:pt x="357249" y="235898"/>
                    </a:moveTo>
                    <a:lnTo>
                      <a:pt x="0" y="235898"/>
                    </a:lnTo>
                    <a:lnTo>
                      <a:pt x="0" y="117948"/>
                    </a:lnTo>
                    <a:lnTo>
                      <a:pt x="59541" y="0"/>
                    </a:lnTo>
                    <a:lnTo>
                      <a:pt x="119083" y="196581"/>
                    </a:lnTo>
                    <a:lnTo>
                      <a:pt x="357249" y="196581"/>
                    </a:lnTo>
                    <a:lnTo>
                      <a:pt x="357249" y="235898"/>
                    </a:lnTo>
                    <a:close/>
                  </a:path>
                  <a:path w="655320" h="236220">
                    <a:moveTo>
                      <a:pt x="357249" y="196581"/>
                    </a:moveTo>
                    <a:lnTo>
                      <a:pt x="238166" y="196581"/>
                    </a:lnTo>
                    <a:lnTo>
                      <a:pt x="297707" y="78632"/>
                    </a:lnTo>
                    <a:lnTo>
                      <a:pt x="357249" y="39316"/>
                    </a:lnTo>
                    <a:lnTo>
                      <a:pt x="357249" y="196581"/>
                    </a:lnTo>
                    <a:close/>
                  </a:path>
                  <a:path w="655320" h="236220">
                    <a:moveTo>
                      <a:pt x="654957" y="235898"/>
                    </a:moveTo>
                    <a:lnTo>
                      <a:pt x="476332" y="235898"/>
                    </a:lnTo>
                    <a:lnTo>
                      <a:pt x="476332" y="196581"/>
                    </a:lnTo>
                    <a:lnTo>
                      <a:pt x="535874" y="39316"/>
                    </a:lnTo>
                    <a:lnTo>
                      <a:pt x="595415" y="196581"/>
                    </a:lnTo>
                    <a:lnTo>
                      <a:pt x="654957" y="196581"/>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5" name="Graphic 204">
                <a:extLst>
                  <a:ext uri="{FF2B5EF4-FFF2-40B4-BE49-F238E27FC236}">
                    <a16:creationId xmlns:a16="http://schemas.microsoft.com/office/drawing/2014/main" id="{7E5B14A7-84BE-B71C-E0EA-F0E73D52AA25}"/>
                  </a:ext>
                </a:extLst>
              </p:cNvPr>
              <p:cNvSpPr/>
              <p:nvPr/>
            </p:nvSpPr>
            <p:spPr>
              <a:xfrm>
                <a:off x="29770" y="11792"/>
                <a:ext cx="655320" cy="196850"/>
              </a:xfrm>
              <a:custGeom>
                <a:avLst/>
                <a:gdLst/>
                <a:ahLst/>
                <a:cxnLst/>
                <a:rect l="l" t="t" r="r" b="b"/>
                <a:pathLst>
                  <a:path w="655320" h="196850">
                    <a:moveTo>
                      <a:pt x="0" y="117948"/>
                    </a:moveTo>
                    <a:lnTo>
                      <a:pt x="59541" y="0"/>
                    </a:lnTo>
                    <a:lnTo>
                      <a:pt x="119083" y="196581"/>
                    </a:lnTo>
                    <a:lnTo>
                      <a:pt x="178624" y="196581"/>
                    </a:lnTo>
                    <a:lnTo>
                      <a:pt x="238166" y="196581"/>
                    </a:lnTo>
                    <a:lnTo>
                      <a:pt x="297707" y="78632"/>
                    </a:lnTo>
                    <a:lnTo>
                      <a:pt x="357249" y="39316"/>
                    </a:lnTo>
                  </a:path>
                  <a:path w="655320" h="196850">
                    <a:moveTo>
                      <a:pt x="476332" y="196581"/>
                    </a:moveTo>
                    <a:lnTo>
                      <a:pt x="535874" y="39316"/>
                    </a:lnTo>
                    <a:lnTo>
                      <a:pt x="595415" y="196581"/>
                    </a:lnTo>
                    <a:lnTo>
                      <a:pt x="654957" y="196581"/>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6" name="Graphic 205">
                <a:extLst>
                  <a:ext uri="{FF2B5EF4-FFF2-40B4-BE49-F238E27FC236}">
                    <a16:creationId xmlns:a16="http://schemas.microsoft.com/office/drawing/2014/main" id="{4A13ED78-86DE-72E3-917F-DC0556F32D62}"/>
                  </a:ext>
                </a:extLst>
              </p:cNvPr>
              <p:cNvSpPr/>
              <p:nvPr/>
            </p:nvSpPr>
            <p:spPr>
              <a:xfrm>
                <a:off x="19044" y="5"/>
                <a:ext cx="667385" cy="219710"/>
              </a:xfrm>
              <a:custGeom>
                <a:avLst/>
                <a:gdLst/>
                <a:ahLst/>
                <a:cxnLst/>
                <a:rect l="l" t="t" r="r" b="b"/>
                <a:pathLst>
                  <a:path w="667385" h="219710">
                    <a:moveTo>
                      <a:pt x="19050" y="131660"/>
                    </a:moveTo>
                    <a:lnTo>
                      <a:pt x="11226" y="123837"/>
                    </a:lnTo>
                    <a:lnTo>
                      <a:pt x="7823" y="123850"/>
                    </a:lnTo>
                    <a:lnTo>
                      <a:pt x="0" y="131673"/>
                    </a:lnTo>
                    <a:lnTo>
                      <a:pt x="0" y="135077"/>
                    </a:lnTo>
                    <a:lnTo>
                      <a:pt x="7835" y="142900"/>
                    </a:lnTo>
                    <a:lnTo>
                      <a:pt x="11226" y="142900"/>
                    </a:lnTo>
                    <a:lnTo>
                      <a:pt x="19050" y="135077"/>
                    </a:lnTo>
                    <a:lnTo>
                      <a:pt x="19050" y="133375"/>
                    </a:lnTo>
                    <a:lnTo>
                      <a:pt x="19050" y="131660"/>
                    </a:lnTo>
                    <a:close/>
                  </a:path>
                  <a:path w="667385" h="219710">
                    <a:moveTo>
                      <a:pt x="76212" y="7810"/>
                    </a:moveTo>
                    <a:lnTo>
                      <a:pt x="68376" y="0"/>
                    </a:lnTo>
                    <a:lnTo>
                      <a:pt x="64973" y="0"/>
                    </a:lnTo>
                    <a:lnTo>
                      <a:pt x="57162" y="7835"/>
                    </a:lnTo>
                    <a:lnTo>
                      <a:pt x="57162" y="11239"/>
                    </a:lnTo>
                    <a:lnTo>
                      <a:pt x="64998" y="19062"/>
                    </a:lnTo>
                    <a:lnTo>
                      <a:pt x="68402" y="19050"/>
                    </a:lnTo>
                    <a:lnTo>
                      <a:pt x="76212" y="11226"/>
                    </a:lnTo>
                    <a:lnTo>
                      <a:pt x="76212" y="9525"/>
                    </a:lnTo>
                    <a:lnTo>
                      <a:pt x="76212" y="7810"/>
                    </a:lnTo>
                    <a:close/>
                  </a:path>
                  <a:path w="667385" h="219710">
                    <a:moveTo>
                      <a:pt x="133375" y="207873"/>
                    </a:moveTo>
                    <a:lnTo>
                      <a:pt x="125539" y="200063"/>
                    </a:lnTo>
                    <a:lnTo>
                      <a:pt x="122135" y="200063"/>
                    </a:lnTo>
                    <a:lnTo>
                      <a:pt x="114325" y="207899"/>
                    </a:lnTo>
                    <a:lnTo>
                      <a:pt x="114325" y="211302"/>
                    </a:lnTo>
                    <a:lnTo>
                      <a:pt x="122148" y="219113"/>
                    </a:lnTo>
                    <a:lnTo>
                      <a:pt x="125552" y="219113"/>
                    </a:lnTo>
                    <a:lnTo>
                      <a:pt x="133375" y="211289"/>
                    </a:lnTo>
                    <a:lnTo>
                      <a:pt x="133375" y="209588"/>
                    </a:lnTo>
                    <a:lnTo>
                      <a:pt x="133375" y="207873"/>
                    </a:lnTo>
                    <a:close/>
                  </a:path>
                  <a:path w="667385" h="219710">
                    <a:moveTo>
                      <a:pt x="190538" y="207873"/>
                    </a:moveTo>
                    <a:lnTo>
                      <a:pt x="182702" y="200050"/>
                    </a:lnTo>
                    <a:lnTo>
                      <a:pt x="179311" y="200050"/>
                    </a:lnTo>
                    <a:lnTo>
                      <a:pt x="171488" y="207873"/>
                    </a:lnTo>
                    <a:lnTo>
                      <a:pt x="171488" y="211277"/>
                    </a:lnTo>
                    <a:lnTo>
                      <a:pt x="182702" y="219113"/>
                    </a:lnTo>
                    <a:lnTo>
                      <a:pt x="184289" y="218681"/>
                    </a:lnTo>
                    <a:lnTo>
                      <a:pt x="187248" y="216979"/>
                    </a:lnTo>
                    <a:lnTo>
                      <a:pt x="188404" y="215823"/>
                    </a:lnTo>
                    <a:lnTo>
                      <a:pt x="190106" y="212877"/>
                    </a:lnTo>
                    <a:lnTo>
                      <a:pt x="190538" y="211289"/>
                    </a:lnTo>
                    <a:lnTo>
                      <a:pt x="190538" y="209588"/>
                    </a:lnTo>
                    <a:lnTo>
                      <a:pt x="190538" y="207873"/>
                    </a:lnTo>
                    <a:close/>
                  </a:path>
                  <a:path w="667385" h="219710">
                    <a:moveTo>
                      <a:pt x="257225" y="207873"/>
                    </a:moveTo>
                    <a:lnTo>
                      <a:pt x="249389" y="200050"/>
                    </a:lnTo>
                    <a:lnTo>
                      <a:pt x="245986" y="200050"/>
                    </a:lnTo>
                    <a:lnTo>
                      <a:pt x="238163" y="207873"/>
                    </a:lnTo>
                    <a:lnTo>
                      <a:pt x="238163" y="211277"/>
                    </a:lnTo>
                    <a:lnTo>
                      <a:pt x="249389" y="219113"/>
                    </a:lnTo>
                    <a:lnTo>
                      <a:pt x="250977" y="218681"/>
                    </a:lnTo>
                    <a:lnTo>
                      <a:pt x="253923" y="216979"/>
                    </a:lnTo>
                    <a:lnTo>
                      <a:pt x="255092" y="215823"/>
                    </a:lnTo>
                    <a:lnTo>
                      <a:pt x="256794" y="212877"/>
                    </a:lnTo>
                    <a:lnTo>
                      <a:pt x="257225" y="211289"/>
                    </a:lnTo>
                    <a:lnTo>
                      <a:pt x="257225" y="209588"/>
                    </a:lnTo>
                    <a:lnTo>
                      <a:pt x="257225" y="207873"/>
                    </a:lnTo>
                    <a:close/>
                  </a:path>
                  <a:path w="667385" h="219710">
                    <a:moveTo>
                      <a:pt x="314388" y="85737"/>
                    </a:moveTo>
                    <a:lnTo>
                      <a:pt x="306552" y="76212"/>
                    </a:lnTo>
                    <a:lnTo>
                      <a:pt x="303149" y="76212"/>
                    </a:lnTo>
                    <a:lnTo>
                      <a:pt x="295325" y="84035"/>
                    </a:lnTo>
                    <a:lnTo>
                      <a:pt x="295325" y="87439"/>
                    </a:lnTo>
                    <a:lnTo>
                      <a:pt x="303149" y="95262"/>
                    </a:lnTo>
                    <a:lnTo>
                      <a:pt x="306552" y="95262"/>
                    </a:lnTo>
                    <a:lnTo>
                      <a:pt x="314388" y="85737"/>
                    </a:lnTo>
                    <a:close/>
                  </a:path>
                  <a:path w="667385" h="219710">
                    <a:moveTo>
                      <a:pt x="371538" y="45923"/>
                    </a:moveTo>
                    <a:lnTo>
                      <a:pt x="363715" y="38100"/>
                    </a:lnTo>
                    <a:lnTo>
                      <a:pt x="360311" y="38100"/>
                    </a:lnTo>
                    <a:lnTo>
                      <a:pt x="352488" y="45923"/>
                    </a:lnTo>
                    <a:lnTo>
                      <a:pt x="352488" y="49326"/>
                    </a:lnTo>
                    <a:lnTo>
                      <a:pt x="360311" y="57150"/>
                    </a:lnTo>
                    <a:lnTo>
                      <a:pt x="363715" y="57150"/>
                    </a:lnTo>
                    <a:lnTo>
                      <a:pt x="371538" y="49326"/>
                    </a:lnTo>
                    <a:lnTo>
                      <a:pt x="371538" y="47637"/>
                    </a:lnTo>
                    <a:lnTo>
                      <a:pt x="371538" y="45923"/>
                    </a:lnTo>
                    <a:close/>
                  </a:path>
                  <a:path w="667385" h="219710">
                    <a:moveTo>
                      <a:pt x="495388" y="207873"/>
                    </a:moveTo>
                    <a:lnTo>
                      <a:pt x="487565" y="200050"/>
                    </a:lnTo>
                    <a:lnTo>
                      <a:pt x="484162" y="200050"/>
                    </a:lnTo>
                    <a:lnTo>
                      <a:pt x="476338" y="207873"/>
                    </a:lnTo>
                    <a:lnTo>
                      <a:pt x="476338" y="211277"/>
                    </a:lnTo>
                    <a:lnTo>
                      <a:pt x="487565" y="219113"/>
                    </a:lnTo>
                    <a:lnTo>
                      <a:pt x="489153" y="218681"/>
                    </a:lnTo>
                    <a:lnTo>
                      <a:pt x="492099" y="216979"/>
                    </a:lnTo>
                    <a:lnTo>
                      <a:pt x="493255" y="215823"/>
                    </a:lnTo>
                    <a:lnTo>
                      <a:pt x="494957" y="212877"/>
                    </a:lnTo>
                    <a:lnTo>
                      <a:pt x="495388" y="211289"/>
                    </a:lnTo>
                    <a:lnTo>
                      <a:pt x="495388" y="209588"/>
                    </a:lnTo>
                    <a:lnTo>
                      <a:pt x="495388" y="207873"/>
                    </a:lnTo>
                    <a:close/>
                  </a:path>
                  <a:path w="667385" h="219710">
                    <a:moveTo>
                      <a:pt x="552551" y="45923"/>
                    </a:moveTo>
                    <a:lnTo>
                      <a:pt x="544715" y="38100"/>
                    </a:lnTo>
                    <a:lnTo>
                      <a:pt x="541312" y="38100"/>
                    </a:lnTo>
                    <a:lnTo>
                      <a:pt x="533488" y="45923"/>
                    </a:lnTo>
                    <a:lnTo>
                      <a:pt x="533488" y="49326"/>
                    </a:lnTo>
                    <a:lnTo>
                      <a:pt x="541312" y="57150"/>
                    </a:lnTo>
                    <a:lnTo>
                      <a:pt x="544715" y="57150"/>
                    </a:lnTo>
                    <a:lnTo>
                      <a:pt x="552551" y="49326"/>
                    </a:lnTo>
                    <a:lnTo>
                      <a:pt x="552551" y="47637"/>
                    </a:lnTo>
                    <a:lnTo>
                      <a:pt x="552551" y="45923"/>
                    </a:lnTo>
                    <a:close/>
                  </a:path>
                  <a:path w="667385" h="219710">
                    <a:moveTo>
                      <a:pt x="609714" y="209588"/>
                    </a:moveTo>
                    <a:lnTo>
                      <a:pt x="601878" y="200050"/>
                    </a:lnTo>
                    <a:lnTo>
                      <a:pt x="598474" y="200050"/>
                    </a:lnTo>
                    <a:lnTo>
                      <a:pt x="590651" y="207873"/>
                    </a:lnTo>
                    <a:lnTo>
                      <a:pt x="590651" y="211277"/>
                    </a:lnTo>
                    <a:lnTo>
                      <a:pt x="601878" y="219113"/>
                    </a:lnTo>
                    <a:lnTo>
                      <a:pt x="603465" y="218681"/>
                    </a:lnTo>
                    <a:lnTo>
                      <a:pt x="609714" y="209588"/>
                    </a:lnTo>
                    <a:close/>
                  </a:path>
                  <a:path w="667385" h="219710">
                    <a:moveTo>
                      <a:pt x="666864" y="207873"/>
                    </a:moveTo>
                    <a:lnTo>
                      <a:pt x="659041" y="200050"/>
                    </a:lnTo>
                    <a:lnTo>
                      <a:pt x="655637" y="200050"/>
                    </a:lnTo>
                    <a:lnTo>
                      <a:pt x="647814" y="207873"/>
                    </a:lnTo>
                    <a:lnTo>
                      <a:pt x="647814" y="211277"/>
                    </a:lnTo>
                    <a:lnTo>
                      <a:pt x="659041" y="219113"/>
                    </a:lnTo>
                    <a:lnTo>
                      <a:pt x="660628" y="218681"/>
                    </a:lnTo>
                    <a:lnTo>
                      <a:pt x="663575" y="216979"/>
                    </a:lnTo>
                    <a:lnTo>
                      <a:pt x="664743" y="215823"/>
                    </a:lnTo>
                    <a:lnTo>
                      <a:pt x="666445" y="212877"/>
                    </a:lnTo>
                    <a:lnTo>
                      <a:pt x="666864" y="211289"/>
                    </a:lnTo>
                    <a:lnTo>
                      <a:pt x="666864" y="209588"/>
                    </a:lnTo>
                    <a:lnTo>
                      <a:pt x="666864" y="20787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31" name="TextBox 30">
              <a:extLst>
                <a:ext uri="{FF2B5EF4-FFF2-40B4-BE49-F238E27FC236}">
                  <a16:creationId xmlns:a16="http://schemas.microsoft.com/office/drawing/2014/main" id="{BA190D12-7012-A50D-BCD2-36F57E0655FD}"/>
                </a:ext>
              </a:extLst>
            </p:cNvPr>
            <p:cNvSpPr txBox="1"/>
            <p:nvPr/>
          </p:nvSpPr>
          <p:spPr>
            <a:xfrm>
              <a:off x="360451" y="656504"/>
              <a:ext cx="2297437"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PI_010 Number of injuries in primary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51" name="Group 50">
            <a:extLst>
              <a:ext uri="{FF2B5EF4-FFF2-40B4-BE49-F238E27FC236}">
                <a16:creationId xmlns:a16="http://schemas.microsoft.com/office/drawing/2014/main" id="{DB343B27-9078-B17B-7831-B4CB33E554AE}"/>
              </a:ext>
            </a:extLst>
          </p:cNvPr>
          <p:cNvGrpSpPr/>
          <p:nvPr/>
        </p:nvGrpSpPr>
        <p:grpSpPr>
          <a:xfrm>
            <a:off x="6272531" y="2485744"/>
            <a:ext cx="2912683" cy="1233488"/>
            <a:chOff x="8020984" y="2460581"/>
            <a:chExt cx="2912683" cy="1233488"/>
          </a:xfrm>
        </p:grpSpPr>
        <p:graphicFrame>
          <p:nvGraphicFramePr>
            <p:cNvPr id="40" name="Object 39">
              <a:extLst>
                <a:ext uri="{FF2B5EF4-FFF2-40B4-BE49-F238E27FC236}">
                  <a16:creationId xmlns:a16="http://schemas.microsoft.com/office/drawing/2014/main" id="{B21299F8-AA1D-DC95-52FE-FB974E08D138}"/>
                </a:ext>
              </a:extLst>
            </p:cNvPr>
            <p:cNvGraphicFramePr>
              <a:graphicFrameLocks noChangeAspect="1"/>
            </p:cNvGraphicFramePr>
            <p:nvPr/>
          </p:nvGraphicFramePr>
          <p:xfrm>
            <a:off x="8020984" y="2460581"/>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40" name="Object 39">
                          <a:extLst>
                            <a:ext uri="{FF2B5EF4-FFF2-40B4-BE49-F238E27FC236}">
                              <a16:creationId xmlns:a16="http://schemas.microsoft.com/office/drawing/2014/main" id="{B21299F8-AA1D-DC95-52FE-FB974E08D138}"/>
                            </a:ext>
                          </a:extLst>
                        </p:cNvPr>
                        <p:cNvPicPr/>
                        <p:nvPr/>
                      </p:nvPicPr>
                      <p:blipFill>
                        <a:blip r:embed="rId4"/>
                        <a:stretch>
                          <a:fillRect/>
                        </a:stretch>
                      </p:blipFill>
                      <p:spPr>
                        <a:xfrm>
                          <a:off x="8020984" y="2460581"/>
                          <a:ext cx="2912683" cy="1233488"/>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E6C4DA51-75E1-FDA0-BAEB-C38BA8A15712}"/>
                </a:ext>
              </a:extLst>
            </p:cNvPr>
            <p:cNvSpPr txBox="1"/>
            <p:nvPr/>
          </p:nvSpPr>
          <p:spPr>
            <a:xfrm>
              <a:off x="8200509" y="2462875"/>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sp>
          <p:nvSpPr>
            <p:cNvPr id="42" name="TextBox 41">
              <a:extLst>
                <a:ext uri="{FF2B5EF4-FFF2-40B4-BE49-F238E27FC236}">
                  <a16:creationId xmlns:a16="http://schemas.microsoft.com/office/drawing/2014/main" id="{CA414AA7-5973-F99D-F9FC-E2F6B28F0D70}"/>
                </a:ext>
              </a:extLst>
            </p:cNvPr>
            <p:cNvSpPr txBox="1"/>
            <p:nvPr/>
          </p:nvSpPr>
          <p:spPr>
            <a:xfrm>
              <a:off x="8320035" y="2525281"/>
              <a:ext cx="819153" cy="323165"/>
            </a:xfrm>
            <a:prstGeom prst="rect">
              <a:avLst/>
            </a:prstGeom>
            <a:noFill/>
          </p:spPr>
          <p:txBody>
            <a:bodyPr wrap="square" rtlCol="0">
              <a:spAutoFit/>
            </a:bodyPr>
            <a:lstStyle/>
            <a:p>
              <a:r>
                <a:rPr lang="en-GB" sz="1500" dirty="0">
                  <a:solidFill>
                    <a:srgbClr val="00B050"/>
                  </a:solidFill>
                  <a:latin typeface="Lucida Sans" panose="020B0602030504020204" pitchFamily="34" charset="0"/>
                </a:rPr>
                <a:t>1,011</a:t>
              </a:r>
            </a:p>
          </p:txBody>
        </p:sp>
        <p:sp>
          <p:nvSpPr>
            <p:cNvPr id="43" name="TextBox 42">
              <a:extLst>
                <a:ext uri="{FF2B5EF4-FFF2-40B4-BE49-F238E27FC236}">
                  <a16:creationId xmlns:a16="http://schemas.microsoft.com/office/drawing/2014/main" id="{BAE4284C-4841-7DF9-8E66-75B552338D24}"/>
                </a:ext>
              </a:extLst>
            </p:cNvPr>
            <p:cNvSpPr txBox="1"/>
            <p:nvPr/>
          </p:nvSpPr>
          <p:spPr>
            <a:xfrm>
              <a:off x="8286118" y="2981040"/>
              <a:ext cx="2175179" cy="246221"/>
            </a:xfrm>
            <a:prstGeom prst="rect">
              <a:avLst/>
            </a:prstGeom>
            <a:noFill/>
          </p:spPr>
          <p:txBody>
            <a:bodyPr wrap="square">
              <a:spAutoFit/>
            </a:bodyPr>
            <a:lstStyle/>
            <a:p>
              <a:r>
                <a:rPr lang="en-US" sz="1000" dirty="0">
                  <a:solidFill>
                    <a:prstClr val="black"/>
                  </a:solidFill>
                  <a:latin typeface="Lucida Sans" panose="020B0602030504020204" pitchFamily="34" charset="0"/>
                </a:rPr>
                <a:t>PI_011 Number of primary fires</a:t>
              </a:r>
              <a:endParaRPr lang="en-GB" sz="1000" dirty="0">
                <a:solidFill>
                  <a:prstClr val="black"/>
                </a:solidFill>
                <a:latin typeface="Lucida Sans" panose="020B0602030504020204" pitchFamily="34" charset="0"/>
              </a:endParaRPr>
            </a:p>
          </p:txBody>
        </p:sp>
        <p:grpSp>
          <p:nvGrpSpPr>
            <p:cNvPr id="44" name="Group 43">
              <a:extLst>
                <a:ext uri="{FF2B5EF4-FFF2-40B4-BE49-F238E27FC236}">
                  <a16:creationId xmlns:a16="http://schemas.microsoft.com/office/drawing/2014/main" id="{4C18E8EE-BBAC-0621-ED18-C1FF4D187527}"/>
                </a:ext>
              </a:extLst>
            </p:cNvPr>
            <p:cNvGrpSpPr>
              <a:grpSpLocks/>
            </p:cNvGrpSpPr>
            <p:nvPr/>
          </p:nvGrpSpPr>
          <p:grpSpPr>
            <a:xfrm>
              <a:off x="9632494" y="2532560"/>
              <a:ext cx="714375" cy="258762"/>
              <a:chOff x="0" y="0"/>
              <a:chExt cx="715010" cy="257810"/>
            </a:xfrm>
          </p:grpSpPr>
          <p:sp>
            <p:nvSpPr>
              <p:cNvPr id="45" name="Graphic 208">
                <a:extLst>
                  <a:ext uri="{FF2B5EF4-FFF2-40B4-BE49-F238E27FC236}">
                    <a16:creationId xmlns:a16="http://schemas.microsoft.com/office/drawing/2014/main" id="{142BFA76-9BC1-DF16-0309-149449D7F4A8}"/>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6" name="Graphic 209">
                <a:extLst>
                  <a:ext uri="{FF2B5EF4-FFF2-40B4-BE49-F238E27FC236}">
                    <a16:creationId xmlns:a16="http://schemas.microsoft.com/office/drawing/2014/main" id="{FC435880-7B0B-A098-A23C-471025BC6D21}"/>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7" name="Graphic 210">
                <a:extLst>
                  <a:ext uri="{FF2B5EF4-FFF2-40B4-BE49-F238E27FC236}">
                    <a16:creationId xmlns:a16="http://schemas.microsoft.com/office/drawing/2014/main" id="{D4F348B8-5D50-A803-4219-C8C106330544}"/>
                  </a:ext>
                </a:extLst>
              </p:cNvPr>
              <p:cNvSpPr/>
              <p:nvPr/>
            </p:nvSpPr>
            <p:spPr>
              <a:xfrm>
                <a:off x="29770" y="11800"/>
                <a:ext cx="655320" cy="236220"/>
              </a:xfrm>
              <a:custGeom>
                <a:avLst/>
                <a:gdLst/>
                <a:ahLst/>
                <a:cxnLst/>
                <a:rect l="l" t="t" r="r" b="b"/>
                <a:pathLst>
                  <a:path w="655320" h="236220">
                    <a:moveTo>
                      <a:pt x="654957" y="235898"/>
                    </a:moveTo>
                    <a:lnTo>
                      <a:pt x="0" y="235898"/>
                    </a:lnTo>
                    <a:lnTo>
                      <a:pt x="0" y="74139"/>
                    </a:lnTo>
                    <a:lnTo>
                      <a:pt x="59541" y="6739"/>
                    </a:lnTo>
                    <a:lnTo>
                      <a:pt x="119083" y="40439"/>
                    </a:lnTo>
                    <a:lnTo>
                      <a:pt x="178624" y="0"/>
                    </a:lnTo>
                    <a:lnTo>
                      <a:pt x="238166" y="47179"/>
                    </a:lnTo>
                    <a:lnTo>
                      <a:pt x="297707" y="49426"/>
                    </a:lnTo>
                    <a:lnTo>
                      <a:pt x="357249" y="29206"/>
                    </a:lnTo>
                    <a:lnTo>
                      <a:pt x="416790" y="74139"/>
                    </a:lnTo>
                    <a:lnTo>
                      <a:pt x="476332" y="62906"/>
                    </a:lnTo>
                    <a:lnTo>
                      <a:pt x="535874" y="20219"/>
                    </a:lnTo>
                    <a:lnTo>
                      <a:pt x="595415" y="96605"/>
                    </a:lnTo>
                    <a:lnTo>
                      <a:pt x="654957" y="58412"/>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9" name="Graphic 211">
                <a:extLst>
                  <a:ext uri="{FF2B5EF4-FFF2-40B4-BE49-F238E27FC236}">
                    <a16:creationId xmlns:a16="http://schemas.microsoft.com/office/drawing/2014/main" id="{F16E525E-C668-8C58-4F66-617BA99A219E}"/>
                  </a:ext>
                </a:extLst>
              </p:cNvPr>
              <p:cNvSpPr/>
              <p:nvPr/>
            </p:nvSpPr>
            <p:spPr>
              <a:xfrm>
                <a:off x="29770" y="11800"/>
                <a:ext cx="655320" cy="97155"/>
              </a:xfrm>
              <a:custGeom>
                <a:avLst/>
                <a:gdLst/>
                <a:ahLst/>
                <a:cxnLst/>
                <a:rect l="l" t="t" r="r" b="b"/>
                <a:pathLst>
                  <a:path w="655320" h="97155">
                    <a:moveTo>
                      <a:pt x="0" y="74139"/>
                    </a:moveTo>
                    <a:lnTo>
                      <a:pt x="59541" y="6739"/>
                    </a:lnTo>
                    <a:lnTo>
                      <a:pt x="119083" y="40439"/>
                    </a:lnTo>
                    <a:lnTo>
                      <a:pt x="178624" y="0"/>
                    </a:lnTo>
                    <a:lnTo>
                      <a:pt x="238166" y="47179"/>
                    </a:lnTo>
                    <a:lnTo>
                      <a:pt x="297707" y="49426"/>
                    </a:lnTo>
                    <a:lnTo>
                      <a:pt x="357249" y="29206"/>
                    </a:lnTo>
                    <a:lnTo>
                      <a:pt x="416790" y="74139"/>
                    </a:lnTo>
                    <a:lnTo>
                      <a:pt x="476332" y="62906"/>
                    </a:lnTo>
                    <a:lnTo>
                      <a:pt x="535874" y="20219"/>
                    </a:lnTo>
                    <a:lnTo>
                      <a:pt x="595415" y="96605"/>
                    </a:lnTo>
                    <a:lnTo>
                      <a:pt x="654957" y="58412"/>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0" name="Graphic 212">
                <a:extLst>
                  <a:ext uri="{FF2B5EF4-FFF2-40B4-BE49-F238E27FC236}">
                    <a16:creationId xmlns:a16="http://schemas.microsoft.com/office/drawing/2014/main" id="{DFFE07CF-AEE9-99D4-EE55-F7F05153C161}"/>
                  </a:ext>
                </a:extLst>
              </p:cNvPr>
              <p:cNvSpPr/>
              <p:nvPr/>
            </p:nvSpPr>
            <p:spPr>
              <a:xfrm>
                <a:off x="19048" y="0"/>
                <a:ext cx="667385" cy="114935"/>
              </a:xfrm>
              <a:custGeom>
                <a:avLst/>
                <a:gdLst/>
                <a:ahLst/>
                <a:cxnLst/>
                <a:rect l="l" t="t" r="r" b="b"/>
                <a:pathLst>
                  <a:path w="667385" h="114935">
                    <a:moveTo>
                      <a:pt x="19050" y="84035"/>
                    </a:moveTo>
                    <a:lnTo>
                      <a:pt x="11214" y="76225"/>
                    </a:lnTo>
                    <a:lnTo>
                      <a:pt x="7823" y="76225"/>
                    </a:lnTo>
                    <a:lnTo>
                      <a:pt x="0" y="84048"/>
                    </a:lnTo>
                    <a:lnTo>
                      <a:pt x="0" y="87452"/>
                    </a:lnTo>
                    <a:lnTo>
                      <a:pt x="7823" y="95275"/>
                    </a:lnTo>
                    <a:lnTo>
                      <a:pt x="11226" y="95275"/>
                    </a:lnTo>
                    <a:lnTo>
                      <a:pt x="19050" y="87452"/>
                    </a:lnTo>
                    <a:lnTo>
                      <a:pt x="19050" y="85750"/>
                    </a:lnTo>
                    <a:lnTo>
                      <a:pt x="19050" y="84035"/>
                    </a:lnTo>
                    <a:close/>
                  </a:path>
                  <a:path w="667385" h="114935">
                    <a:moveTo>
                      <a:pt x="76212" y="17348"/>
                    </a:moveTo>
                    <a:lnTo>
                      <a:pt x="68376" y="9537"/>
                    </a:lnTo>
                    <a:lnTo>
                      <a:pt x="64973" y="9550"/>
                    </a:lnTo>
                    <a:lnTo>
                      <a:pt x="57162" y="17373"/>
                    </a:lnTo>
                    <a:lnTo>
                      <a:pt x="57162" y="20777"/>
                    </a:lnTo>
                    <a:lnTo>
                      <a:pt x="64985" y="28600"/>
                    </a:lnTo>
                    <a:lnTo>
                      <a:pt x="68389" y="28600"/>
                    </a:lnTo>
                    <a:lnTo>
                      <a:pt x="76212" y="20764"/>
                    </a:lnTo>
                    <a:lnTo>
                      <a:pt x="76212" y="19062"/>
                    </a:lnTo>
                    <a:lnTo>
                      <a:pt x="76212" y="17348"/>
                    </a:lnTo>
                    <a:close/>
                  </a:path>
                  <a:path w="667385" h="114935">
                    <a:moveTo>
                      <a:pt x="133375" y="45935"/>
                    </a:moveTo>
                    <a:lnTo>
                      <a:pt x="125539" y="38125"/>
                    </a:lnTo>
                    <a:lnTo>
                      <a:pt x="122135" y="38125"/>
                    </a:lnTo>
                    <a:lnTo>
                      <a:pt x="114312" y="45961"/>
                    </a:lnTo>
                    <a:lnTo>
                      <a:pt x="114325" y="49364"/>
                    </a:lnTo>
                    <a:lnTo>
                      <a:pt x="122148" y="57175"/>
                    </a:lnTo>
                    <a:lnTo>
                      <a:pt x="125552" y="57175"/>
                    </a:lnTo>
                    <a:lnTo>
                      <a:pt x="133375" y="49339"/>
                    </a:lnTo>
                    <a:lnTo>
                      <a:pt x="133375" y="47650"/>
                    </a:lnTo>
                    <a:lnTo>
                      <a:pt x="133375" y="45935"/>
                    </a:lnTo>
                    <a:close/>
                  </a:path>
                  <a:path w="667385" h="114935">
                    <a:moveTo>
                      <a:pt x="190538" y="9537"/>
                    </a:moveTo>
                    <a:lnTo>
                      <a:pt x="182702" y="0"/>
                    </a:lnTo>
                    <a:lnTo>
                      <a:pt x="179298" y="12"/>
                    </a:lnTo>
                    <a:lnTo>
                      <a:pt x="171475" y="7835"/>
                    </a:lnTo>
                    <a:lnTo>
                      <a:pt x="171475" y="11239"/>
                    </a:lnTo>
                    <a:lnTo>
                      <a:pt x="179298" y="19062"/>
                    </a:lnTo>
                    <a:lnTo>
                      <a:pt x="182702" y="19062"/>
                    </a:lnTo>
                    <a:lnTo>
                      <a:pt x="190538" y="9537"/>
                    </a:lnTo>
                    <a:close/>
                  </a:path>
                  <a:path w="667385" h="114935">
                    <a:moveTo>
                      <a:pt x="257213" y="55460"/>
                    </a:moveTo>
                    <a:lnTo>
                      <a:pt x="249389" y="47637"/>
                    </a:lnTo>
                    <a:lnTo>
                      <a:pt x="245986" y="47637"/>
                    </a:lnTo>
                    <a:lnTo>
                      <a:pt x="238163" y="55460"/>
                    </a:lnTo>
                    <a:lnTo>
                      <a:pt x="238163" y="58864"/>
                    </a:lnTo>
                    <a:lnTo>
                      <a:pt x="245986" y="66687"/>
                    </a:lnTo>
                    <a:lnTo>
                      <a:pt x="249389" y="66687"/>
                    </a:lnTo>
                    <a:lnTo>
                      <a:pt x="257213" y="58877"/>
                    </a:lnTo>
                    <a:lnTo>
                      <a:pt x="257213" y="57175"/>
                    </a:lnTo>
                    <a:lnTo>
                      <a:pt x="257213" y="55460"/>
                    </a:lnTo>
                    <a:close/>
                  </a:path>
                  <a:path w="667385" h="114935">
                    <a:moveTo>
                      <a:pt x="314375" y="55460"/>
                    </a:moveTo>
                    <a:lnTo>
                      <a:pt x="306552" y="47637"/>
                    </a:lnTo>
                    <a:lnTo>
                      <a:pt x="303149" y="47637"/>
                    </a:lnTo>
                    <a:lnTo>
                      <a:pt x="295325" y="55460"/>
                    </a:lnTo>
                    <a:lnTo>
                      <a:pt x="295325" y="58864"/>
                    </a:lnTo>
                    <a:lnTo>
                      <a:pt x="303149" y="66687"/>
                    </a:lnTo>
                    <a:lnTo>
                      <a:pt x="306552" y="66687"/>
                    </a:lnTo>
                    <a:lnTo>
                      <a:pt x="314375" y="58877"/>
                    </a:lnTo>
                    <a:lnTo>
                      <a:pt x="314375" y="57175"/>
                    </a:lnTo>
                    <a:lnTo>
                      <a:pt x="314375" y="55460"/>
                    </a:lnTo>
                    <a:close/>
                  </a:path>
                  <a:path w="667385" h="114935">
                    <a:moveTo>
                      <a:pt x="371538" y="36410"/>
                    </a:moveTo>
                    <a:lnTo>
                      <a:pt x="363715" y="28587"/>
                    </a:lnTo>
                    <a:lnTo>
                      <a:pt x="360311" y="28587"/>
                    </a:lnTo>
                    <a:lnTo>
                      <a:pt x="352488" y="36410"/>
                    </a:lnTo>
                    <a:lnTo>
                      <a:pt x="352488" y="39814"/>
                    </a:lnTo>
                    <a:lnTo>
                      <a:pt x="360311" y="47637"/>
                    </a:lnTo>
                    <a:lnTo>
                      <a:pt x="363715" y="47637"/>
                    </a:lnTo>
                    <a:lnTo>
                      <a:pt x="371538" y="39814"/>
                    </a:lnTo>
                    <a:lnTo>
                      <a:pt x="371538" y="38112"/>
                    </a:lnTo>
                    <a:lnTo>
                      <a:pt x="371538" y="36410"/>
                    </a:lnTo>
                    <a:close/>
                  </a:path>
                  <a:path w="667385" h="114935">
                    <a:moveTo>
                      <a:pt x="428701" y="84035"/>
                    </a:moveTo>
                    <a:lnTo>
                      <a:pt x="420865" y="76225"/>
                    </a:lnTo>
                    <a:lnTo>
                      <a:pt x="417461" y="76225"/>
                    </a:lnTo>
                    <a:lnTo>
                      <a:pt x="409638" y="84048"/>
                    </a:lnTo>
                    <a:lnTo>
                      <a:pt x="409638" y="87452"/>
                    </a:lnTo>
                    <a:lnTo>
                      <a:pt x="417461" y="95275"/>
                    </a:lnTo>
                    <a:lnTo>
                      <a:pt x="420865" y="95275"/>
                    </a:lnTo>
                    <a:lnTo>
                      <a:pt x="428701" y="87452"/>
                    </a:lnTo>
                    <a:lnTo>
                      <a:pt x="428701" y="85750"/>
                    </a:lnTo>
                    <a:lnTo>
                      <a:pt x="428701" y="84035"/>
                    </a:lnTo>
                    <a:close/>
                  </a:path>
                  <a:path w="667385" h="114935">
                    <a:moveTo>
                      <a:pt x="495388" y="74510"/>
                    </a:moveTo>
                    <a:lnTo>
                      <a:pt x="487553" y="66687"/>
                    </a:lnTo>
                    <a:lnTo>
                      <a:pt x="484149" y="66687"/>
                    </a:lnTo>
                    <a:lnTo>
                      <a:pt x="476326" y="74523"/>
                    </a:lnTo>
                    <a:lnTo>
                      <a:pt x="476326" y="77927"/>
                    </a:lnTo>
                    <a:lnTo>
                      <a:pt x="484149" y="85750"/>
                    </a:lnTo>
                    <a:lnTo>
                      <a:pt x="487553" y="85750"/>
                    </a:lnTo>
                    <a:lnTo>
                      <a:pt x="495388" y="77927"/>
                    </a:lnTo>
                    <a:lnTo>
                      <a:pt x="495388" y="76225"/>
                    </a:lnTo>
                    <a:lnTo>
                      <a:pt x="495388" y="74510"/>
                    </a:lnTo>
                    <a:close/>
                  </a:path>
                  <a:path w="667385" h="114935">
                    <a:moveTo>
                      <a:pt x="552538" y="26885"/>
                    </a:moveTo>
                    <a:lnTo>
                      <a:pt x="544715" y="19062"/>
                    </a:lnTo>
                    <a:lnTo>
                      <a:pt x="541312" y="19062"/>
                    </a:lnTo>
                    <a:lnTo>
                      <a:pt x="533488" y="26885"/>
                    </a:lnTo>
                    <a:lnTo>
                      <a:pt x="533488" y="30289"/>
                    </a:lnTo>
                    <a:lnTo>
                      <a:pt x="541312" y="38112"/>
                    </a:lnTo>
                    <a:lnTo>
                      <a:pt x="544715" y="38112"/>
                    </a:lnTo>
                    <a:lnTo>
                      <a:pt x="552538" y="30289"/>
                    </a:lnTo>
                    <a:lnTo>
                      <a:pt x="552538" y="28587"/>
                    </a:lnTo>
                    <a:lnTo>
                      <a:pt x="552538" y="26885"/>
                    </a:lnTo>
                    <a:close/>
                  </a:path>
                  <a:path w="667385" h="114935">
                    <a:moveTo>
                      <a:pt x="609701" y="103098"/>
                    </a:moveTo>
                    <a:lnTo>
                      <a:pt x="601878" y="95275"/>
                    </a:lnTo>
                    <a:lnTo>
                      <a:pt x="598474" y="95275"/>
                    </a:lnTo>
                    <a:lnTo>
                      <a:pt x="590651" y="103098"/>
                    </a:lnTo>
                    <a:lnTo>
                      <a:pt x="590651" y="106502"/>
                    </a:lnTo>
                    <a:lnTo>
                      <a:pt x="598474" y="114325"/>
                    </a:lnTo>
                    <a:lnTo>
                      <a:pt x="601878" y="114325"/>
                    </a:lnTo>
                    <a:lnTo>
                      <a:pt x="609701" y="106502"/>
                    </a:lnTo>
                    <a:lnTo>
                      <a:pt x="609701" y="104800"/>
                    </a:lnTo>
                    <a:lnTo>
                      <a:pt x="609701" y="103098"/>
                    </a:lnTo>
                    <a:close/>
                  </a:path>
                  <a:path w="667385" h="114935">
                    <a:moveTo>
                      <a:pt x="666864" y="64985"/>
                    </a:moveTo>
                    <a:lnTo>
                      <a:pt x="659041" y="57162"/>
                    </a:lnTo>
                    <a:lnTo>
                      <a:pt x="655637" y="57162"/>
                    </a:lnTo>
                    <a:lnTo>
                      <a:pt x="647814" y="64985"/>
                    </a:lnTo>
                    <a:lnTo>
                      <a:pt x="647814" y="68389"/>
                    </a:lnTo>
                    <a:lnTo>
                      <a:pt x="655637" y="76225"/>
                    </a:lnTo>
                    <a:lnTo>
                      <a:pt x="659041" y="76225"/>
                    </a:lnTo>
                    <a:lnTo>
                      <a:pt x="666864" y="68402"/>
                    </a:lnTo>
                    <a:lnTo>
                      <a:pt x="666864" y="66700"/>
                    </a:lnTo>
                    <a:lnTo>
                      <a:pt x="666864" y="64985"/>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sp>
        <p:nvSpPr>
          <p:cNvPr id="54" name="TextBox 53">
            <a:extLst>
              <a:ext uri="{FF2B5EF4-FFF2-40B4-BE49-F238E27FC236}">
                <a16:creationId xmlns:a16="http://schemas.microsoft.com/office/drawing/2014/main" id="{A61C59C6-5CA7-2509-23FE-972674FEACF3}"/>
              </a:ext>
            </a:extLst>
          </p:cNvPr>
          <p:cNvSpPr txBox="1"/>
          <p:nvPr/>
        </p:nvSpPr>
        <p:spPr>
          <a:xfrm>
            <a:off x="288409" y="293064"/>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nvGrpSpPr>
          <p:cNvPr id="58" name="Group 57">
            <a:extLst>
              <a:ext uri="{FF2B5EF4-FFF2-40B4-BE49-F238E27FC236}">
                <a16:creationId xmlns:a16="http://schemas.microsoft.com/office/drawing/2014/main" id="{FFF45E05-E056-6D3D-8C83-543154282442}"/>
              </a:ext>
            </a:extLst>
          </p:cNvPr>
          <p:cNvGrpSpPr/>
          <p:nvPr/>
        </p:nvGrpSpPr>
        <p:grpSpPr>
          <a:xfrm>
            <a:off x="9000142" y="2486455"/>
            <a:ext cx="2912683" cy="1233488"/>
            <a:chOff x="55838" y="230133"/>
            <a:chExt cx="2912683" cy="1233488"/>
          </a:xfrm>
        </p:grpSpPr>
        <p:grpSp>
          <p:nvGrpSpPr>
            <p:cNvPr id="59" name="Group 58">
              <a:extLst>
                <a:ext uri="{FF2B5EF4-FFF2-40B4-BE49-F238E27FC236}">
                  <a16:creationId xmlns:a16="http://schemas.microsoft.com/office/drawing/2014/main" id="{EB0FD77D-5DAC-9873-720A-1278BCD6FFE3}"/>
                </a:ext>
              </a:extLst>
            </p:cNvPr>
            <p:cNvGrpSpPr/>
            <p:nvPr/>
          </p:nvGrpSpPr>
          <p:grpSpPr>
            <a:xfrm>
              <a:off x="55838" y="230133"/>
              <a:ext cx="2912683" cy="1233488"/>
              <a:chOff x="246820" y="434239"/>
              <a:chExt cx="2912683" cy="1233488"/>
            </a:xfrm>
          </p:grpSpPr>
          <p:graphicFrame>
            <p:nvGraphicFramePr>
              <p:cNvPr id="6373" name="Object 6372">
                <a:extLst>
                  <a:ext uri="{FF2B5EF4-FFF2-40B4-BE49-F238E27FC236}">
                    <a16:creationId xmlns:a16="http://schemas.microsoft.com/office/drawing/2014/main" id="{9302A0AE-61AA-5034-1540-59DCD5C4A179}"/>
                  </a:ext>
                </a:extLst>
              </p:cNvPr>
              <p:cNvGraphicFramePr>
                <a:graphicFrameLocks noChangeAspect="1"/>
              </p:cNvGraphicFramePr>
              <p:nvPr/>
            </p:nvGraphicFramePr>
            <p:xfrm>
              <a:off x="246820" y="434239"/>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73" name="Object 6372">
                            <a:extLst>
                              <a:ext uri="{FF2B5EF4-FFF2-40B4-BE49-F238E27FC236}">
                                <a16:creationId xmlns:a16="http://schemas.microsoft.com/office/drawing/2014/main" id="{9302A0AE-61AA-5034-1540-59DCD5C4A179}"/>
                              </a:ext>
                            </a:extLst>
                          </p:cNvPr>
                          <p:cNvPicPr/>
                          <p:nvPr/>
                        </p:nvPicPr>
                        <p:blipFill>
                          <a:blip r:embed="rId4"/>
                          <a:stretch>
                            <a:fillRect/>
                          </a:stretch>
                        </p:blipFill>
                        <p:spPr>
                          <a:xfrm>
                            <a:off x="246820" y="434239"/>
                            <a:ext cx="2912683" cy="1233488"/>
                          </a:xfrm>
                          <a:prstGeom prst="rect">
                            <a:avLst/>
                          </a:prstGeom>
                        </p:spPr>
                      </p:pic>
                    </p:oleObj>
                  </mc:Fallback>
                </mc:AlternateContent>
              </a:graphicData>
            </a:graphic>
          </p:graphicFrame>
          <p:sp>
            <p:nvSpPr>
              <p:cNvPr id="6374" name="TextBox 6373">
                <a:extLst>
                  <a:ext uri="{FF2B5EF4-FFF2-40B4-BE49-F238E27FC236}">
                    <a16:creationId xmlns:a16="http://schemas.microsoft.com/office/drawing/2014/main" id="{0AC3199C-1ABB-F9B1-AAFF-C0F64FDFA2FE}"/>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60" name="Group 59">
              <a:extLst>
                <a:ext uri="{FF2B5EF4-FFF2-40B4-BE49-F238E27FC236}">
                  <a16:creationId xmlns:a16="http://schemas.microsoft.com/office/drawing/2014/main" id="{9571D459-791D-9529-80A9-EDB68DC90636}"/>
                </a:ext>
              </a:extLst>
            </p:cNvPr>
            <p:cNvGrpSpPr/>
            <p:nvPr/>
          </p:nvGrpSpPr>
          <p:grpSpPr>
            <a:xfrm>
              <a:off x="350011" y="282968"/>
              <a:ext cx="2195016" cy="841751"/>
              <a:chOff x="350011" y="282968"/>
              <a:chExt cx="2195016" cy="841751"/>
            </a:xfrm>
          </p:grpSpPr>
          <p:sp>
            <p:nvSpPr>
              <p:cNvPr id="61" name="TextBox 60">
                <a:extLst>
                  <a:ext uri="{FF2B5EF4-FFF2-40B4-BE49-F238E27FC236}">
                    <a16:creationId xmlns:a16="http://schemas.microsoft.com/office/drawing/2014/main" id="{3AD3F9F0-9703-312C-98DF-4D255B22C38E}"/>
                  </a:ext>
                </a:extLst>
              </p:cNvPr>
              <p:cNvSpPr txBox="1"/>
              <p:nvPr/>
            </p:nvSpPr>
            <p:spPr>
              <a:xfrm>
                <a:off x="433335" y="28296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667</a:t>
                </a:r>
              </a:p>
            </p:txBody>
          </p:sp>
          <p:sp>
            <p:nvSpPr>
              <p:cNvPr id="62" name="TextBox 61">
                <a:extLst>
                  <a:ext uri="{FF2B5EF4-FFF2-40B4-BE49-F238E27FC236}">
                    <a16:creationId xmlns:a16="http://schemas.microsoft.com/office/drawing/2014/main" id="{F4665826-0518-AC83-BAF8-62D5BF5E8765}"/>
                  </a:ext>
                </a:extLst>
              </p:cNvPr>
              <p:cNvSpPr txBox="1"/>
              <p:nvPr/>
            </p:nvSpPr>
            <p:spPr>
              <a:xfrm>
                <a:off x="350011" y="724609"/>
                <a:ext cx="219501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PI_012 Number of deliberate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63" name="Group 62">
                <a:extLst>
                  <a:ext uri="{FF2B5EF4-FFF2-40B4-BE49-F238E27FC236}">
                    <a16:creationId xmlns:a16="http://schemas.microsoft.com/office/drawing/2014/main" id="{BCD297B4-7744-B547-907E-0CB24D681CAB}"/>
                  </a:ext>
                </a:extLst>
              </p:cNvPr>
              <p:cNvGrpSpPr>
                <a:grpSpLocks/>
              </p:cNvGrpSpPr>
              <p:nvPr/>
            </p:nvGrpSpPr>
            <p:grpSpPr>
              <a:xfrm>
                <a:off x="1755052" y="315458"/>
                <a:ext cx="714375" cy="257175"/>
                <a:chOff x="0" y="0"/>
                <a:chExt cx="715010" cy="257810"/>
              </a:xfrm>
            </p:grpSpPr>
            <p:sp>
              <p:nvSpPr>
                <p:cNvPr id="6368" name="Graphic 215">
                  <a:extLst>
                    <a:ext uri="{FF2B5EF4-FFF2-40B4-BE49-F238E27FC236}">
                      <a16:creationId xmlns:a16="http://schemas.microsoft.com/office/drawing/2014/main" id="{22A560FE-AB2C-B987-7BF1-45C13C4AA92C}"/>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69" name="Graphic 216">
                  <a:extLst>
                    <a:ext uri="{FF2B5EF4-FFF2-40B4-BE49-F238E27FC236}">
                      <a16:creationId xmlns:a16="http://schemas.microsoft.com/office/drawing/2014/main" id="{EDF85E20-EA3A-EE37-FB5B-051730CDEC17}"/>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70" name="Graphic 217">
                  <a:extLst>
                    <a:ext uri="{FF2B5EF4-FFF2-40B4-BE49-F238E27FC236}">
                      <a16:creationId xmlns:a16="http://schemas.microsoft.com/office/drawing/2014/main" id="{E35C1315-7347-A2D8-0FB3-B9DF9B95F354}"/>
                    </a:ext>
                  </a:extLst>
                </p:cNvPr>
                <p:cNvSpPr/>
                <p:nvPr/>
              </p:nvSpPr>
              <p:spPr>
                <a:xfrm>
                  <a:off x="29770" y="11800"/>
                  <a:ext cx="655320" cy="236220"/>
                </a:xfrm>
                <a:custGeom>
                  <a:avLst/>
                  <a:gdLst/>
                  <a:ahLst/>
                  <a:cxnLst/>
                  <a:rect l="l" t="t" r="r" b="b"/>
                  <a:pathLst>
                    <a:path w="655320" h="236220">
                      <a:moveTo>
                        <a:pt x="654957" y="235898"/>
                      </a:moveTo>
                      <a:lnTo>
                        <a:pt x="0" y="235898"/>
                      </a:lnTo>
                      <a:lnTo>
                        <a:pt x="0" y="61655"/>
                      </a:lnTo>
                      <a:lnTo>
                        <a:pt x="59541" y="77739"/>
                      </a:lnTo>
                      <a:lnTo>
                        <a:pt x="119083" y="2680"/>
                      </a:lnTo>
                      <a:lnTo>
                        <a:pt x="178624" y="0"/>
                      </a:lnTo>
                      <a:lnTo>
                        <a:pt x="238166" y="83100"/>
                      </a:lnTo>
                      <a:lnTo>
                        <a:pt x="297707" y="26806"/>
                      </a:lnTo>
                      <a:lnTo>
                        <a:pt x="357249" y="83100"/>
                      </a:lnTo>
                      <a:lnTo>
                        <a:pt x="416790" y="117948"/>
                      </a:lnTo>
                      <a:lnTo>
                        <a:pt x="476332" y="160839"/>
                      </a:lnTo>
                      <a:lnTo>
                        <a:pt x="535874" y="123310"/>
                      </a:lnTo>
                      <a:lnTo>
                        <a:pt x="595415" y="166200"/>
                      </a:lnTo>
                      <a:lnTo>
                        <a:pt x="654957" y="136713"/>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71" name="Graphic 218">
                  <a:extLst>
                    <a:ext uri="{FF2B5EF4-FFF2-40B4-BE49-F238E27FC236}">
                      <a16:creationId xmlns:a16="http://schemas.microsoft.com/office/drawing/2014/main" id="{FE67A9E0-6F01-627E-BFDE-B9780AC68738}"/>
                    </a:ext>
                  </a:extLst>
                </p:cNvPr>
                <p:cNvSpPr/>
                <p:nvPr/>
              </p:nvSpPr>
              <p:spPr>
                <a:xfrm>
                  <a:off x="29770" y="11800"/>
                  <a:ext cx="655320" cy="166370"/>
                </a:xfrm>
                <a:custGeom>
                  <a:avLst/>
                  <a:gdLst/>
                  <a:ahLst/>
                  <a:cxnLst/>
                  <a:rect l="l" t="t" r="r" b="b"/>
                  <a:pathLst>
                    <a:path w="655320" h="166370">
                      <a:moveTo>
                        <a:pt x="0" y="61655"/>
                      </a:moveTo>
                      <a:lnTo>
                        <a:pt x="59541" y="77739"/>
                      </a:lnTo>
                      <a:lnTo>
                        <a:pt x="119083" y="2680"/>
                      </a:lnTo>
                      <a:lnTo>
                        <a:pt x="178624" y="0"/>
                      </a:lnTo>
                      <a:lnTo>
                        <a:pt x="238166" y="83100"/>
                      </a:lnTo>
                      <a:lnTo>
                        <a:pt x="297707" y="26806"/>
                      </a:lnTo>
                      <a:lnTo>
                        <a:pt x="357249" y="83100"/>
                      </a:lnTo>
                      <a:lnTo>
                        <a:pt x="416790" y="117948"/>
                      </a:lnTo>
                      <a:lnTo>
                        <a:pt x="476332" y="160839"/>
                      </a:lnTo>
                      <a:lnTo>
                        <a:pt x="535874" y="123310"/>
                      </a:lnTo>
                      <a:lnTo>
                        <a:pt x="595415" y="166200"/>
                      </a:lnTo>
                      <a:lnTo>
                        <a:pt x="654957" y="136713"/>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72" name="Graphic 219">
                  <a:extLst>
                    <a:ext uri="{FF2B5EF4-FFF2-40B4-BE49-F238E27FC236}">
                      <a16:creationId xmlns:a16="http://schemas.microsoft.com/office/drawing/2014/main" id="{1F3EE8FE-E6C5-E392-CC1E-5BE15BB52750}"/>
                    </a:ext>
                  </a:extLst>
                </p:cNvPr>
                <p:cNvSpPr/>
                <p:nvPr/>
              </p:nvSpPr>
              <p:spPr>
                <a:xfrm>
                  <a:off x="19040" y="9"/>
                  <a:ext cx="667385" cy="191135"/>
                </a:xfrm>
                <a:custGeom>
                  <a:avLst/>
                  <a:gdLst/>
                  <a:ahLst/>
                  <a:cxnLst/>
                  <a:rect l="l" t="t" r="r" b="b"/>
                  <a:pathLst>
                    <a:path w="667385" h="191135">
                      <a:moveTo>
                        <a:pt x="19062" y="74498"/>
                      </a:moveTo>
                      <a:lnTo>
                        <a:pt x="11226" y="66687"/>
                      </a:lnTo>
                      <a:lnTo>
                        <a:pt x="7823" y="66687"/>
                      </a:lnTo>
                      <a:lnTo>
                        <a:pt x="0" y="74523"/>
                      </a:lnTo>
                      <a:lnTo>
                        <a:pt x="12" y="77914"/>
                      </a:lnTo>
                      <a:lnTo>
                        <a:pt x="7835" y="85737"/>
                      </a:lnTo>
                      <a:lnTo>
                        <a:pt x="11239" y="85737"/>
                      </a:lnTo>
                      <a:lnTo>
                        <a:pt x="19062" y="77914"/>
                      </a:lnTo>
                      <a:lnTo>
                        <a:pt x="19062" y="76212"/>
                      </a:lnTo>
                      <a:lnTo>
                        <a:pt x="19062" y="74498"/>
                      </a:lnTo>
                      <a:close/>
                    </a:path>
                    <a:path w="667385" h="191135">
                      <a:moveTo>
                        <a:pt x="76225" y="85737"/>
                      </a:moveTo>
                      <a:lnTo>
                        <a:pt x="68389" y="76212"/>
                      </a:lnTo>
                      <a:lnTo>
                        <a:pt x="64985" y="76225"/>
                      </a:lnTo>
                      <a:lnTo>
                        <a:pt x="57162" y="84048"/>
                      </a:lnTo>
                      <a:lnTo>
                        <a:pt x="57162" y="87452"/>
                      </a:lnTo>
                      <a:lnTo>
                        <a:pt x="64998" y="95275"/>
                      </a:lnTo>
                      <a:lnTo>
                        <a:pt x="68402" y="95275"/>
                      </a:lnTo>
                      <a:lnTo>
                        <a:pt x="76225" y="87439"/>
                      </a:lnTo>
                      <a:lnTo>
                        <a:pt x="76225" y="85737"/>
                      </a:lnTo>
                      <a:close/>
                    </a:path>
                    <a:path w="667385" h="191135">
                      <a:moveTo>
                        <a:pt x="133375" y="17348"/>
                      </a:moveTo>
                      <a:lnTo>
                        <a:pt x="125539" y="9525"/>
                      </a:lnTo>
                      <a:lnTo>
                        <a:pt x="122135" y="9537"/>
                      </a:lnTo>
                      <a:lnTo>
                        <a:pt x="114325" y="17360"/>
                      </a:lnTo>
                      <a:lnTo>
                        <a:pt x="114325" y="20764"/>
                      </a:lnTo>
                      <a:lnTo>
                        <a:pt x="122161" y="28587"/>
                      </a:lnTo>
                      <a:lnTo>
                        <a:pt x="125564" y="28587"/>
                      </a:lnTo>
                      <a:lnTo>
                        <a:pt x="133375" y="20751"/>
                      </a:lnTo>
                      <a:lnTo>
                        <a:pt x="133375" y="19050"/>
                      </a:lnTo>
                      <a:lnTo>
                        <a:pt x="133375" y="17348"/>
                      </a:lnTo>
                      <a:close/>
                    </a:path>
                    <a:path w="667385" h="191135">
                      <a:moveTo>
                        <a:pt x="190538" y="7823"/>
                      </a:moveTo>
                      <a:lnTo>
                        <a:pt x="182714" y="0"/>
                      </a:lnTo>
                      <a:lnTo>
                        <a:pt x="179311" y="0"/>
                      </a:lnTo>
                      <a:lnTo>
                        <a:pt x="171488" y="7823"/>
                      </a:lnTo>
                      <a:lnTo>
                        <a:pt x="171488" y="11226"/>
                      </a:lnTo>
                      <a:lnTo>
                        <a:pt x="179311" y="19050"/>
                      </a:lnTo>
                      <a:lnTo>
                        <a:pt x="182714" y="19050"/>
                      </a:lnTo>
                      <a:lnTo>
                        <a:pt x="190538" y="11226"/>
                      </a:lnTo>
                      <a:lnTo>
                        <a:pt x="190538" y="9525"/>
                      </a:lnTo>
                      <a:lnTo>
                        <a:pt x="190538" y="7823"/>
                      </a:lnTo>
                      <a:close/>
                    </a:path>
                    <a:path w="667385" h="191135">
                      <a:moveTo>
                        <a:pt x="257225" y="93560"/>
                      </a:moveTo>
                      <a:lnTo>
                        <a:pt x="249402" y="85737"/>
                      </a:lnTo>
                      <a:lnTo>
                        <a:pt x="245999" y="85737"/>
                      </a:lnTo>
                      <a:lnTo>
                        <a:pt x="238175" y="93560"/>
                      </a:lnTo>
                      <a:lnTo>
                        <a:pt x="238175" y="96964"/>
                      </a:lnTo>
                      <a:lnTo>
                        <a:pt x="245999" y="104787"/>
                      </a:lnTo>
                      <a:lnTo>
                        <a:pt x="249402" y="104787"/>
                      </a:lnTo>
                      <a:lnTo>
                        <a:pt x="257225" y="96964"/>
                      </a:lnTo>
                      <a:lnTo>
                        <a:pt x="257225" y="95262"/>
                      </a:lnTo>
                      <a:lnTo>
                        <a:pt x="257225" y="93560"/>
                      </a:lnTo>
                      <a:close/>
                    </a:path>
                    <a:path w="667385" h="191135">
                      <a:moveTo>
                        <a:pt x="314388" y="36398"/>
                      </a:moveTo>
                      <a:lnTo>
                        <a:pt x="306552" y="28575"/>
                      </a:lnTo>
                      <a:lnTo>
                        <a:pt x="303161" y="28575"/>
                      </a:lnTo>
                      <a:lnTo>
                        <a:pt x="295338" y="36398"/>
                      </a:lnTo>
                      <a:lnTo>
                        <a:pt x="295338" y="39801"/>
                      </a:lnTo>
                      <a:lnTo>
                        <a:pt x="303161" y="47625"/>
                      </a:lnTo>
                      <a:lnTo>
                        <a:pt x="306552" y="47625"/>
                      </a:lnTo>
                      <a:lnTo>
                        <a:pt x="314388" y="39814"/>
                      </a:lnTo>
                      <a:lnTo>
                        <a:pt x="314388" y="38112"/>
                      </a:lnTo>
                      <a:lnTo>
                        <a:pt x="314388" y="36398"/>
                      </a:lnTo>
                      <a:close/>
                    </a:path>
                    <a:path w="667385" h="191135">
                      <a:moveTo>
                        <a:pt x="371551" y="93560"/>
                      </a:moveTo>
                      <a:lnTo>
                        <a:pt x="363715" y="85737"/>
                      </a:lnTo>
                      <a:lnTo>
                        <a:pt x="360311" y="85737"/>
                      </a:lnTo>
                      <a:lnTo>
                        <a:pt x="352488" y="93560"/>
                      </a:lnTo>
                      <a:lnTo>
                        <a:pt x="352488" y="96964"/>
                      </a:lnTo>
                      <a:lnTo>
                        <a:pt x="360311" y="104787"/>
                      </a:lnTo>
                      <a:lnTo>
                        <a:pt x="363715" y="104787"/>
                      </a:lnTo>
                      <a:lnTo>
                        <a:pt x="371551" y="96964"/>
                      </a:lnTo>
                      <a:lnTo>
                        <a:pt x="371551" y="95262"/>
                      </a:lnTo>
                      <a:lnTo>
                        <a:pt x="371551" y="93560"/>
                      </a:lnTo>
                      <a:close/>
                    </a:path>
                    <a:path w="667385" h="191135">
                      <a:moveTo>
                        <a:pt x="428701" y="131660"/>
                      </a:moveTo>
                      <a:lnTo>
                        <a:pt x="420878" y="123837"/>
                      </a:lnTo>
                      <a:lnTo>
                        <a:pt x="417474" y="123837"/>
                      </a:lnTo>
                      <a:lnTo>
                        <a:pt x="409651" y="131673"/>
                      </a:lnTo>
                      <a:lnTo>
                        <a:pt x="409651" y="135077"/>
                      </a:lnTo>
                      <a:lnTo>
                        <a:pt x="417474" y="142900"/>
                      </a:lnTo>
                      <a:lnTo>
                        <a:pt x="420878" y="142900"/>
                      </a:lnTo>
                      <a:lnTo>
                        <a:pt x="428701" y="135077"/>
                      </a:lnTo>
                      <a:lnTo>
                        <a:pt x="428701" y="133375"/>
                      </a:lnTo>
                      <a:lnTo>
                        <a:pt x="428701" y="131660"/>
                      </a:lnTo>
                      <a:close/>
                    </a:path>
                    <a:path w="667385" h="191135">
                      <a:moveTo>
                        <a:pt x="495388" y="169773"/>
                      </a:moveTo>
                      <a:lnTo>
                        <a:pt x="487565" y="161950"/>
                      </a:lnTo>
                      <a:lnTo>
                        <a:pt x="484162" y="161950"/>
                      </a:lnTo>
                      <a:lnTo>
                        <a:pt x="476338" y="169773"/>
                      </a:lnTo>
                      <a:lnTo>
                        <a:pt x="476338" y="173177"/>
                      </a:lnTo>
                      <a:lnTo>
                        <a:pt x="484162" y="181000"/>
                      </a:lnTo>
                      <a:lnTo>
                        <a:pt x="487565" y="181000"/>
                      </a:lnTo>
                      <a:lnTo>
                        <a:pt x="495388" y="173177"/>
                      </a:lnTo>
                      <a:lnTo>
                        <a:pt x="495388" y="171475"/>
                      </a:lnTo>
                      <a:lnTo>
                        <a:pt x="495388" y="169773"/>
                      </a:lnTo>
                      <a:close/>
                    </a:path>
                    <a:path w="667385" h="191135">
                      <a:moveTo>
                        <a:pt x="552551" y="131660"/>
                      </a:moveTo>
                      <a:lnTo>
                        <a:pt x="544728" y="123837"/>
                      </a:lnTo>
                      <a:lnTo>
                        <a:pt x="541324" y="123837"/>
                      </a:lnTo>
                      <a:lnTo>
                        <a:pt x="533501" y="131673"/>
                      </a:lnTo>
                      <a:lnTo>
                        <a:pt x="533501" y="135077"/>
                      </a:lnTo>
                      <a:lnTo>
                        <a:pt x="541324" y="142900"/>
                      </a:lnTo>
                      <a:lnTo>
                        <a:pt x="544728" y="142900"/>
                      </a:lnTo>
                      <a:lnTo>
                        <a:pt x="552551" y="135077"/>
                      </a:lnTo>
                      <a:lnTo>
                        <a:pt x="552551" y="133375"/>
                      </a:lnTo>
                      <a:lnTo>
                        <a:pt x="552551" y="131660"/>
                      </a:lnTo>
                      <a:close/>
                    </a:path>
                    <a:path w="667385" h="191135">
                      <a:moveTo>
                        <a:pt x="609714" y="179298"/>
                      </a:moveTo>
                      <a:lnTo>
                        <a:pt x="601878" y="171475"/>
                      </a:lnTo>
                      <a:lnTo>
                        <a:pt x="598487" y="171475"/>
                      </a:lnTo>
                      <a:lnTo>
                        <a:pt x="590664" y="179298"/>
                      </a:lnTo>
                      <a:lnTo>
                        <a:pt x="590664" y="182702"/>
                      </a:lnTo>
                      <a:lnTo>
                        <a:pt x="598487" y="190525"/>
                      </a:lnTo>
                      <a:lnTo>
                        <a:pt x="601878" y="190525"/>
                      </a:lnTo>
                      <a:lnTo>
                        <a:pt x="609714" y="182714"/>
                      </a:lnTo>
                      <a:lnTo>
                        <a:pt x="609714" y="181013"/>
                      </a:lnTo>
                      <a:lnTo>
                        <a:pt x="609714" y="179298"/>
                      </a:lnTo>
                      <a:close/>
                    </a:path>
                    <a:path w="667385" h="191135">
                      <a:moveTo>
                        <a:pt x="666877" y="150710"/>
                      </a:moveTo>
                      <a:lnTo>
                        <a:pt x="659041" y="142900"/>
                      </a:lnTo>
                      <a:lnTo>
                        <a:pt x="655637" y="142900"/>
                      </a:lnTo>
                      <a:lnTo>
                        <a:pt x="647814" y="150723"/>
                      </a:lnTo>
                      <a:lnTo>
                        <a:pt x="647814" y="154127"/>
                      </a:lnTo>
                      <a:lnTo>
                        <a:pt x="655637" y="161950"/>
                      </a:lnTo>
                      <a:lnTo>
                        <a:pt x="659041" y="161950"/>
                      </a:lnTo>
                      <a:lnTo>
                        <a:pt x="666877" y="154127"/>
                      </a:lnTo>
                      <a:lnTo>
                        <a:pt x="666877" y="152425"/>
                      </a:lnTo>
                      <a:lnTo>
                        <a:pt x="666877" y="150710"/>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grpSp>
        <p:nvGrpSpPr>
          <p:cNvPr id="6375" name="Group 6374">
            <a:extLst>
              <a:ext uri="{FF2B5EF4-FFF2-40B4-BE49-F238E27FC236}">
                <a16:creationId xmlns:a16="http://schemas.microsoft.com/office/drawing/2014/main" id="{2C2F1327-7056-3C6A-4E49-37A54DB3C3AE}"/>
              </a:ext>
            </a:extLst>
          </p:cNvPr>
          <p:cNvGrpSpPr/>
          <p:nvPr/>
        </p:nvGrpSpPr>
        <p:grpSpPr>
          <a:xfrm>
            <a:off x="579617" y="3810621"/>
            <a:ext cx="2912683" cy="1233488"/>
            <a:chOff x="78004" y="133115"/>
            <a:chExt cx="2912683" cy="1233488"/>
          </a:xfrm>
        </p:grpSpPr>
        <p:grpSp>
          <p:nvGrpSpPr>
            <p:cNvPr id="6376" name="Group 6375">
              <a:extLst>
                <a:ext uri="{FF2B5EF4-FFF2-40B4-BE49-F238E27FC236}">
                  <a16:creationId xmlns:a16="http://schemas.microsoft.com/office/drawing/2014/main" id="{D1B97943-F875-79D0-EC67-AE934A0A95CD}"/>
                </a:ext>
              </a:extLst>
            </p:cNvPr>
            <p:cNvGrpSpPr/>
            <p:nvPr/>
          </p:nvGrpSpPr>
          <p:grpSpPr>
            <a:xfrm>
              <a:off x="78004" y="133115"/>
              <a:ext cx="2912683" cy="1233488"/>
              <a:chOff x="246820" y="434239"/>
              <a:chExt cx="2912683" cy="1233488"/>
            </a:xfrm>
          </p:grpSpPr>
          <p:graphicFrame>
            <p:nvGraphicFramePr>
              <p:cNvPr id="6385" name="Object 6384">
                <a:extLst>
                  <a:ext uri="{FF2B5EF4-FFF2-40B4-BE49-F238E27FC236}">
                    <a16:creationId xmlns:a16="http://schemas.microsoft.com/office/drawing/2014/main" id="{6779FB03-B390-B1A8-6CEC-D88D746A5B15}"/>
                  </a:ext>
                </a:extLst>
              </p:cNvPr>
              <p:cNvGraphicFramePr>
                <a:graphicFrameLocks noChangeAspect="1"/>
              </p:cNvGraphicFramePr>
              <p:nvPr/>
            </p:nvGraphicFramePr>
            <p:xfrm>
              <a:off x="246820" y="434239"/>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85" name="Object 6384">
                            <a:extLst>
                              <a:ext uri="{FF2B5EF4-FFF2-40B4-BE49-F238E27FC236}">
                                <a16:creationId xmlns:a16="http://schemas.microsoft.com/office/drawing/2014/main" id="{6779FB03-B390-B1A8-6CEC-D88D746A5B15}"/>
                              </a:ext>
                            </a:extLst>
                          </p:cNvPr>
                          <p:cNvPicPr/>
                          <p:nvPr/>
                        </p:nvPicPr>
                        <p:blipFill>
                          <a:blip r:embed="rId4"/>
                          <a:stretch>
                            <a:fillRect/>
                          </a:stretch>
                        </p:blipFill>
                        <p:spPr>
                          <a:xfrm>
                            <a:off x="246820" y="434239"/>
                            <a:ext cx="2912683" cy="1233488"/>
                          </a:xfrm>
                          <a:prstGeom prst="rect">
                            <a:avLst/>
                          </a:prstGeom>
                        </p:spPr>
                      </p:pic>
                    </p:oleObj>
                  </mc:Fallback>
                </mc:AlternateContent>
              </a:graphicData>
            </a:graphic>
          </p:graphicFrame>
          <p:sp>
            <p:nvSpPr>
              <p:cNvPr id="6386" name="TextBox 6385">
                <a:extLst>
                  <a:ext uri="{FF2B5EF4-FFF2-40B4-BE49-F238E27FC236}">
                    <a16:creationId xmlns:a16="http://schemas.microsoft.com/office/drawing/2014/main" id="{5725B4CC-CD66-39A6-F752-A3AF003115F7}"/>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sp>
          <p:nvSpPr>
            <p:cNvPr id="6377" name="TextBox 6376">
              <a:extLst>
                <a:ext uri="{FF2B5EF4-FFF2-40B4-BE49-F238E27FC236}">
                  <a16:creationId xmlns:a16="http://schemas.microsoft.com/office/drawing/2014/main" id="{C2511DC0-25CD-8ADC-22EF-F845DE3CDBC1}"/>
                </a:ext>
              </a:extLst>
            </p:cNvPr>
            <p:cNvSpPr txBox="1"/>
            <p:nvPr/>
          </p:nvSpPr>
          <p:spPr>
            <a:xfrm>
              <a:off x="371100" y="232563"/>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118</a:t>
              </a:r>
            </a:p>
          </p:txBody>
        </p:sp>
        <p:grpSp>
          <p:nvGrpSpPr>
            <p:cNvPr id="6378" name="Group 6377">
              <a:extLst>
                <a:ext uri="{FF2B5EF4-FFF2-40B4-BE49-F238E27FC236}">
                  <a16:creationId xmlns:a16="http://schemas.microsoft.com/office/drawing/2014/main" id="{F1FDB4B1-FF98-2760-C8F0-D3542DD907D7}"/>
                </a:ext>
              </a:extLst>
            </p:cNvPr>
            <p:cNvGrpSpPr/>
            <p:nvPr/>
          </p:nvGrpSpPr>
          <p:grpSpPr>
            <a:xfrm>
              <a:off x="1713985" y="232166"/>
              <a:ext cx="714375" cy="254660"/>
              <a:chOff x="576262" y="2414811"/>
              <a:chExt cx="714375" cy="254660"/>
            </a:xfrm>
          </p:grpSpPr>
          <p:sp>
            <p:nvSpPr>
              <p:cNvPr id="6380" name="Graphic 102">
                <a:extLst>
                  <a:ext uri="{FF2B5EF4-FFF2-40B4-BE49-F238E27FC236}">
                    <a16:creationId xmlns:a16="http://schemas.microsoft.com/office/drawing/2014/main" id="{62C7EC1E-7851-48B8-A7BA-79DB1B36800A}"/>
                  </a:ext>
                </a:extLst>
              </p:cNvPr>
              <p:cNvSpPr/>
              <p:nvPr/>
            </p:nvSpPr>
            <p:spPr>
              <a:xfrm>
                <a:off x="576262" y="2668196"/>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81" name="Graphic 103">
                <a:extLst>
                  <a:ext uri="{FF2B5EF4-FFF2-40B4-BE49-F238E27FC236}">
                    <a16:creationId xmlns:a16="http://schemas.microsoft.com/office/drawing/2014/main" id="{DB6121EC-5607-9905-E877-9BB103C59A0E}"/>
                  </a:ext>
                </a:extLst>
              </p:cNvPr>
              <p:cNvSpPr/>
              <p:nvPr/>
            </p:nvSpPr>
            <p:spPr>
              <a:xfrm>
                <a:off x="576262" y="2668196"/>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82" name="Graphic 104">
                <a:extLst>
                  <a:ext uri="{FF2B5EF4-FFF2-40B4-BE49-F238E27FC236}">
                    <a16:creationId xmlns:a16="http://schemas.microsoft.com/office/drawing/2014/main" id="{E9FD7B40-BA1F-ECFE-B7E5-BBF0B528463B}"/>
                  </a:ext>
                </a:extLst>
              </p:cNvPr>
              <p:cNvSpPr/>
              <p:nvPr/>
            </p:nvSpPr>
            <p:spPr>
              <a:xfrm>
                <a:off x="606006" y="2426646"/>
                <a:ext cx="654738" cy="237093"/>
              </a:xfrm>
              <a:custGeom>
                <a:avLst/>
                <a:gdLst/>
                <a:ahLst/>
                <a:cxnLst/>
                <a:rect l="l" t="t" r="r" b="b"/>
                <a:pathLst>
                  <a:path w="655320" h="236220">
                    <a:moveTo>
                      <a:pt x="654957" y="235898"/>
                    </a:moveTo>
                    <a:lnTo>
                      <a:pt x="0" y="235898"/>
                    </a:lnTo>
                    <a:lnTo>
                      <a:pt x="0" y="52421"/>
                    </a:lnTo>
                    <a:lnTo>
                      <a:pt x="59541" y="104843"/>
                    </a:lnTo>
                    <a:lnTo>
                      <a:pt x="119083" y="144159"/>
                    </a:lnTo>
                    <a:lnTo>
                      <a:pt x="178624" y="0"/>
                    </a:lnTo>
                    <a:lnTo>
                      <a:pt x="238166" y="104843"/>
                    </a:lnTo>
                    <a:lnTo>
                      <a:pt x="297707" y="131054"/>
                    </a:lnTo>
                    <a:lnTo>
                      <a:pt x="357249" y="144159"/>
                    </a:lnTo>
                    <a:lnTo>
                      <a:pt x="416790" y="183476"/>
                    </a:lnTo>
                    <a:lnTo>
                      <a:pt x="476332" y="144159"/>
                    </a:lnTo>
                    <a:lnTo>
                      <a:pt x="535874" y="131054"/>
                    </a:lnTo>
                    <a:lnTo>
                      <a:pt x="595415" y="104843"/>
                    </a:lnTo>
                    <a:lnTo>
                      <a:pt x="654957" y="52421"/>
                    </a:lnTo>
                    <a:lnTo>
                      <a:pt x="654957" y="235898"/>
                    </a:lnTo>
                    <a:close/>
                  </a:path>
                </a:pathLst>
              </a:custGeom>
              <a:solidFill>
                <a:srgbClr val="00B050">
                  <a:alpha val="25098"/>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83" name="Graphic 105">
                <a:extLst>
                  <a:ext uri="{FF2B5EF4-FFF2-40B4-BE49-F238E27FC236}">
                    <a16:creationId xmlns:a16="http://schemas.microsoft.com/office/drawing/2014/main" id="{CEEFD812-5326-D70F-0577-2A50367825A1}"/>
                  </a:ext>
                </a:extLst>
              </p:cNvPr>
              <p:cNvSpPr/>
              <p:nvPr/>
            </p:nvSpPr>
            <p:spPr>
              <a:xfrm>
                <a:off x="606006" y="2426646"/>
                <a:ext cx="654738" cy="184193"/>
              </a:xfrm>
              <a:custGeom>
                <a:avLst/>
                <a:gdLst/>
                <a:ahLst/>
                <a:cxnLst/>
                <a:rect l="l" t="t" r="r" b="b"/>
                <a:pathLst>
                  <a:path w="655320" h="183515">
                    <a:moveTo>
                      <a:pt x="0" y="52421"/>
                    </a:moveTo>
                    <a:lnTo>
                      <a:pt x="59541" y="104843"/>
                    </a:lnTo>
                    <a:lnTo>
                      <a:pt x="119083" y="144159"/>
                    </a:lnTo>
                    <a:lnTo>
                      <a:pt x="178624" y="0"/>
                    </a:lnTo>
                    <a:lnTo>
                      <a:pt x="238166" y="104843"/>
                    </a:lnTo>
                    <a:lnTo>
                      <a:pt x="297707" y="131054"/>
                    </a:lnTo>
                    <a:lnTo>
                      <a:pt x="357249" y="144159"/>
                    </a:lnTo>
                    <a:lnTo>
                      <a:pt x="416790" y="183476"/>
                    </a:lnTo>
                    <a:lnTo>
                      <a:pt x="476332" y="144159"/>
                    </a:lnTo>
                    <a:lnTo>
                      <a:pt x="535874" y="131054"/>
                    </a:lnTo>
                    <a:lnTo>
                      <a:pt x="595415" y="104843"/>
                    </a:lnTo>
                    <a:lnTo>
                      <a:pt x="654957" y="52421"/>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84" name="Graphic 106">
                <a:extLst>
                  <a:ext uri="{FF2B5EF4-FFF2-40B4-BE49-F238E27FC236}">
                    <a16:creationId xmlns:a16="http://schemas.microsoft.com/office/drawing/2014/main" id="{E91B58D9-0874-206A-6763-B7BC56ABA292}"/>
                  </a:ext>
                </a:extLst>
              </p:cNvPr>
              <p:cNvSpPr/>
              <p:nvPr/>
            </p:nvSpPr>
            <p:spPr>
              <a:xfrm>
                <a:off x="595289" y="2414811"/>
                <a:ext cx="666792" cy="201402"/>
              </a:xfrm>
              <a:custGeom>
                <a:avLst/>
                <a:gdLst/>
                <a:ahLst/>
                <a:cxnLst/>
                <a:rect l="l" t="t" r="r" b="b"/>
                <a:pathLst>
                  <a:path w="667385" h="200660">
                    <a:moveTo>
                      <a:pt x="19050" y="64973"/>
                    </a:moveTo>
                    <a:lnTo>
                      <a:pt x="11226" y="57162"/>
                    </a:lnTo>
                    <a:lnTo>
                      <a:pt x="7823" y="57162"/>
                    </a:lnTo>
                    <a:lnTo>
                      <a:pt x="0" y="64985"/>
                    </a:lnTo>
                    <a:lnTo>
                      <a:pt x="0" y="68389"/>
                    </a:lnTo>
                    <a:lnTo>
                      <a:pt x="7835" y="76212"/>
                    </a:lnTo>
                    <a:lnTo>
                      <a:pt x="11226" y="76212"/>
                    </a:lnTo>
                    <a:lnTo>
                      <a:pt x="19050" y="68389"/>
                    </a:lnTo>
                    <a:lnTo>
                      <a:pt x="19050" y="66687"/>
                    </a:lnTo>
                    <a:lnTo>
                      <a:pt x="19050" y="64973"/>
                    </a:lnTo>
                    <a:close/>
                  </a:path>
                  <a:path w="667385" h="200660">
                    <a:moveTo>
                      <a:pt x="76212" y="112610"/>
                    </a:moveTo>
                    <a:lnTo>
                      <a:pt x="68376" y="104800"/>
                    </a:lnTo>
                    <a:lnTo>
                      <a:pt x="64973" y="104800"/>
                    </a:lnTo>
                    <a:lnTo>
                      <a:pt x="57162" y="112636"/>
                    </a:lnTo>
                    <a:lnTo>
                      <a:pt x="57162" y="116039"/>
                    </a:lnTo>
                    <a:lnTo>
                      <a:pt x="64998" y="123850"/>
                    </a:lnTo>
                    <a:lnTo>
                      <a:pt x="68402" y="123850"/>
                    </a:lnTo>
                    <a:lnTo>
                      <a:pt x="76212" y="116027"/>
                    </a:lnTo>
                    <a:lnTo>
                      <a:pt x="76212" y="114325"/>
                    </a:lnTo>
                    <a:lnTo>
                      <a:pt x="76212" y="112610"/>
                    </a:lnTo>
                    <a:close/>
                  </a:path>
                  <a:path w="667385" h="200660">
                    <a:moveTo>
                      <a:pt x="133375" y="150723"/>
                    </a:moveTo>
                    <a:lnTo>
                      <a:pt x="125539" y="142900"/>
                    </a:lnTo>
                    <a:lnTo>
                      <a:pt x="122135" y="142913"/>
                    </a:lnTo>
                    <a:lnTo>
                      <a:pt x="114325" y="150736"/>
                    </a:lnTo>
                    <a:lnTo>
                      <a:pt x="114325" y="154139"/>
                    </a:lnTo>
                    <a:lnTo>
                      <a:pt x="122148" y="161963"/>
                    </a:lnTo>
                    <a:lnTo>
                      <a:pt x="125552" y="161963"/>
                    </a:lnTo>
                    <a:lnTo>
                      <a:pt x="133375" y="154127"/>
                    </a:lnTo>
                    <a:lnTo>
                      <a:pt x="133375" y="152425"/>
                    </a:lnTo>
                    <a:lnTo>
                      <a:pt x="133375" y="150723"/>
                    </a:lnTo>
                    <a:close/>
                  </a:path>
                  <a:path w="667385" h="200660">
                    <a:moveTo>
                      <a:pt x="190538" y="7823"/>
                    </a:moveTo>
                    <a:lnTo>
                      <a:pt x="182702" y="0"/>
                    </a:lnTo>
                    <a:lnTo>
                      <a:pt x="179311" y="0"/>
                    </a:lnTo>
                    <a:lnTo>
                      <a:pt x="171488" y="7823"/>
                    </a:lnTo>
                    <a:lnTo>
                      <a:pt x="171488" y="11226"/>
                    </a:lnTo>
                    <a:lnTo>
                      <a:pt x="179311" y="19050"/>
                    </a:lnTo>
                    <a:lnTo>
                      <a:pt x="182702" y="19050"/>
                    </a:lnTo>
                    <a:lnTo>
                      <a:pt x="190538" y="11226"/>
                    </a:lnTo>
                    <a:lnTo>
                      <a:pt x="190538" y="9525"/>
                    </a:lnTo>
                    <a:lnTo>
                      <a:pt x="190538" y="7823"/>
                    </a:lnTo>
                    <a:close/>
                  </a:path>
                  <a:path w="667385" h="200660">
                    <a:moveTo>
                      <a:pt x="257225" y="112610"/>
                    </a:moveTo>
                    <a:lnTo>
                      <a:pt x="249389" y="104787"/>
                    </a:lnTo>
                    <a:lnTo>
                      <a:pt x="245986" y="104787"/>
                    </a:lnTo>
                    <a:lnTo>
                      <a:pt x="238163" y="112610"/>
                    </a:lnTo>
                    <a:lnTo>
                      <a:pt x="238163" y="116014"/>
                    </a:lnTo>
                    <a:lnTo>
                      <a:pt x="249389" y="123850"/>
                    </a:lnTo>
                    <a:lnTo>
                      <a:pt x="250977" y="123418"/>
                    </a:lnTo>
                    <a:lnTo>
                      <a:pt x="253923" y="121716"/>
                    </a:lnTo>
                    <a:lnTo>
                      <a:pt x="255092" y="120561"/>
                    </a:lnTo>
                    <a:lnTo>
                      <a:pt x="256794" y="117614"/>
                    </a:lnTo>
                    <a:lnTo>
                      <a:pt x="257225" y="116027"/>
                    </a:lnTo>
                    <a:lnTo>
                      <a:pt x="257225" y="114325"/>
                    </a:lnTo>
                    <a:lnTo>
                      <a:pt x="257225" y="112610"/>
                    </a:lnTo>
                    <a:close/>
                  </a:path>
                  <a:path w="667385" h="200660">
                    <a:moveTo>
                      <a:pt x="314388" y="142900"/>
                    </a:moveTo>
                    <a:lnTo>
                      <a:pt x="306552" y="133375"/>
                    </a:lnTo>
                    <a:lnTo>
                      <a:pt x="303149" y="133375"/>
                    </a:lnTo>
                    <a:lnTo>
                      <a:pt x="295325" y="141198"/>
                    </a:lnTo>
                    <a:lnTo>
                      <a:pt x="295325" y="144602"/>
                    </a:lnTo>
                    <a:lnTo>
                      <a:pt x="303149" y="152425"/>
                    </a:lnTo>
                    <a:lnTo>
                      <a:pt x="306552" y="152425"/>
                    </a:lnTo>
                    <a:lnTo>
                      <a:pt x="314388" y="142900"/>
                    </a:lnTo>
                    <a:close/>
                  </a:path>
                  <a:path w="667385" h="200660">
                    <a:moveTo>
                      <a:pt x="371538" y="150723"/>
                    </a:moveTo>
                    <a:lnTo>
                      <a:pt x="363715" y="142900"/>
                    </a:lnTo>
                    <a:lnTo>
                      <a:pt x="360311" y="142900"/>
                    </a:lnTo>
                    <a:lnTo>
                      <a:pt x="352488" y="150723"/>
                    </a:lnTo>
                    <a:lnTo>
                      <a:pt x="352488" y="154127"/>
                    </a:lnTo>
                    <a:lnTo>
                      <a:pt x="360311" y="161950"/>
                    </a:lnTo>
                    <a:lnTo>
                      <a:pt x="363715" y="161950"/>
                    </a:lnTo>
                    <a:lnTo>
                      <a:pt x="371538" y="154127"/>
                    </a:lnTo>
                    <a:lnTo>
                      <a:pt x="371538" y="152425"/>
                    </a:lnTo>
                    <a:lnTo>
                      <a:pt x="371538" y="150723"/>
                    </a:lnTo>
                    <a:close/>
                  </a:path>
                  <a:path w="667385" h="200660">
                    <a:moveTo>
                      <a:pt x="428701" y="188823"/>
                    </a:moveTo>
                    <a:lnTo>
                      <a:pt x="420878" y="181000"/>
                    </a:lnTo>
                    <a:lnTo>
                      <a:pt x="417474" y="181000"/>
                    </a:lnTo>
                    <a:lnTo>
                      <a:pt x="409651" y="188823"/>
                    </a:lnTo>
                    <a:lnTo>
                      <a:pt x="409651" y="192227"/>
                    </a:lnTo>
                    <a:lnTo>
                      <a:pt x="420878" y="200063"/>
                    </a:lnTo>
                    <a:lnTo>
                      <a:pt x="422465" y="199631"/>
                    </a:lnTo>
                    <a:lnTo>
                      <a:pt x="425411" y="197929"/>
                    </a:lnTo>
                    <a:lnTo>
                      <a:pt x="426567" y="196773"/>
                    </a:lnTo>
                    <a:lnTo>
                      <a:pt x="428269" y="193827"/>
                    </a:lnTo>
                    <a:lnTo>
                      <a:pt x="428701" y="192239"/>
                    </a:lnTo>
                    <a:lnTo>
                      <a:pt x="428701" y="190538"/>
                    </a:lnTo>
                    <a:lnTo>
                      <a:pt x="428701" y="188823"/>
                    </a:lnTo>
                    <a:close/>
                  </a:path>
                  <a:path w="667385" h="200660">
                    <a:moveTo>
                      <a:pt x="495388" y="150723"/>
                    </a:moveTo>
                    <a:lnTo>
                      <a:pt x="487565" y="142900"/>
                    </a:lnTo>
                    <a:lnTo>
                      <a:pt x="484162" y="142900"/>
                    </a:lnTo>
                    <a:lnTo>
                      <a:pt x="476338" y="150723"/>
                    </a:lnTo>
                    <a:lnTo>
                      <a:pt x="476338" y="154127"/>
                    </a:lnTo>
                    <a:lnTo>
                      <a:pt x="484162" y="161950"/>
                    </a:lnTo>
                    <a:lnTo>
                      <a:pt x="487565" y="161950"/>
                    </a:lnTo>
                    <a:lnTo>
                      <a:pt x="495388" y="154127"/>
                    </a:lnTo>
                    <a:lnTo>
                      <a:pt x="495388" y="152425"/>
                    </a:lnTo>
                    <a:lnTo>
                      <a:pt x="495388" y="150723"/>
                    </a:lnTo>
                    <a:close/>
                  </a:path>
                  <a:path w="667385" h="200660">
                    <a:moveTo>
                      <a:pt x="552551" y="141185"/>
                    </a:moveTo>
                    <a:lnTo>
                      <a:pt x="544715" y="133375"/>
                    </a:lnTo>
                    <a:lnTo>
                      <a:pt x="541312" y="133375"/>
                    </a:lnTo>
                    <a:lnTo>
                      <a:pt x="533488" y="141198"/>
                    </a:lnTo>
                    <a:lnTo>
                      <a:pt x="533488" y="144602"/>
                    </a:lnTo>
                    <a:lnTo>
                      <a:pt x="541312" y="152425"/>
                    </a:lnTo>
                    <a:lnTo>
                      <a:pt x="544715" y="152425"/>
                    </a:lnTo>
                    <a:lnTo>
                      <a:pt x="552551" y="144602"/>
                    </a:lnTo>
                    <a:lnTo>
                      <a:pt x="552551" y="142900"/>
                    </a:lnTo>
                    <a:lnTo>
                      <a:pt x="552551" y="141185"/>
                    </a:lnTo>
                    <a:close/>
                  </a:path>
                  <a:path w="667385" h="200660">
                    <a:moveTo>
                      <a:pt x="609714" y="114325"/>
                    </a:moveTo>
                    <a:lnTo>
                      <a:pt x="601878" y="104787"/>
                    </a:lnTo>
                    <a:lnTo>
                      <a:pt x="598474" y="104787"/>
                    </a:lnTo>
                    <a:lnTo>
                      <a:pt x="590651" y="112610"/>
                    </a:lnTo>
                    <a:lnTo>
                      <a:pt x="590651" y="116014"/>
                    </a:lnTo>
                    <a:lnTo>
                      <a:pt x="601878" y="123850"/>
                    </a:lnTo>
                    <a:lnTo>
                      <a:pt x="603465" y="123418"/>
                    </a:lnTo>
                    <a:lnTo>
                      <a:pt x="609714" y="114325"/>
                    </a:lnTo>
                    <a:close/>
                  </a:path>
                  <a:path w="667385" h="200660">
                    <a:moveTo>
                      <a:pt x="666864" y="64973"/>
                    </a:moveTo>
                    <a:lnTo>
                      <a:pt x="659041" y="57162"/>
                    </a:lnTo>
                    <a:lnTo>
                      <a:pt x="655637" y="57162"/>
                    </a:lnTo>
                    <a:lnTo>
                      <a:pt x="647814" y="64985"/>
                    </a:lnTo>
                    <a:lnTo>
                      <a:pt x="647814" y="68389"/>
                    </a:lnTo>
                    <a:lnTo>
                      <a:pt x="655637" y="76212"/>
                    </a:lnTo>
                    <a:lnTo>
                      <a:pt x="659041" y="76212"/>
                    </a:lnTo>
                    <a:lnTo>
                      <a:pt x="666864" y="68389"/>
                    </a:lnTo>
                    <a:lnTo>
                      <a:pt x="666864" y="66687"/>
                    </a:lnTo>
                    <a:lnTo>
                      <a:pt x="666864" y="64973"/>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6379" name="TextBox 6378">
              <a:extLst>
                <a:ext uri="{FF2B5EF4-FFF2-40B4-BE49-F238E27FC236}">
                  <a16:creationId xmlns:a16="http://schemas.microsoft.com/office/drawing/2014/main" id="{11B023AB-F78F-4D5B-7C4E-4DA375CD4002}"/>
                </a:ext>
              </a:extLst>
            </p:cNvPr>
            <p:cNvSpPr txBox="1"/>
            <p:nvPr/>
          </p:nvSpPr>
          <p:spPr>
            <a:xfrm>
              <a:off x="376528" y="599768"/>
              <a:ext cx="2392485"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PI_013 Number of industrial and commercial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sp>
        <p:nvSpPr>
          <p:cNvPr id="6399" name="TextBox 6398">
            <a:extLst>
              <a:ext uri="{FF2B5EF4-FFF2-40B4-BE49-F238E27FC236}">
                <a16:creationId xmlns:a16="http://schemas.microsoft.com/office/drawing/2014/main" id="{502F3D2D-53BE-8906-723F-151A7E14D8AB}"/>
              </a:ext>
            </a:extLst>
          </p:cNvPr>
          <p:cNvSpPr txBox="1"/>
          <p:nvPr/>
        </p:nvSpPr>
        <p:spPr>
          <a:xfrm>
            <a:off x="3683724" y="4267486"/>
            <a:ext cx="2440069" cy="400110"/>
          </a:xfrm>
          <a:prstGeom prst="rect">
            <a:avLst/>
          </a:prstGeom>
          <a:noFill/>
        </p:spPr>
        <p:txBody>
          <a:bodyPr wrap="square">
            <a:spAutoFit/>
          </a:bodyPr>
          <a:lstStyle/>
          <a:p>
            <a:r>
              <a:rPr lang="en-US" sz="1000" dirty="0">
                <a:latin typeface="Lucida Sans" panose="020B0602030504020204" pitchFamily="34" charset="0"/>
              </a:rPr>
              <a:t>PI_014 Percentage of On-Station first responses within 10 minutes</a:t>
            </a:r>
            <a:endParaRPr lang="en-GB" sz="1000" dirty="0">
              <a:latin typeface="Lucida Sans" panose="020B0602030504020204" pitchFamily="34" charset="0"/>
            </a:endParaRPr>
          </a:p>
        </p:txBody>
      </p:sp>
      <p:sp>
        <p:nvSpPr>
          <p:cNvPr id="6473" name="TextBox 6472">
            <a:extLst>
              <a:ext uri="{FF2B5EF4-FFF2-40B4-BE49-F238E27FC236}">
                <a16:creationId xmlns:a16="http://schemas.microsoft.com/office/drawing/2014/main" id="{C3868780-6E02-EFE2-38CE-3DB17F9CD499}"/>
              </a:ext>
            </a:extLst>
          </p:cNvPr>
          <p:cNvSpPr txBox="1"/>
          <p:nvPr/>
        </p:nvSpPr>
        <p:spPr>
          <a:xfrm>
            <a:off x="3652268" y="3842444"/>
            <a:ext cx="793752" cy="323165"/>
          </a:xfrm>
          <a:prstGeom prst="rect">
            <a:avLst/>
          </a:prstGeom>
          <a:noFill/>
        </p:spPr>
        <p:txBody>
          <a:bodyPr wrap="square" rtlCol="0">
            <a:spAutoFit/>
          </a:bodyPr>
          <a:lstStyle/>
          <a:p>
            <a:endParaRPr lang="en-GB" sz="1500" dirty="0">
              <a:solidFill>
                <a:srgbClr val="00B050"/>
              </a:solidFill>
              <a:latin typeface="Lucida Sans" panose="020B0602030504020204" pitchFamily="34" charset="0"/>
            </a:endParaRPr>
          </a:p>
        </p:txBody>
      </p:sp>
      <p:sp>
        <p:nvSpPr>
          <p:cNvPr id="6441" name="TextBox 6440">
            <a:extLst>
              <a:ext uri="{FF2B5EF4-FFF2-40B4-BE49-F238E27FC236}">
                <a16:creationId xmlns:a16="http://schemas.microsoft.com/office/drawing/2014/main" id="{DE5CB1DB-C9B0-B783-3CA2-EBE1B153FD2C}"/>
              </a:ext>
            </a:extLst>
          </p:cNvPr>
          <p:cNvSpPr txBox="1"/>
          <p:nvPr/>
        </p:nvSpPr>
        <p:spPr>
          <a:xfrm>
            <a:off x="3714605" y="3875331"/>
            <a:ext cx="819153" cy="323165"/>
          </a:xfrm>
          <a:prstGeom prst="rect">
            <a:avLst/>
          </a:prstGeom>
          <a:noFill/>
        </p:spPr>
        <p:txBody>
          <a:bodyPr wrap="square" rtlCol="0">
            <a:spAutoFit/>
          </a:bodyPr>
          <a:lstStyle/>
          <a:p>
            <a:r>
              <a:rPr lang="en-GB" sz="1500" dirty="0">
                <a:solidFill>
                  <a:srgbClr val="00B050"/>
                </a:solidFill>
                <a:latin typeface="Lucida Sans" panose="020B0602030504020204" pitchFamily="34" charset="0"/>
              </a:rPr>
              <a:t>78.13</a:t>
            </a:r>
          </a:p>
        </p:txBody>
      </p:sp>
      <p:grpSp>
        <p:nvGrpSpPr>
          <p:cNvPr id="6442" name="Group 6441">
            <a:extLst>
              <a:ext uri="{FF2B5EF4-FFF2-40B4-BE49-F238E27FC236}">
                <a16:creationId xmlns:a16="http://schemas.microsoft.com/office/drawing/2014/main" id="{C153FF18-8FB4-5784-D86C-BE0369111D73}"/>
              </a:ext>
            </a:extLst>
          </p:cNvPr>
          <p:cNvGrpSpPr/>
          <p:nvPr/>
        </p:nvGrpSpPr>
        <p:grpSpPr>
          <a:xfrm>
            <a:off x="5007821" y="3961179"/>
            <a:ext cx="714375" cy="250508"/>
            <a:chOff x="2770443" y="3546793"/>
            <a:chExt cx="714375" cy="250508"/>
          </a:xfrm>
        </p:grpSpPr>
        <p:grpSp>
          <p:nvGrpSpPr>
            <p:cNvPr id="6443" name="Group 6442">
              <a:extLst>
                <a:ext uri="{FF2B5EF4-FFF2-40B4-BE49-F238E27FC236}">
                  <a16:creationId xmlns:a16="http://schemas.microsoft.com/office/drawing/2014/main" id="{A3B6D634-97F2-DDFC-9DB3-941EF586E9DD}"/>
                </a:ext>
              </a:extLst>
            </p:cNvPr>
            <p:cNvGrpSpPr>
              <a:grpSpLocks/>
            </p:cNvGrpSpPr>
            <p:nvPr/>
          </p:nvGrpSpPr>
          <p:grpSpPr>
            <a:xfrm>
              <a:off x="2770443" y="3796031"/>
              <a:ext cx="714375" cy="1270"/>
              <a:chOff x="0" y="4763"/>
              <a:chExt cx="715010" cy="1270"/>
            </a:xfrm>
          </p:grpSpPr>
          <p:sp>
            <p:nvSpPr>
              <p:cNvPr id="6471" name="Graphic 222">
                <a:extLst>
                  <a:ext uri="{FF2B5EF4-FFF2-40B4-BE49-F238E27FC236}">
                    <a16:creationId xmlns:a16="http://schemas.microsoft.com/office/drawing/2014/main" id="{5259ABFF-DB59-B2E1-8869-B85C1DDDE35F}"/>
                  </a:ext>
                </a:extLst>
              </p:cNvPr>
              <p:cNvSpPr/>
              <p:nvPr/>
            </p:nvSpPr>
            <p:spPr>
              <a:xfrm>
                <a:off x="0" y="4763"/>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grpSp>
        <p:grpSp>
          <p:nvGrpSpPr>
            <p:cNvPr id="6444" name="Group 6443">
              <a:extLst>
                <a:ext uri="{FF2B5EF4-FFF2-40B4-BE49-F238E27FC236}">
                  <a16:creationId xmlns:a16="http://schemas.microsoft.com/office/drawing/2014/main" id="{703B2203-EF7C-781D-5816-ADF1C0253D0A}"/>
                </a:ext>
              </a:extLst>
            </p:cNvPr>
            <p:cNvGrpSpPr>
              <a:grpSpLocks/>
            </p:cNvGrpSpPr>
            <p:nvPr/>
          </p:nvGrpSpPr>
          <p:grpSpPr>
            <a:xfrm>
              <a:off x="2903793" y="3553143"/>
              <a:ext cx="19050" cy="19050"/>
              <a:chOff x="0" y="0"/>
              <a:chExt cx="19050" cy="19685"/>
            </a:xfrm>
          </p:grpSpPr>
          <p:sp>
            <p:nvSpPr>
              <p:cNvPr id="6470" name="Graphic 224">
                <a:extLst>
                  <a:ext uri="{FF2B5EF4-FFF2-40B4-BE49-F238E27FC236}">
                    <a16:creationId xmlns:a16="http://schemas.microsoft.com/office/drawing/2014/main" id="{64BC641A-E5A3-098F-3C0B-562712BFCF53}"/>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445" name="Group 6444">
              <a:extLst>
                <a:ext uri="{FF2B5EF4-FFF2-40B4-BE49-F238E27FC236}">
                  <a16:creationId xmlns:a16="http://schemas.microsoft.com/office/drawing/2014/main" id="{2624DBF5-2B24-3599-CFB2-1236E306E8B8}"/>
                </a:ext>
              </a:extLst>
            </p:cNvPr>
            <p:cNvGrpSpPr>
              <a:grpSpLocks/>
            </p:cNvGrpSpPr>
            <p:nvPr/>
          </p:nvGrpSpPr>
          <p:grpSpPr>
            <a:xfrm>
              <a:off x="3084768" y="3556318"/>
              <a:ext cx="19050" cy="19050"/>
              <a:chOff x="0" y="0"/>
              <a:chExt cx="19050" cy="19050"/>
            </a:xfrm>
          </p:grpSpPr>
          <p:sp>
            <p:nvSpPr>
              <p:cNvPr id="6469" name="Graphic 226">
                <a:extLst>
                  <a:ext uri="{FF2B5EF4-FFF2-40B4-BE49-F238E27FC236}">
                    <a16:creationId xmlns:a16="http://schemas.microsoft.com/office/drawing/2014/main" id="{BE06F34F-B7F5-0A3E-4273-B56A771766DA}"/>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456" name="Group 6455">
              <a:extLst>
                <a:ext uri="{FF2B5EF4-FFF2-40B4-BE49-F238E27FC236}">
                  <a16:creationId xmlns:a16="http://schemas.microsoft.com/office/drawing/2014/main" id="{4F2C5B76-D252-D580-D125-3265645682B3}"/>
                </a:ext>
              </a:extLst>
            </p:cNvPr>
            <p:cNvGrpSpPr>
              <a:grpSpLocks/>
            </p:cNvGrpSpPr>
            <p:nvPr/>
          </p:nvGrpSpPr>
          <p:grpSpPr>
            <a:xfrm>
              <a:off x="3427668" y="3559493"/>
              <a:ext cx="19050" cy="19050"/>
              <a:chOff x="0" y="0"/>
              <a:chExt cx="19050" cy="19050"/>
            </a:xfrm>
          </p:grpSpPr>
          <p:sp>
            <p:nvSpPr>
              <p:cNvPr id="6468" name="Graphic 228">
                <a:extLst>
                  <a:ext uri="{FF2B5EF4-FFF2-40B4-BE49-F238E27FC236}">
                    <a16:creationId xmlns:a16="http://schemas.microsoft.com/office/drawing/2014/main" id="{BA328017-1417-B17F-0826-F9360FB424D8}"/>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457" name="Group 6456">
              <a:extLst>
                <a:ext uri="{FF2B5EF4-FFF2-40B4-BE49-F238E27FC236}">
                  <a16:creationId xmlns:a16="http://schemas.microsoft.com/office/drawing/2014/main" id="{E180DB8B-3757-48E5-9175-38B1B30AF926}"/>
                </a:ext>
              </a:extLst>
            </p:cNvPr>
            <p:cNvGrpSpPr>
              <a:grpSpLocks/>
            </p:cNvGrpSpPr>
            <p:nvPr/>
          </p:nvGrpSpPr>
          <p:grpSpPr>
            <a:xfrm>
              <a:off x="2903793" y="3553143"/>
              <a:ext cx="19050" cy="19050"/>
              <a:chOff x="0" y="0"/>
              <a:chExt cx="19050" cy="19685"/>
            </a:xfrm>
          </p:grpSpPr>
          <p:sp>
            <p:nvSpPr>
              <p:cNvPr id="6460" name="Graphic 235">
                <a:extLst>
                  <a:ext uri="{FF2B5EF4-FFF2-40B4-BE49-F238E27FC236}">
                    <a16:creationId xmlns:a16="http://schemas.microsoft.com/office/drawing/2014/main" id="{01B82F59-0090-A18E-81A0-6CBEB1A8DED0}"/>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458" name="Group 6457">
              <a:extLst>
                <a:ext uri="{FF2B5EF4-FFF2-40B4-BE49-F238E27FC236}">
                  <a16:creationId xmlns:a16="http://schemas.microsoft.com/office/drawing/2014/main" id="{BDF40B87-187F-2B1A-DD7A-447C03084CEF}"/>
                </a:ext>
              </a:extLst>
            </p:cNvPr>
            <p:cNvGrpSpPr>
              <a:grpSpLocks/>
            </p:cNvGrpSpPr>
            <p:nvPr/>
          </p:nvGrpSpPr>
          <p:grpSpPr>
            <a:xfrm>
              <a:off x="3246693" y="3546793"/>
              <a:ext cx="19050" cy="19050"/>
              <a:chOff x="0" y="0"/>
              <a:chExt cx="19050" cy="19050"/>
            </a:xfrm>
          </p:grpSpPr>
          <p:sp>
            <p:nvSpPr>
              <p:cNvPr id="6459" name="Graphic 239">
                <a:extLst>
                  <a:ext uri="{FF2B5EF4-FFF2-40B4-BE49-F238E27FC236}">
                    <a16:creationId xmlns:a16="http://schemas.microsoft.com/office/drawing/2014/main" id="{5241DE79-7BFF-8C33-699F-721AA9CE7264}"/>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grpSp>
        <p:nvGrpSpPr>
          <p:cNvPr id="6513" name="Group 6512">
            <a:extLst>
              <a:ext uri="{FF2B5EF4-FFF2-40B4-BE49-F238E27FC236}">
                <a16:creationId xmlns:a16="http://schemas.microsoft.com/office/drawing/2014/main" id="{F2246332-340E-674D-0D1E-8E4668F5AD82}"/>
              </a:ext>
            </a:extLst>
          </p:cNvPr>
          <p:cNvGrpSpPr/>
          <p:nvPr/>
        </p:nvGrpSpPr>
        <p:grpSpPr>
          <a:xfrm>
            <a:off x="6255916" y="3810621"/>
            <a:ext cx="2912683" cy="1233488"/>
            <a:chOff x="6243216" y="4077321"/>
            <a:chExt cx="2912683" cy="1233488"/>
          </a:xfrm>
        </p:grpSpPr>
        <p:graphicFrame>
          <p:nvGraphicFramePr>
            <p:cNvPr id="6495" name="Object 6494">
              <a:extLst>
                <a:ext uri="{FF2B5EF4-FFF2-40B4-BE49-F238E27FC236}">
                  <a16:creationId xmlns:a16="http://schemas.microsoft.com/office/drawing/2014/main" id="{1A20BD2F-C9B1-77B3-FC29-3702201AB1F9}"/>
                </a:ext>
              </a:extLst>
            </p:cNvPr>
            <p:cNvGraphicFramePr>
              <a:graphicFrameLocks noChangeAspect="1"/>
            </p:cNvGraphicFramePr>
            <p:nvPr/>
          </p:nvGraphicFramePr>
          <p:xfrm>
            <a:off x="6243216" y="4077321"/>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495" name="Object 6494">
                          <a:extLst>
                            <a:ext uri="{FF2B5EF4-FFF2-40B4-BE49-F238E27FC236}">
                              <a16:creationId xmlns:a16="http://schemas.microsoft.com/office/drawing/2014/main" id="{1A20BD2F-C9B1-77B3-FC29-3702201AB1F9}"/>
                            </a:ext>
                          </a:extLst>
                        </p:cNvPr>
                        <p:cNvPicPr/>
                        <p:nvPr/>
                      </p:nvPicPr>
                      <p:blipFill>
                        <a:blip r:embed="rId4"/>
                        <a:stretch>
                          <a:fillRect/>
                        </a:stretch>
                      </p:blipFill>
                      <p:spPr>
                        <a:xfrm>
                          <a:off x="6243216" y="4077321"/>
                          <a:ext cx="2912683" cy="1233488"/>
                        </a:xfrm>
                        <a:prstGeom prst="rect">
                          <a:avLst/>
                        </a:prstGeom>
                      </p:spPr>
                    </p:pic>
                  </p:oleObj>
                </mc:Fallback>
              </mc:AlternateContent>
            </a:graphicData>
          </a:graphic>
        </p:graphicFrame>
        <p:sp>
          <p:nvSpPr>
            <p:cNvPr id="6496" name="TextBox 6495">
              <a:extLst>
                <a:ext uri="{FF2B5EF4-FFF2-40B4-BE49-F238E27FC236}">
                  <a16:creationId xmlns:a16="http://schemas.microsoft.com/office/drawing/2014/main" id="{17070085-6E45-ECC2-F85A-CAB3B7E613E6}"/>
                </a:ext>
              </a:extLst>
            </p:cNvPr>
            <p:cNvSpPr txBox="1"/>
            <p:nvPr/>
          </p:nvSpPr>
          <p:spPr>
            <a:xfrm>
              <a:off x="6570266" y="4117545"/>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75.22</a:t>
              </a:r>
            </a:p>
          </p:txBody>
        </p:sp>
        <p:sp>
          <p:nvSpPr>
            <p:cNvPr id="6497" name="TextBox 6496">
              <a:extLst>
                <a:ext uri="{FF2B5EF4-FFF2-40B4-BE49-F238E27FC236}">
                  <a16:creationId xmlns:a16="http://schemas.microsoft.com/office/drawing/2014/main" id="{941EC76E-7DAE-AF58-F8E8-6CCACFF3055E}"/>
                </a:ext>
              </a:extLst>
            </p:cNvPr>
            <p:cNvSpPr txBox="1"/>
            <p:nvPr/>
          </p:nvSpPr>
          <p:spPr>
            <a:xfrm>
              <a:off x="6500283" y="4542623"/>
              <a:ext cx="2297437"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PI_015 Percentage of On-Call first responses within 15 minutes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6498" name="Group 6497">
              <a:extLst>
                <a:ext uri="{FF2B5EF4-FFF2-40B4-BE49-F238E27FC236}">
                  <a16:creationId xmlns:a16="http://schemas.microsoft.com/office/drawing/2014/main" id="{8F1122FB-6BFE-7302-BCAC-C0FF27249074}"/>
                </a:ext>
              </a:extLst>
            </p:cNvPr>
            <p:cNvGrpSpPr/>
            <p:nvPr/>
          </p:nvGrpSpPr>
          <p:grpSpPr>
            <a:xfrm>
              <a:off x="7690467" y="4222098"/>
              <a:ext cx="753197" cy="247650"/>
              <a:chOff x="3794806" y="1653745"/>
              <a:chExt cx="714375" cy="247650"/>
            </a:xfrm>
          </p:grpSpPr>
          <p:grpSp>
            <p:nvGrpSpPr>
              <p:cNvPr id="6499" name="Group 6498">
                <a:extLst>
                  <a:ext uri="{FF2B5EF4-FFF2-40B4-BE49-F238E27FC236}">
                    <a16:creationId xmlns:a16="http://schemas.microsoft.com/office/drawing/2014/main" id="{2D12DF87-56BE-B9A2-DF8C-26F6DAB688CB}"/>
                  </a:ext>
                </a:extLst>
              </p:cNvPr>
              <p:cNvGrpSpPr>
                <a:grpSpLocks/>
              </p:cNvGrpSpPr>
              <p:nvPr/>
            </p:nvGrpSpPr>
            <p:grpSpPr>
              <a:xfrm>
                <a:off x="3794806" y="1891870"/>
                <a:ext cx="714375" cy="9525"/>
                <a:chOff x="0" y="0"/>
                <a:chExt cx="715010" cy="9525"/>
              </a:xfrm>
            </p:grpSpPr>
            <p:sp>
              <p:nvSpPr>
                <p:cNvPr id="6512" name="Graphic 222">
                  <a:extLst>
                    <a:ext uri="{FF2B5EF4-FFF2-40B4-BE49-F238E27FC236}">
                      <a16:creationId xmlns:a16="http://schemas.microsoft.com/office/drawing/2014/main" id="{C2FE7457-FE7E-8BFF-CEFE-2961AFBE10D7}"/>
                    </a:ext>
                  </a:extLst>
                </p:cNvPr>
                <p:cNvSpPr/>
                <p:nvPr/>
              </p:nvSpPr>
              <p:spPr>
                <a:xfrm>
                  <a:off x="0" y="4763"/>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500" name="Group 6499">
                <a:extLst>
                  <a:ext uri="{FF2B5EF4-FFF2-40B4-BE49-F238E27FC236}">
                    <a16:creationId xmlns:a16="http://schemas.microsoft.com/office/drawing/2014/main" id="{6D36F8AD-F404-3A36-BEA5-0C07650929D3}"/>
                  </a:ext>
                </a:extLst>
              </p:cNvPr>
              <p:cNvGrpSpPr>
                <a:grpSpLocks/>
              </p:cNvGrpSpPr>
              <p:nvPr/>
            </p:nvGrpSpPr>
            <p:grpSpPr>
              <a:xfrm>
                <a:off x="3928156" y="1653745"/>
                <a:ext cx="19050" cy="19050"/>
                <a:chOff x="0" y="0"/>
                <a:chExt cx="19050" cy="19685"/>
              </a:xfrm>
            </p:grpSpPr>
            <p:sp>
              <p:nvSpPr>
                <p:cNvPr id="6511" name="Graphic 224">
                  <a:extLst>
                    <a:ext uri="{FF2B5EF4-FFF2-40B4-BE49-F238E27FC236}">
                      <a16:creationId xmlns:a16="http://schemas.microsoft.com/office/drawing/2014/main" id="{9CF8F788-24A4-F5EE-4301-69C06FA3838D}"/>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501" name="Group 6500">
                <a:extLst>
                  <a:ext uri="{FF2B5EF4-FFF2-40B4-BE49-F238E27FC236}">
                    <a16:creationId xmlns:a16="http://schemas.microsoft.com/office/drawing/2014/main" id="{0399E6F4-32C4-1060-C0BA-E916791F14FC}"/>
                  </a:ext>
                </a:extLst>
              </p:cNvPr>
              <p:cNvGrpSpPr>
                <a:grpSpLocks/>
              </p:cNvGrpSpPr>
              <p:nvPr/>
            </p:nvGrpSpPr>
            <p:grpSpPr>
              <a:xfrm>
                <a:off x="4109131" y="1653745"/>
                <a:ext cx="19050" cy="19050"/>
                <a:chOff x="0" y="0"/>
                <a:chExt cx="19050" cy="19050"/>
              </a:xfrm>
            </p:grpSpPr>
            <p:sp>
              <p:nvSpPr>
                <p:cNvPr id="6510" name="Graphic 226">
                  <a:extLst>
                    <a:ext uri="{FF2B5EF4-FFF2-40B4-BE49-F238E27FC236}">
                      <a16:creationId xmlns:a16="http://schemas.microsoft.com/office/drawing/2014/main" id="{B0C65047-D1A6-CF51-C372-C82A8705DC10}"/>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502" name="Group 6501">
                <a:extLst>
                  <a:ext uri="{FF2B5EF4-FFF2-40B4-BE49-F238E27FC236}">
                    <a16:creationId xmlns:a16="http://schemas.microsoft.com/office/drawing/2014/main" id="{5A23E8C5-4151-7E48-3444-BF1FBFBC7294}"/>
                  </a:ext>
                </a:extLst>
              </p:cNvPr>
              <p:cNvGrpSpPr>
                <a:grpSpLocks/>
              </p:cNvGrpSpPr>
              <p:nvPr/>
            </p:nvGrpSpPr>
            <p:grpSpPr>
              <a:xfrm>
                <a:off x="4461556" y="1653745"/>
                <a:ext cx="19050" cy="19050"/>
                <a:chOff x="0" y="0"/>
                <a:chExt cx="19050" cy="19050"/>
              </a:xfrm>
            </p:grpSpPr>
            <p:sp>
              <p:nvSpPr>
                <p:cNvPr id="6509" name="Graphic 228">
                  <a:extLst>
                    <a:ext uri="{FF2B5EF4-FFF2-40B4-BE49-F238E27FC236}">
                      <a16:creationId xmlns:a16="http://schemas.microsoft.com/office/drawing/2014/main" id="{0ABC6339-1C91-346D-1A9E-D96EAE1C85F4}"/>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503" name="Group 6502">
                <a:extLst>
                  <a:ext uri="{FF2B5EF4-FFF2-40B4-BE49-F238E27FC236}">
                    <a16:creationId xmlns:a16="http://schemas.microsoft.com/office/drawing/2014/main" id="{CEC04A04-A039-C1D4-712B-E0911B6604F9}"/>
                  </a:ext>
                </a:extLst>
              </p:cNvPr>
              <p:cNvGrpSpPr>
                <a:grpSpLocks/>
              </p:cNvGrpSpPr>
              <p:nvPr/>
            </p:nvGrpSpPr>
            <p:grpSpPr>
              <a:xfrm>
                <a:off x="3794806" y="1891870"/>
                <a:ext cx="714375" cy="9525"/>
                <a:chOff x="0" y="0"/>
                <a:chExt cx="715010" cy="9525"/>
              </a:xfrm>
            </p:grpSpPr>
            <p:sp>
              <p:nvSpPr>
                <p:cNvPr id="6508" name="Graphic 233">
                  <a:extLst>
                    <a:ext uri="{FF2B5EF4-FFF2-40B4-BE49-F238E27FC236}">
                      <a16:creationId xmlns:a16="http://schemas.microsoft.com/office/drawing/2014/main" id="{E86F80C2-B91C-242D-BFCE-EFA8712680D1}"/>
                    </a:ext>
                  </a:extLst>
                </p:cNvPr>
                <p:cNvSpPr/>
                <p:nvPr/>
              </p:nvSpPr>
              <p:spPr>
                <a:xfrm>
                  <a:off x="0" y="4763"/>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504" name="Group 6503">
                <a:extLst>
                  <a:ext uri="{FF2B5EF4-FFF2-40B4-BE49-F238E27FC236}">
                    <a16:creationId xmlns:a16="http://schemas.microsoft.com/office/drawing/2014/main" id="{6CFEF222-673E-D4E7-ECBC-2014BB39C84C}"/>
                  </a:ext>
                </a:extLst>
              </p:cNvPr>
              <p:cNvGrpSpPr>
                <a:grpSpLocks/>
              </p:cNvGrpSpPr>
              <p:nvPr/>
            </p:nvGrpSpPr>
            <p:grpSpPr>
              <a:xfrm>
                <a:off x="4109131" y="1653745"/>
                <a:ext cx="19050" cy="19050"/>
                <a:chOff x="0" y="0"/>
                <a:chExt cx="19050" cy="19050"/>
              </a:xfrm>
            </p:grpSpPr>
            <p:sp>
              <p:nvSpPr>
                <p:cNvPr id="6507" name="Graphic 237">
                  <a:extLst>
                    <a:ext uri="{FF2B5EF4-FFF2-40B4-BE49-F238E27FC236}">
                      <a16:creationId xmlns:a16="http://schemas.microsoft.com/office/drawing/2014/main" id="{A1CB2022-8333-786B-3ED1-FB730D89CF81}"/>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505" name="Group 6504">
                <a:extLst>
                  <a:ext uri="{FF2B5EF4-FFF2-40B4-BE49-F238E27FC236}">
                    <a16:creationId xmlns:a16="http://schemas.microsoft.com/office/drawing/2014/main" id="{D03F99D0-E863-C4A9-4E55-0D459D90839F}"/>
                  </a:ext>
                </a:extLst>
              </p:cNvPr>
              <p:cNvGrpSpPr>
                <a:grpSpLocks/>
              </p:cNvGrpSpPr>
              <p:nvPr/>
            </p:nvGrpSpPr>
            <p:grpSpPr>
              <a:xfrm>
                <a:off x="4290106" y="1653745"/>
                <a:ext cx="19050" cy="19050"/>
                <a:chOff x="0" y="0"/>
                <a:chExt cx="19050" cy="19050"/>
              </a:xfrm>
            </p:grpSpPr>
            <p:sp>
              <p:nvSpPr>
                <p:cNvPr id="6506" name="Graphic 239">
                  <a:extLst>
                    <a:ext uri="{FF2B5EF4-FFF2-40B4-BE49-F238E27FC236}">
                      <a16:creationId xmlns:a16="http://schemas.microsoft.com/office/drawing/2014/main" id="{F030555A-48E8-702F-D299-B26EE9C46E15}"/>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sp>
        <p:nvSpPr>
          <p:cNvPr id="6516" name="TextBox 6515">
            <a:extLst>
              <a:ext uri="{FF2B5EF4-FFF2-40B4-BE49-F238E27FC236}">
                <a16:creationId xmlns:a16="http://schemas.microsoft.com/office/drawing/2014/main" id="{9DA38F9D-B3F6-CB4D-9E8A-19C1CBBF77C3}"/>
              </a:ext>
            </a:extLst>
          </p:cNvPr>
          <p:cNvSpPr txBox="1"/>
          <p:nvPr/>
        </p:nvSpPr>
        <p:spPr>
          <a:xfrm>
            <a:off x="787141" y="3337926"/>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sp>
        <p:nvSpPr>
          <p:cNvPr id="6517" name="TextBox 6516">
            <a:extLst>
              <a:ext uri="{FF2B5EF4-FFF2-40B4-BE49-F238E27FC236}">
                <a16:creationId xmlns:a16="http://schemas.microsoft.com/office/drawing/2014/main" id="{EA795ADD-66C0-762B-C104-B26E18077E1B}"/>
              </a:ext>
            </a:extLst>
          </p:cNvPr>
          <p:cNvSpPr txBox="1"/>
          <p:nvPr/>
        </p:nvSpPr>
        <p:spPr>
          <a:xfrm>
            <a:off x="3593160" y="3337972"/>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sp>
        <p:nvSpPr>
          <p:cNvPr id="6518" name="TextBox 6517">
            <a:extLst>
              <a:ext uri="{FF2B5EF4-FFF2-40B4-BE49-F238E27FC236}">
                <a16:creationId xmlns:a16="http://schemas.microsoft.com/office/drawing/2014/main" id="{70BB6D48-247C-001D-61D5-D54493750A14}"/>
              </a:ext>
            </a:extLst>
          </p:cNvPr>
          <p:cNvSpPr txBox="1"/>
          <p:nvPr/>
        </p:nvSpPr>
        <p:spPr>
          <a:xfrm>
            <a:off x="6438150" y="3315047"/>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sp>
        <p:nvSpPr>
          <p:cNvPr id="6519" name="TextBox 6518">
            <a:extLst>
              <a:ext uri="{FF2B5EF4-FFF2-40B4-BE49-F238E27FC236}">
                <a16:creationId xmlns:a16="http://schemas.microsoft.com/office/drawing/2014/main" id="{46793D94-6F5E-E8A6-C68F-5F0318D2BDEA}"/>
              </a:ext>
            </a:extLst>
          </p:cNvPr>
          <p:cNvSpPr txBox="1"/>
          <p:nvPr/>
        </p:nvSpPr>
        <p:spPr>
          <a:xfrm>
            <a:off x="9174470" y="3325226"/>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sp>
        <p:nvSpPr>
          <p:cNvPr id="6520" name="TextBox 6519">
            <a:extLst>
              <a:ext uri="{FF2B5EF4-FFF2-40B4-BE49-F238E27FC236}">
                <a16:creationId xmlns:a16="http://schemas.microsoft.com/office/drawing/2014/main" id="{A24C0B86-0C81-FAC0-DC5C-FBA04C1CDDEE}"/>
              </a:ext>
            </a:extLst>
          </p:cNvPr>
          <p:cNvSpPr txBox="1"/>
          <p:nvPr/>
        </p:nvSpPr>
        <p:spPr>
          <a:xfrm>
            <a:off x="789845" y="4658051"/>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sp>
        <p:nvSpPr>
          <p:cNvPr id="6522" name="TextBox 6521">
            <a:extLst>
              <a:ext uri="{FF2B5EF4-FFF2-40B4-BE49-F238E27FC236}">
                <a16:creationId xmlns:a16="http://schemas.microsoft.com/office/drawing/2014/main" id="{BCB79A2D-06BF-13EE-0882-2F9D86C3B02B}"/>
              </a:ext>
            </a:extLst>
          </p:cNvPr>
          <p:cNvSpPr txBox="1"/>
          <p:nvPr/>
        </p:nvSpPr>
        <p:spPr>
          <a:xfrm>
            <a:off x="3562828" y="4671744"/>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graphicFrame>
        <p:nvGraphicFramePr>
          <p:cNvPr id="6523" name="Object 6522">
            <a:extLst>
              <a:ext uri="{FF2B5EF4-FFF2-40B4-BE49-F238E27FC236}">
                <a16:creationId xmlns:a16="http://schemas.microsoft.com/office/drawing/2014/main" id="{AED2CED0-19B6-5F1B-A979-644B601285A3}"/>
              </a:ext>
            </a:extLst>
          </p:cNvPr>
          <p:cNvGraphicFramePr>
            <a:graphicFrameLocks noChangeAspect="1"/>
          </p:cNvGraphicFramePr>
          <p:nvPr>
            <p:extLst>
              <p:ext uri="{D42A27DB-BD31-4B8C-83A1-F6EECF244321}">
                <p14:modId xmlns:p14="http://schemas.microsoft.com/office/powerpoint/2010/main" val="212638306"/>
              </p:ext>
            </p:extLst>
          </p:nvPr>
        </p:nvGraphicFramePr>
        <p:xfrm>
          <a:off x="3469199" y="3825651"/>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523" name="Object 6522">
                        <a:extLst>
                          <a:ext uri="{FF2B5EF4-FFF2-40B4-BE49-F238E27FC236}">
                            <a16:creationId xmlns:a16="http://schemas.microsoft.com/office/drawing/2014/main" id="{AED2CED0-19B6-5F1B-A979-644B601285A3}"/>
                          </a:ext>
                        </a:extLst>
                      </p:cNvPr>
                      <p:cNvPicPr/>
                      <p:nvPr/>
                    </p:nvPicPr>
                    <p:blipFill>
                      <a:blip r:embed="rId4"/>
                      <a:stretch>
                        <a:fillRect/>
                      </a:stretch>
                    </p:blipFill>
                    <p:spPr>
                      <a:xfrm>
                        <a:off x="3469199" y="3825651"/>
                        <a:ext cx="2912683" cy="1233488"/>
                      </a:xfrm>
                      <a:prstGeom prst="rect">
                        <a:avLst/>
                      </a:prstGeom>
                    </p:spPr>
                  </p:pic>
                </p:oleObj>
              </mc:Fallback>
            </mc:AlternateContent>
          </a:graphicData>
        </a:graphic>
      </p:graphicFrame>
      <p:sp>
        <p:nvSpPr>
          <p:cNvPr id="6524" name="TextBox 6523">
            <a:extLst>
              <a:ext uri="{FF2B5EF4-FFF2-40B4-BE49-F238E27FC236}">
                <a16:creationId xmlns:a16="http://schemas.microsoft.com/office/drawing/2014/main" id="{295B3D1F-5611-9D0B-14DF-60C7EA9AFD5E}"/>
              </a:ext>
            </a:extLst>
          </p:cNvPr>
          <p:cNvSpPr txBox="1"/>
          <p:nvPr/>
        </p:nvSpPr>
        <p:spPr>
          <a:xfrm>
            <a:off x="6339411" y="4635286"/>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grpSp>
        <p:nvGrpSpPr>
          <p:cNvPr id="6155" name="Group 6154">
            <a:extLst>
              <a:ext uri="{FF2B5EF4-FFF2-40B4-BE49-F238E27FC236}">
                <a16:creationId xmlns:a16="http://schemas.microsoft.com/office/drawing/2014/main" id="{922ECF75-7E74-1A65-F126-ECC5ECFFC075}"/>
              </a:ext>
            </a:extLst>
          </p:cNvPr>
          <p:cNvGrpSpPr/>
          <p:nvPr/>
        </p:nvGrpSpPr>
        <p:grpSpPr>
          <a:xfrm>
            <a:off x="8978326" y="3663851"/>
            <a:ext cx="2952750" cy="1382363"/>
            <a:chOff x="75972" y="44121"/>
            <a:chExt cx="2952750" cy="1382363"/>
          </a:xfrm>
        </p:grpSpPr>
        <p:sp>
          <p:nvSpPr>
            <p:cNvPr id="6156" name="TextBox 6155">
              <a:extLst>
                <a:ext uri="{FF2B5EF4-FFF2-40B4-BE49-F238E27FC236}">
                  <a16:creationId xmlns:a16="http://schemas.microsoft.com/office/drawing/2014/main" id="{BDC5CFC2-500E-56A9-2A7A-C0D98CA5CDBC}"/>
                </a:ext>
              </a:extLst>
            </p:cNvPr>
            <p:cNvSpPr txBox="1"/>
            <p:nvPr/>
          </p:nvSpPr>
          <p:spPr>
            <a:xfrm>
              <a:off x="362359" y="44121"/>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sp>
          <p:nvSpPr>
            <p:cNvPr id="6157" name="TextBox 6156">
              <a:extLst>
                <a:ext uri="{FF2B5EF4-FFF2-40B4-BE49-F238E27FC236}">
                  <a16:creationId xmlns:a16="http://schemas.microsoft.com/office/drawing/2014/main" id="{700A0FF7-F582-F1D7-ABC5-A38B6A35361E}"/>
                </a:ext>
              </a:extLst>
            </p:cNvPr>
            <p:cNvSpPr txBox="1"/>
            <p:nvPr/>
          </p:nvSpPr>
          <p:spPr>
            <a:xfrm>
              <a:off x="381647" y="262009"/>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1.27</a:t>
              </a:r>
            </a:p>
          </p:txBody>
        </p:sp>
        <p:sp>
          <p:nvSpPr>
            <p:cNvPr id="6158" name="TextBox 6157">
              <a:extLst>
                <a:ext uri="{FF2B5EF4-FFF2-40B4-BE49-F238E27FC236}">
                  <a16:creationId xmlns:a16="http://schemas.microsoft.com/office/drawing/2014/main" id="{183D0078-ED5D-5E19-E83A-349FFADAE459}"/>
                </a:ext>
              </a:extLst>
            </p:cNvPr>
            <p:cNvSpPr txBox="1"/>
            <p:nvPr/>
          </p:nvSpPr>
          <p:spPr>
            <a:xfrm>
              <a:off x="264422" y="1038195"/>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sp>
          <p:nvSpPr>
            <p:cNvPr id="6159" name="TextBox 6158">
              <a:extLst>
                <a:ext uri="{FF2B5EF4-FFF2-40B4-BE49-F238E27FC236}">
                  <a16:creationId xmlns:a16="http://schemas.microsoft.com/office/drawing/2014/main" id="{12224FD4-1F70-3042-8D63-731964391AE2}"/>
                </a:ext>
              </a:extLst>
            </p:cNvPr>
            <p:cNvSpPr txBox="1"/>
            <p:nvPr/>
          </p:nvSpPr>
          <p:spPr>
            <a:xfrm>
              <a:off x="355568" y="599848"/>
              <a:ext cx="2266385" cy="5078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ucida Sans" panose="020B0602030504020204" pitchFamily="34" charset="0"/>
                </a:rPr>
                <a:t>PI_022 % of AFA calls to properties covered by RRO that become Primary fires</a:t>
              </a:r>
              <a:endParaRPr kumimoji="0" lang="en-GB" sz="9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6160" name="Group 6159">
              <a:extLst>
                <a:ext uri="{FF2B5EF4-FFF2-40B4-BE49-F238E27FC236}">
                  <a16:creationId xmlns:a16="http://schemas.microsoft.com/office/drawing/2014/main" id="{47D5A51C-A834-1231-E934-BC5D84B194F6}"/>
                </a:ext>
              </a:extLst>
            </p:cNvPr>
            <p:cNvGrpSpPr>
              <a:grpSpLocks/>
            </p:cNvGrpSpPr>
            <p:nvPr/>
          </p:nvGrpSpPr>
          <p:grpSpPr>
            <a:xfrm>
              <a:off x="1736711" y="313261"/>
              <a:ext cx="714375" cy="257175"/>
              <a:chOff x="0" y="0"/>
              <a:chExt cx="715010" cy="257810"/>
            </a:xfrm>
          </p:grpSpPr>
          <p:sp>
            <p:nvSpPr>
              <p:cNvPr id="6162" name="Graphic 244">
                <a:extLst>
                  <a:ext uri="{FF2B5EF4-FFF2-40B4-BE49-F238E27FC236}">
                    <a16:creationId xmlns:a16="http://schemas.microsoft.com/office/drawing/2014/main" id="{46E77607-B64A-27A1-92EC-64D1FFDFBA4F}"/>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64" name="Graphic 245">
                <a:extLst>
                  <a:ext uri="{FF2B5EF4-FFF2-40B4-BE49-F238E27FC236}">
                    <a16:creationId xmlns:a16="http://schemas.microsoft.com/office/drawing/2014/main" id="{319FECDA-0DF8-2861-46A3-986976B2EF2E}"/>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66" name="Graphic 246">
                <a:extLst>
                  <a:ext uri="{FF2B5EF4-FFF2-40B4-BE49-F238E27FC236}">
                    <a16:creationId xmlns:a16="http://schemas.microsoft.com/office/drawing/2014/main" id="{E608AABF-FE52-303E-FF04-E1D51257D622}"/>
                  </a:ext>
                </a:extLst>
              </p:cNvPr>
              <p:cNvSpPr/>
              <p:nvPr/>
            </p:nvSpPr>
            <p:spPr>
              <a:xfrm>
                <a:off x="29770" y="11792"/>
                <a:ext cx="655320" cy="236220"/>
              </a:xfrm>
              <a:custGeom>
                <a:avLst/>
                <a:gdLst/>
                <a:ahLst/>
                <a:cxnLst/>
                <a:rect l="l" t="t" r="r" b="b"/>
                <a:pathLst>
                  <a:path w="655320" h="236220">
                    <a:moveTo>
                      <a:pt x="231681" y="151164"/>
                    </a:moveTo>
                    <a:lnTo>
                      <a:pt x="59541" y="151164"/>
                    </a:lnTo>
                    <a:lnTo>
                      <a:pt x="119083" y="0"/>
                    </a:lnTo>
                    <a:lnTo>
                      <a:pt x="178624" y="28241"/>
                    </a:lnTo>
                    <a:lnTo>
                      <a:pt x="231681" y="151164"/>
                    </a:lnTo>
                    <a:close/>
                  </a:path>
                  <a:path w="655320" h="236220">
                    <a:moveTo>
                      <a:pt x="476332" y="235898"/>
                    </a:moveTo>
                    <a:lnTo>
                      <a:pt x="0" y="235898"/>
                    </a:lnTo>
                    <a:lnTo>
                      <a:pt x="0" y="58797"/>
                    </a:lnTo>
                    <a:lnTo>
                      <a:pt x="59541" y="151164"/>
                    </a:lnTo>
                    <a:lnTo>
                      <a:pt x="231681" y="151164"/>
                    </a:lnTo>
                    <a:lnTo>
                      <a:pt x="238166" y="166188"/>
                    </a:lnTo>
                    <a:lnTo>
                      <a:pt x="297707" y="167640"/>
                    </a:lnTo>
                    <a:lnTo>
                      <a:pt x="357249" y="177737"/>
                    </a:lnTo>
                    <a:lnTo>
                      <a:pt x="424894" y="177737"/>
                    </a:lnTo>
                    <a:lnTo>
                      <a:pt x="476332" y="235898"/>
                    </a:lnTo>
                    <a:close/>
                  </a:path>
                  <a:path w="655320" h="236220">
                    <a:moveTo>
                      <a:pt x="654957" y="235898"/>
                    </a:moveTo>
                    <a:lnTo>
                      <a:pt x="476332" y="235898"/>
                    </a:lnTo>
                    <a:lnTo>
                      <a:pt x="535874" y="67879"/>
                    </a:lnTo>
                    <a:lnTo>
                      <a:pt x="595415" y="67879"/>
                    </a:lnTo>
                    <a:lnTo>
                      <a:pt x="654957" y="78632"/>
                    </a:lnTo>
                    <a:lnTo>
                      <a:pt x="654957" y="235898"/>
                    </a:lnTo>
                    <a:close/>
                  </a:path>
                  <a:path w="655320" h="236220">
                    <a:moveTo>
                      <a:pt x="424894" y="177737"/>
                    </a:moveTo>
                    <a:lnTo>
                      <a:pt x="357249" y="177737"/>
                    </a:lnTo>
                    <a:lnTo>
                      <a:pt x="416790" y="168575"/>
                    </a:lnTo>
                    <a:lnTo>
                      <a:pt x="424894" y="177737"/>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68" name="Graphic 247">
                <a:extLst>
                  <a:ext uri="{FF2B5EF4-FFF2-40B4-BE49-F238E27FC236}">
                    <a16:creationId xmlns:a16="http://schemas.microsoft.com/office/drawing/2014/main" id="{349FFEDF-A41A-739F-3FCF-342DD828ECE2}"/>
                  </a:ext>
                </a:extLst>
              </p:cNvPr>
              <p:cNvSpPr/>
              <p:nvPr/>
            </p:nvSpPr>
            <p:spPr>
              <a:xfrm>
                <a:off x="29770" y="11792"/>
                <a:ext cx="655320" cy="236220"/>
              </a:xfrm>
              <a:custGeom>
                <a:avLst/>
                <a:gdLst/>
                <a:ahLst/>
                <a:cxnLst/>
                <a:rect l="l" t="t" r="r" b="b"/>
                <a:pathLst>
                  <a:path w="655320" h="236220">
                    <a:moveTo>
                      <a:pt x="0" y="58797"/>
                    </a:moveTo>
                    <a:lnTo>
                      <a:pt x="59541" y="151164"/>
                    </a:lnTo>
                    <a:lnTo>
                      <a:pt x="119083" y="0"/>
                    </a:lnTo>
                    <a:lnTo>
                      <a:pt x="178624" y="28241"/>
                    </a:lnTo>
                    <a:lnTo>
                      <a:pt x="238166" y="166188"/>
                    </a:lnTo>
                    <a:lnTo>
                      <a:pt x="297707" y="167640"/>
                    </a:lnTo>
                    <a:lnTo>
                      <a:pt x="357249" y="177737"/>
                    </a:lnTo>
                    <a:lnTo>
                      <a:pt x="416790" y="168575"/>
                    </a:lnTo>
                    <a:lnTo>
                      <a:pt x="476332" y="235898"/>
                    </a:lnTo>
                    <a:lnTo>
                      <a:pt x="535874" y="67879"/>
                    </a:lnTo>
                    <a:lnTo>
                      <a:pt x="595415" y="67879"/>
                    </a:lnTo>
                    <a:lnTo>
                      <a:pt x="654957" y="78632"/>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69" name="Graphic 248">
                <a:extLst>
                  <a:ext uri="{FF2B5EF4-FFF2-40B4-BE49-F238E27FC236}">
                    <a16:creationId xmlns:a16="http://schemas.microsoft.com/office/drawing/2014/main" id="{F55BAC1A-4B65-209E-0773-CDBF7AD14210}"/>
                  </a:ext>
                </a:extLst>
              </p:cNvPr>
              <p:cNvSpPr/>
              <p:nvPr/>
            </p:nvSpPr>
            <p:spPr>
              <a:xfrm>
                <a:off x="19040" y="0"/>
                <a:ext cx="667385" cy="257810"/>
              </a:xfrm>
              <a:custGeom>
                <a:avLst/>
                <a:gdLst/>
                <a:ahLst/>
                <a:cxnLst/>
                <a:rect l="l" t="t" r="r" b="b"/>
                <a:pathLst>
                  <a:path w="667385" h="257810">
                    <a:moveTo>
                      <a:pt x="19062" y="64973"/>
                    </a:moveTo>
                    <a:lnTo>
                      <a:pt x="11226" y="57162"/>
                    </a:lnTo>
                    <a:lnTo>
                      <a:pt x="7823" y="57162"/>
                    </a:lnTo>
                    <a:lnTo>
                      <a:pt x="0" y="64998"/>
                    </a:lnTo>
                    <a:lnTo>
                      <a:pt x="12" y="68389"/>
                    </a:lnTo>
                    <a:lnTo>
                      <a:pt x="7835" y="76212"/>
                    </a:lnTo>
                    <a:lnTo>
                      <a:pt x="11239" y="76212"/>
                    </a:lnTo>
                    <a:lnTo>
                      <a:pt x="19062" y="68389"/>
                    </a:lnTo>
                    <a:lnTo>
                      <a:pt x="19062" y="66687"/>
                    </a:lnTo>
                    <a:lnTo>
                      <a:pt x="19062" y="64973"/>
                    </a:lnTo>
                    <a:close/>
                  </a:path>
                  <a:path w="667385" h="257810">
                    <a:moveTo>
                      <a:pt x="76225" y="161950"/>
                    </a:moveTo>
                    <a:lnTo>
                      <a:pt x="68389" y="152438"/>
                    </a:lnTo>
                    <a:lnTo>
                      <a:pt x="64985" y="152438"/>
                    </a:lnTo>
                    <a:lnTo>
                      <a:pt x="57162" y="160274"/>
                    </a:lnTo>
                    <a:lnTo>
                      <a:pt x="57162" y="163677"/>
                    </a:lnTo>
                    <a:lnTo>
                      <a:pt x="64998" y="171488"/>
                    </a:lnTo>
                    <a:lnTo>
                      <a:pt x="68402" y="171488"/>
                    </a:lnTo>
                    <a:lnTo>
                      <a:pt x="76225" y="163652"/>
                    </a:lnTo>
                    <a:lnTo>
                      <a:pt x="76225" y="161950"/>
                    </a:lnTo>
                    <a:close/>
                  </a:path>
                  <a:path w="667385" h="257810">
                    <a:moveTo>
                      <a:pt x="133375" y="7823"/>
                    </a:moveTo>
                    <a:lnTo>
                      <a:pt x="125539" y="0"/>
                    </a:lnTo>
                    <a:lnTo>
                      <a:pt x="122135" y="12"/>
                    </a:lnTo>
                    <a:lnTo>
                      <a:pt x="114325" y="7835"/>
                    </a:lnTo>
                    <a:lnTo>
                      <a:pt x="114325" y="11239"/>
                    </a:lnTo>
                    <a:lnTo>
                      <a:pt x="122161" y="19062"/>
                    </a:lnTo>
                    <a:lnTo>
                      <a:pt x="125564" y="19062"/>
                    </a:lnTo>
                    <a:lnTo>
                      <a:pt x="133375" y="11226"/>
                    </a:lnTo>
                    <a:lnTo>
                      <a:pt x="133375" y="9525"/>
                    </a:lnTo>
                    <a:lnTo>
                      <a:pt x="133375" y="7823"/>
                    </a:lnTo>
                    <a:close/>
                  </a:path>
                  <a:path w="667385" h="257810">
                    <a:moveTo>
                      <a:pt x="190538" y="36398"/>
                    </a:moveTo>
                    <a:lnTo>
                      <a:pt x="182714" y="28575"/>
                    </a:lnTo>
                    <a:lnTo>
                      <a:pt x="179311" y="28575"/>
                    </a:lnTo>
                    <a:lnTo>
                      <a:pt x="171488" y="36398"/>
                    </a:lnTo>
                    <a:lnTo>
                      <a:pt x="171488" y="39801"/>
                    </a:lnTo>
                    <a:lnTo>
                      <a:pt x="179311" y="47637"/>
                    </a:lnTo>
                    <a:lnTo>
                      <a:pt x="182714" y="47637"/>
                    </a:lnTo>
                    <a:lnTo>
                      <a:pt x="190538" y="39814"/>
                    </a:lnTo>
                    <a:lnTo>
                      <a:pt x="190538" y="38112"/>
                    </a:lnTo>
                    <a:lnTo>
                      <a:pt x="190538" y="36398"/>
                    </a:lnTo>
                    <a:close/>
                  </a:path>
                  <a:path w="667385" h="257810">
                    <a:moveTo>
                      <a:pt x="257225" y="179298"/>
                    </a:moveTo>
                    <a:lnTo>
                      <a:pt x="249402" y="171475"/>
                    </a:lnTo>
                    <a:lnTo>
                      <a:pt x="245999" y="171475"/>
                    </a:lnTo>
                    <a:lnTo>
                      <a:pt x="238175" y="179298"/>
                    </a:lnTo>
                    <a:lnTo>
                      <a:pt x="238175" y="182702"/>
                    </a:lnTo>
                    <a:lnTo>
                      <a:pt x="249402" y="190538"/>
                    </a:lnTo>
                    <a:lnTo>
                      <a:pt x="250990" y="190106"/>
                    </a:lnTo>
                    <a:lnTo>
                      <a:pt x="253936" y="188404"/>
                    </a:lnTo>
                    <a:lnTo>
                      <a:pt x="255092" y="187248"/>
                    </a:lnTo>
                    <a:lnTo>
                      <a:pt x="256794" y="184302"/>
                    </a:lnTo>
                    <a:lnTo>
                      <a:pt x="257225" y="182714"/>
                    </a:lnTo>
                    <a:lnTo>
                      <a:pt x="257225" y="181013"/>
                    </a:lnTo>
                    <a:lnTo>
                      <a:pt x="257225" y="179298"/>
                    </a:lnTo>
                    <a:close/>
                  </a:path>
                  <a:path w="667385" h="257810">
                    <a:moveTo>
                      <a:pt x="314388" y="179298"/>
                    </a:moveTo>
                    <a:lnTo>
                      <a:pt x="306552" y="171475"/>
                    </a:lnTo>
                    <a:lnTo>
                      <a:pt x="303161" y="171475"/>
                    </a:lnTo>
                    <a:lnTo>
                      <a:pt x="295338" y="179298"/>
                    </a:lnTo>
                    <a:lnTo>
                      <a:pt x="295338" y="182702"/>
                    </a:lnTo>
                    <a:lnTo>
                      <a:pt x="306552" y="190538"/>
                    </a:lnTo>
                    <a:lnTo>
                      <a:pt x="308140" y="190106"/>
                    </a:lnTo>
                    <a:lnTo>
                      <a:pt x="311099" y="188404"/>
                    </a:lnTo>
                    <a:lnTo>
                      <a:pt x="312254" y="187248"/>
                    </a:lnTo>
                    <a:lnTo>
                      <a:pt x="313956" y="184302"/>
                    </a:lnTo>
                    <a:lnTo>
                      <a:pt x="314388" y="182714"/>
                    </a:lnTo>
                    <a:lnTo>
                      <a:pt x="314388" y="181013"/>
                    </a:lnTo>
                    <a:lnTo>
                      <a:pt x="314388" y="179298"/>
                    </a:lnTo>
                    <a:close/>
                  </a:path>
                  <a:path w="667385" h="257810">
                    <a:moveTo>
                      <a:pt x="371551" y="188823"/>
                    </a:moveTo>
                    <a:lnTo>
                      <a:pt x="363715" y="181000"/>
                    </a:lnTo>
                    <a:lnTo>
                      <a:pt x="360311" y="181000"/>
                    </a:lnTo>
                    <a:lnTo>
                      <a:pt x="352488" y="188836"/>
                    </a:lnTo>
                    <a:lnTo>
                      <a:pt x="352488" y="192227"/>
                    </a:lnTo>
                    <a:lnTo>
                      <a:pt x="360311" y="200063"/>
                    </a:lnTo>
                    <a:lnTo>
                      <a:pt x="363715" y="200063"/>
                    </a:lnTo>
                    <a:lnTo>
                      <a:pt x="371551" y="192239"/>
                    </a:lnTo>
                    <a:lnTo>
                      <a:pt x="371551" y="190538"/>
                    </a:lnTo>
                    <a:lnTo>
                      <a:pt x="371551" y="188823"/>
                    </a:lnTo>
                    <a:close/>
                  </a:path>
                  <a:path w="667385" h="257810">
                    <a:moveTo>
                      <a:pt x="428701" y="179298"/>
                    </a:moveTo>
                    <a:lnTo>
                      <a:pt x="420878" y="171475"/>
                    </a:lnTo>
                    <a:lnTo>
                      <a:pt x="417474" y="171475"/>
                    </a:lnTo>
                    <a:lnTo>
                      <a:pt x="409651" y="179298"/>
                    </a:lnTo>
                    <a:lnTo>
                      <a:pt x="409651" y="182702"/>
                    </a:lnTo>
                    <a:lnTo>
                      <a:pt x="420878" y="190538"/>
                    </a:lnTo>
                    <a:lnTo>
                      <a:pt x="422465" y="190106"/>
                    </a:lnTo>
                    <a:lnTo>
                      <a:pt x="425411" y="188404"/>
                    </a:lnTo>
                    <a:lnTo>
                      <a:pt x="426580" y="187248"/>
                    </a:lnTo>
                    <a:lnTo>
                      <a:pt x="428282" y="184302"/>
                    </a:lnTo>
                    <a:lnTo>
                      <a:pt x="428701" y="182714"/>
                    </a:lnTo>
                    <a:lnTo>
                      <a:pt x="428701" y="181013"/>
                    </a:lnTo>
                    <a:lnTo>
                      <a:pt x="428701" y="179298"/>
                    </a:lnTo>
                    <a:close/>
                  </a:path>
                  <a:path w="667385" h="257810">
                    <a:moveTo>
                      <a:pt x="495388" y="245986"/>
                    </a:moveTo>
                    <a:lnTo>
                      <a:pt x="487565" y="238163"/>
                    </a:lnTo>
                    <a:lnTo>
                      <a:pt x="484162" y="238163"/>
                    </a:lnTo>
                    <a:lnTo>
                      <a:pt x="476338" y="245986"/>
                    </a:lnTo>
                    <a:lnTo>
                      <a:pt x="476338" y="249389"/>
                    </a:lnTo>
                    <a:lnTo>
                      <a:pt x="484162" y="257213"/>
                    </a:lnTo>
                    <a:lnTo>
                      <a:pt x="487565" y="257213"/>
                    </a:lnTo>
                    <a:lnTo>
                      <a:pt x="495388" y="249402"/>
                    </a:lnTo>
                    <a:lnTo>
                      <a:pt x="495388" y="247700"/>
                    </a:lnTo>
                    <a:lnTo>
                      <a:pt x="495388" y="245986"/>
                    </a:lnTo>
                    <a:close/>
                  </a:path>
                  <a:path w="667385" h="257810">
                    <a:moveTo>
                      <a:pt x="552551" y="74510"/>
                    </a:moveTo>
                    <a:lnTo>
                      <a:pt x="544728" y="66687"/>
                    </a:lnTo>
                    <a:lnTo>
                      <a:pt x="541324" y="66687"/>
                    </a:lnTo>
                    <a:lnTo>
                      <a:pt x="533501" y="74510"/>
                    </a:lnTo>
                    <a:lnTo>
                      <a:pt x="533501" y="77914"/>
                    </a:lnTo>
                    <a:lnTo>
                      <a:pt x="541324" y="85737"/>
                    </a:lnTo>
                    <a:lnTo>
                      <a:pt x="544728" y="85737"/>
                    </a:lnTo>
                    <a:lnTo>
                      <a:pt x="552551" y="77914"/>
                    </a:lnTo>
                    <a:lnTo>
                      <a:pt x="552551" y="76212"/>
                    </a:lnTo>
                    <a:lnTo>
                      <a:pt x="552551" y="74510"/>
                    </a:lnTo>
                    <a:close/>
                  </a:path>
                  <a:path w="667385" h="257810">
                    <a:moveTo>
                      <a:pt x="609714" y="74510"/>
                    </a:moveTo>
                    <a:lnTo>
                      <a:pt x="601891" y="66687"/>
                    </a:lnTo>
                    <a:lnTo>
                      <a:pt x="598487" y="66687"/>
                    </a:lnTo>
                    <a:lnTo>
                      <a:pt x="590664" y="74510"/>
                    </a:lnTo>
                    <a:lnTo>
                      <a:pt x="590664" y="77914"/>
                    </a:lnTo>
                    <a:lnTo>
                      <a:pt x="598487" y="85737"/>
                    </a:lnTo>
                    <a:lnTo>
                      <a:pt x="601878" y="85737"/>
                    </a:lnTo>
                    <a:lnTo>
                      <a:pt x="609714" y="77914"/>
                    </a:lnTo>
                    <a:lnTo>
                      <a:pt x="609714" y="76212"/>
                    </a:lnTo>
                    <a:lnTo>
                      <a:pt x="609714" y="74510"/>
                    </a:lnTo>
                    <a:close/>
                  </a:path>
                  <a:path w="667385" h="257810">
                    <a:moveTo>
                      <a:pt x="666877" y="84035"/>
                    </a:moveTo>
                    <a:lnTo>
                      <a:pt x="659041" y="76212"/>
                    </a:lnTo>
                    <a:lnTo>
                      <a:pt x="655637" y="76212"/>
                    </a:lnTo>
                    <a:lnTo>
                      <a:pt x="647814" y="84035"/>
                    </a:lnTo>
                    <a:lnTo>
                      <a:pt x="647814" y="87439"/>
                    </a:lnTo>
                    <a:lnTo>
                      <a:pt x="655637" y="95262"/>
                    </a:lnTo>
                    <a:lnTo>
                      <a:pt x="659041" y="95262"/>
                    </a:lnTo>
                    <a:lnTo>
                      <a:pt x="666877" y="87439"/>
                    </a:lnTo>
                    <a:lnTo>
                      <a:pt x="666877" y="85737"/>
                    </a:lnTo>
                    <a:lnTo>
                      <a:pt x="666877" y="84035"/>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aphicFrame>
          <p:nvGraphicFramePr>
            <p:cNvPr id="6161" name="Object 6160">
              <a:extLst>
                <a:ext uri="{FF2B5EF4-FFF2-40B4-BE49-F238E27FC236}">
                  <a16:creationId xmlns:a16="http://schemas.microsoft.com/office/drawing/2014/main" id="{6DE116DF-97F5-16FF-FB3E-92BD1DF816D4}"/>
                </a:ext>
              </a:extLst>
            </p:cNvPr>
            <p:cNvGraphicFramePr>
              <a:graphicFrameLocks noChangeAspect="1"/>
            </p:cNvGraphicFramePr>
            <p:nvPr/>
          </p:nvGraphicFramePr>
          <p:xfrm>
            <a:off x="75972" y="192997"/>
            <a:ext cx="2952750" cy="1233487"/>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6161" name="Object 6160">
                          <a:extLst>
                            <a:ext uri="{FF2B5EF4-FFF2-40B4-BE49-F238E27FC236}">
                              <a16:creationId xmlns:a16="http://schemas.microsoft.com/office/drawing/2014/main" id="{6DE116DF-97F5-16FF-FB3E-92BD1DF816D4}"/>
                            </a:ext>
                          </a:extLst>
                        </p:cNvPr>
                        <p:cNvPicPr/>
                        <p:nvPr/>
                      </p:nvPicPr>
                      <p:blipFill>
                        <a:blip r:embed="rId4"/>
                        <a:stretch>
                          <a:fillRect/>
                        </a:stretch>
                      </p:blipFill>
                      <p:spPr>
                        <a:xfrm>
                          <a:off x="75972" y="192997"/>
                          <a:ext cx="2952750" cy="1233487"/>
                        </a:xfrm>
                        <a:prstGeom prst="rect">
                          <a:avLst/>
                        </a:prstGeom>
                      </p:spPr>
                    </p:pic>
                  </p:oleObj>
                </mc:Fallback>
              </mc:AlternateContent>
            </a:graphicData>
          </a:graphic>
        </p:graphicFrame>
      </p:grpSp>
      <p:grpSp>
        <p:nvGrpSpPr>
          <p:cNvPr id="6529" name="Group 6528">
            <a:extLst>
              <a:ext uri="{FF2B5EF4-FFF2-40B4-BE49-F238E27FC236}">
                <a16:creationId xmlns:a16="http://schemas.microsoft.com/office/drawing/2014/main" id="{DAC9E475-A631-5DD8-5138-EB88532D2939}"/>
              </a:ext>
            </a:extLst>
          </p:cNvPr>
          <p:cNvGrpSpPr/>
          <p:nvPr/>
        </p:nvGrpSpPr>
        <p:grpSpPr>
          <a:xfrm>
            <a:off x="578878" y="5088149"/>
            <a:ext cx="2952750" cy="1233487"/>
            <a:chOff x="25384" y="1388242"/>
            <a:chExt cx="2952750" cy="1233487"/>
          </a:xfrm>
        </p:grpSpPr>
        <p:grpSp>
          <p:nvGrpSpPr>
            <p:cNvPr id="6530" name="Group 6529">
              <a:extLst>
                <a:ext uri="{FF2B5EF4-FFF2-40B4-BE49-F238E27FC236}">
                  <a16:creationId xmlns:a16="http://schemas.microsoft.com/office/drawing/2014/main" id="{3DB666EA-6DCD-8DF7-BC2D-739E100665D3}"/>
                </a:ext>
              </a:extLst>
            </p:cNvPr>
            <p:cNvGrpSpPr/>
            <p:nvPr/>
          </p:nvGrpSpPr>
          <p:grpSpPr>
            <a:xfrm>
              <a:off x="25384" y="1388242"/>
              <a:ext cx="2952750" cy="1233487"/>
              <a:chOff x="88263" y="2035820"/>
              <a:chExt cx="2952750" cy="1233487"/>
            </a:xfrm>
          </p:grpSpPr>
          <p:grpSp>
            <p:nvGrpSpPr>
              <p:cNvPr id="6537" name="Group 6536">
                <a:extLst>
                  <a:ext uri="{FF2B5EF4-FFF2-40B4-BE49-F238E27FC236}">
                    <a16:creationId xmlns:a16="http://schemas.microsoft.com/office/drawing/2014/main" id="{5966EE83-D84B-8E71-4C4A-C10BD3415217}"/>
                  </a:ext>
                </a:extLst>
              </p:cNvPr>
              <p:cNvGrpSpPr/>
              <p:nvPr/>
            </p:nvGrpSpPr>
            <p:grpSpPr>
              <a:xfrm>
                <a:off x="88263" y="2035820"/>
                <a:ext cx="2952750" cy="1233487"/>
                <a:chOff x="137087" y="1741520"/>
                <a:chExt cx="2952750" cy="1233487"/>
              </a:xfrm>
            </p:grpSpPr>
            <p:graphicFrame>
              <p:nvGraphicFramePr>
                <p:cNvPr id="6539" name="Object 6538">
                  <a:extLst>
                    <a:ext uri="{FF2B5EF4-FFF2-40B4-BE49-F238E27FC236}">
                      <a16:creationId xmlns:a16="http://schemas.microsoft.com/office/drawing/2014/main" id="{BAC1DB44-EA3B-A17A-34FF-5481CD512A57}"/>
                    </a:ext>
                  </a:extLst>
                </p:cNvPr>
                <p:cNvGraphicFramePr>
                  <a:graphicFrameLocks noChangeAspect="1"/>
                </p:cNvGraphicFramePr>
                <p:nvPr/>
              </p:nvGraphicFramePr>
              <p:xfrm>
                <a:off x="137087" y="1741520"/>
                <a:ext cx="2952750" cy="1233487"/>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6539" name="Object 6538">
                              <a:extLst>
                                <a:ext uri="{FF2B5EF4-FFF2-40B4-BE49-F238E27FC236}">
                                  <a16:creationId xmlns:a16="http://schemas.microsoft.com/office/drawing/2014/main" id="{BAC1DB44-EA3B-A17A-34FF-5481CD512A57}"/>
                                </a:ext>
                              </a:extLst>
                            </p:cNvPr>
                            <p:cNvPicPr/>
                            <p:nvPr/>
                          </p:nvPicPr>
                          <p:blipFill>
                            <a:blip r:embed="rId4"/>
                            <a:stretch>
                              <a:fillRect/>
                            </a:stretch>
                          </p:blipFill>
                          <p:spPr>
                            <a:xfrm>
                              <a:off x="137087" y="1741520"/>
                              <a:ext cx="2952750" cy="1233487"/>
                            </a:xfrm>
                            <a:prstGeom prst="rect">
                              <a:avLst/>
                            </a:prstGeom>
                          </p:spPr>
                        </p:pic>
                      </p:oleObj>
                    </mc:Fallback>
                  </mc:AlternateContent>
                </a:graphicData>
              </a:graphic>
            </p:graphicFrame>
            <p:sp>
              <p:nvSpPr>
                <p:cNvPr id="6540" name="TextBox 6539">
                  <a:extLst>
                    <a:ext uri="{FF2B5EF4-FFF2-40B4-BE49-F238E27FC236}">
                      <a16:creationId xmlns:a16="http://schemas.microsoft.com/office/drawing/2014/main" id="{98342FDF-ABAA-F1DE-F5F3-7D83C81C2C4B}"/>
                    </a:ext>
                  </a:extLst>
                </p:cNvPr>
                <p:cNvSpPr txBox="1"/>
                <p:nvPr/>
              </p:nvSpPr>
              <p:spPr>
                <a:xfrm>
                  <a:off x="338558" y="2547969"/>
                  <a:ext cx="2266950"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538" name="TextBox 6537">
                <a:extLst>
                  <a:ext uri="{FF2B5EF4-FFF2-40B4-BE49-F238E27FC236}">
                    <a16:creationId xmlns:a16="http://schemas.microsoft.com/office/drawing/2014/main" id="{6A237806-80D4-A437-86FA-82D854DCC331}"/>
                  </a:ext>
                </a:extLst>
              </p:cNvPr>
              <p:cNvSpPr txBox="1"/>
              <p:nvPr/>
            </p:nvSpPr>
            <p:spPr>
              <a:xfrm>
                <a:off x="403986" y="208445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524</a:t>
                </a:r>
              </a:p>
            </p:txBody>
          </p:sp>
        </p:grpSp>
        <p:sp>
          <p:nvSpPr>
            <p:cNvPr id="6531" name="TextBox 6530">
              <a:extLst>
                <a:ext uri="{FF2B5EF4-FFF2-40B4-BE49-F238E27FC236}">
                  <a16:creationId xmlns:a16="http://schemas.microsoft.com/office/drawing/2014/main" id="{3F4800FA-9DB9-767D-6D2A-D1CAF80F5983}"/>
                </a:ext>
              </a:extLst>
            </p:cNvPr>
            <p:cNvSpPr txBox="1"/>
            <p:nvPr/>
          </p:nvSpPr>
          <p:spPr>
            <a:xfrm>
              <a:off x="348395" y="1818342"/>
              <a:ext cx="2468695" cy="4154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PI_007 Number of inspections of high-risk premises completed</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6532" name="Group 6531">
              <a:extLst>
                <a:ext uri="{FF2B5EF4-FFF2-40B4-BE49-F238E27FC236}">
                  <a16:creationId xmlns:a16="http://schemas.microsoft.com/office/drawing/2014/main" id="{55F4DF03-5AFC-4C4E-E8DF-7961BA60AFEF}"/>
                </a:ext>
              </a:extLst>
            </p:cNvPr>
            <p:cNvGrpSpPr/>
            <p:nvPr/>
          </p:nvGrpSpPr>
          <p:grpSpPr>
            <a:xfrm>
              <a:off x="1736808" y="1458586"/>
              <a:ext cx="715963" cy="237688"/>
              <a:chOff x="592773" y="2520954"/>
              <a:chExt cx="715963" cy="237688"/>
            </a:xfrm>
          </p:grpSpPr>
          <p:sp>
            <p:nvSpPr>
              <p:cNvPr id="6533" name="Graphic 172">
                <a:extLst>
                  <a:ext uri="{FF2B5EF4-FFF2-40B4-BE49-F238E27FC236}">
                    <a16:creationId xmlns:a16="http://schemas.microsoft.com/office/drawing/2014/main" id="{FE2C448C-91D4-FDFE-75D9-8373F12ADD2E}"/>
                  </a:ext>
                </a:extLst>
              </p:cNvPr>
              <p:cNvSpPr/>
              <p:nvPr/>
            </p:nvSpPr>
            <p:spPr>
              <a:xfrm>
                <a:off x="653533" y="2523004"/>
                <a:ext cx="654738" cy="235638"/>
              </a:xfrm>
              <a:custGeom>
                <a:avLst/>
                <a:gdLst/>
                <a:ahLst/>
                <a:cxnLst/>
                <a:rect l="l" t="t" r="r" b="b"/>
                <a:pathLst>
                  <a:path w="655320" h="236220">
                    <a:moveTo>
                      <a:pt x="654957" y="235898"/>
                    </a:moveTo>
                    <a:lnTo>
                      <a:pt x="0" y="235898"/>
                    </a:lnTo>
                    <a:lnTo>
                      <a:pt x="0" y="69381"/>
                    </a:lnTo>
                    <a:lnTo>
                      <a:pt x="59541" y="38159"/>
                    </a:lnTo>
                    <a:lnTo>
                      <a:pt x="119083" y="41629"/>
                    </a:lnTo>
                    <a:lnTo>
                      <a:pt x="178624" y="72850"/>
                    </a:lnTo>
                    <a:lnTo>
                      <a:pt x="238166" y="107541"/>
                    </a:lnTo>
                    <a:lnTo>
                      <a:pt x="297707" y="156108"/>
                    </a:lnTo>
                    <a:lnTo>
                      <a:pt x="357249" y="159578"/>
                    </a:lnTo>
                    <a:lnTo>
                      <a:pt x="416790" y="55505"/>
                    </a:lnTo>
                    <a:lnTo>
                      <a:pt x="476332" y="159578"/>
                    </a:lnTo>
                    <a:lnTo>
                      <a:pt x="535874" y="86727"/>
                    </a:lnTo>
                    <a:lnTo>
                      <a:pt x="595415" y="65912"/>
                    </a:lnTo>
                    <a:lnTo>
                      <a:pt x="654957" y="0"/>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534" name="Graphic 173">
                <a:extLst>
                  <a:ext uri="{FF2B5EF4-FFF2-40B4-BE49-F238E27FC236}">
                    <a16:creationId xmlns:a16="http://schemas.microsoft.com/office/drawing/2014/main" id="{980D4352-A81C-8CCA-5A41-D8DF54CFF2FF}"/>
                  </a:ext>
                </a:extLst>
              </p:cNvPr>
              <p:cNvSpPr/>
              <p:nvPr/>
            </p:nvSpPr>
            <p:spPr>
              <a:xfrm>
                <a:off x="641642" y="2523878"/>
                <a:ext cx="654738" cy="159626"/>
              </a:xfrm>
              <a:custGeom>
                <a:avLst/>
                <a:gdLst/>
                <a:ahLst/>
                <a:cxnLst/>
                <a:rect l="l" t="t" r="r" b="b"/>
                <a:pathLst>
                  <a:path w="655320" h="160020">
                    <a:moveTo>
                      <a:pt x="0" y="69381"/>
                    </a:moveTo>
                    <a:lnTo>
                      <a:pt x="59541" y="38159"/>
                    </a:lnTo>
                    <a:lnTo>
                      <a:pt x="119083" y="41629"/>
                    </a:lnTo>
                    <a:lnTo>
                      <a:pt x="178624" y="72850"/>
                    </a:lnTo>
                    <a:lnTo>
                      <a:pt x="238166" y="107541"/>
                    </a:lnTo>
                    <a:lnTo>
                      <a:pt x="297707" y="156108"/>
                    </a:lnTo>
                    <a:lnTo>
                      <a:pt x="357249" y="159578"/>
                    </a:lnTo>
                    <a:lnTo>
                      <a:pt x="416790" y="55505"/>
                    </a:lnTo>
                    <a:lnTo>
                      <a:pt x="476332" y="159578"/>
                    </a:lnTo>
                    <a:lnTo>
                      <a:pt x="535874" y="86727"/>
                    </a:lnTo>
                    <a:lnTo>
                      <a:pt x="595415" y="65912"/>
                    </a:lnTo>
                    <a:lnTo>
                      <a:pt x="654957" y="0"/>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535" name="Graphic 174">
                <a:extLst>
                  <a:ext uri="{FF2B5EF4-FFF2-40B4-BE49-F238E27FC236}">
                    <a16:creationId xmlns:a16="http://schemas.microsoft.com/office/drawing/2014/main" id="{E884B6A0-2A33-5C6C-BACF-822CC65021B1}"/>
                  </a:ext>
                </a:extLst>
              </p:cNvPr>
              <p:cNvSpPr/>
              <p:nvPr/>
            </p:nvSpPr>
            <p:spPr>
              <a:xfrm>
                <a:off x="632440" y="2520954"/>
                <a:ext cx="666792" cy="181163"/>
              </a:xfrm>
              <a:custGeom>
                <a:avLst/>
                <a:gdLst/>
                <a:ahLst/>
                <a:cxnLst/>
                <a:rect l="l" t="t" r="r" b="b"/>
                <a:pathLst>
                  <a:path w="667385" h="181610">
                    <a:moveTo>
                      <a:pt x="19062" y="84035"/>
                    </a:moveTo>
                    <a:lnTo>
                      <a:pt x="11226" y="76212"/>
                    </a:lnTo>
                    <a:lnTo>
                      <a:pt x="7823" y="76212"/>
                    </a:lnTo>
                    <a:lnTo>
                      <a:pt x="0" y="84048"/>
                    </a:lnTo>
                    <a:lnTo>
                      <a:pt x="12" y="87452"/>
                    </a:lnTo>
                    <a:lnTo>
                      <a:pt x="7835" y="95275"/>
                    </a:lnTo>
                    <a:lnTo>
                      <a:pt x="11239" y="95275"/>
                    </a:lnTo>
                    <a:lnTo>
                      <a:pt x="19062" y="87439"/>
                    </a:lnTo>
                    <a:lnTo>
                      <a:pt x="19062" y="85737"/>
                    </a:lnTo>
                    <a:lnTo>
                      <a:pt x="19062" y="84035"/>
                    </a:lnTo>
                    <a:close/>
                  </a:path>
                  <a:path w="667385" h="181610">
                    <a:moveTo>
                      <a:pt x="76225" y="47637"/>
                    </a:moveTo>
                    <a:lnTo>
                      <a:pt x="68389" y="38112"/>
                    </a:lnTo>
                    <a:lnTo>
                      <a:pt x="64985" y="38112"/>
                    </a:lnTo>
                    <a:lnTo>
                      <a:pt x="57162" y="45948"/>
                    </a:lnTo>
                    <a:lnTo>
                      <a:pt x="57162" y="49352"/>
                    </a:lnTo>
                    <a:lnTo>
                      <a:pt x="64998" y="57162"/>
                    </a:lnTo>
                    <a:lnTo>
                      <a:pt x="68402" y="57162"/>
                    </a:lnTo>
                    <a:lnTo>
                      <a:pt x="76225" y="49339"/>
                    </a:lnTo>
                    <a:lnTo>
                      <a:pt x="76225" y="47637"/>
                    </a:lnTo>
                    <a:close/>
                  </a:path>
                  <a:path w="667385" h="181610">
                    <a:moveTo>
                      <a:pt x="133375" y="55448"/>
                    </a:moveTo>
                    <a:lnTo>
                      <a:pt x="125539" y="47637"/>
                    </a:lnTo>
                    <a:lnTo>
                      <a:pt x="122135" y="47637"/>
                    </a:lnTo>
                    <a:lnTo>
                      <a:pt x="114325" y="55473"/>
                    </a:lnTo>
                    <a:lnTo>
                      <a:pt x="114325" y="58877"/>
                    </a:lnTo>
                    <a:lnTo>
                      <a:pt x="122161" y="66700"/>
                    </a:lnTo>
                    <a:lnTo>
                      <a:pt x="125564" y="66687"/>
                    </a:lnTo>
                    <a:lnTo>
                      <a:pt x="133375" y="58864"/>
                    </a:lnTo>
                    <a:lnTo>
                      <a:pt x="133375" y="57162"/>
                    </a:lnTo>
                    <a:lnTo>
                      <a:pt x="133375" y="55448"/>
                    </a:lnTo>
                    <a:close/>
                  </a:path>
                  <a:path w="667385" h="181610">
                    <a:moveTo>
                      <a:pt x="190538" y="84035"/>
                    </a:moveTo>
                    <a:lnTo>
                      <a:pt x="182714" y="76212"/>
                    </a:lnTo>
                    <a:lnTo>
                      <a:pt x="179311" y="76212"/>
                    </a:lnTo>
                    <a:lnTo>
                      <a:pt x="171488" y="84035"/>
                    </a:lnTo>
                    <a:lnTo>
                      <a:pt x="171488" y="87439"/>
                    </a:lnTo>
                    <a:lnTo>
                      <a:pt x="179311" y="95262"/>
                    </a:lnTo>
                    <a:lnTo>
                      <a:pt x="182714" y="95262"/>
                    </a:lnTo>
                    <a:lnTo>
                      <a:pt x="190538" y="87439"/>
                    </a:lnTo>
                    <a:lnTo>
                      <a:pt x="190538" y="85737"/>
                    </a:lnTo>
                    <a:lnTo>
                      <a:pt x="190538" y="84035"/>
                    </a:lnTo>
                    <a:close/>
                  </a:path>
                  <a:path w="667385" h="181610">
                    <a:moveTo>
                      <a:pt x="257225" y="122135"/>
                    </a:moveTo>
                    <a:lnTo>
                      <a:pt x="249402" y="114312"/>
                    </a:lnTo>
                    <a:lnTo>
                      <a:pt x="245999" y="114312"/>
                    </a:lnTo>
                    <a:lnTo>
                      <a:pt x="238175" y="122148"/>
                    </a:lnTo>
                    <a:lnTo>
                      <a:pt x="238175" y="125552"/>
                    </a:lnTo>
                    <a:lnTo>
                      <a:pt x="245999" y="133375"/>
                    </a:lnTo>
                    <a:lnTo>
                      <a:pt x="249402" y="133375"/>
                    </a:lnTo>
                    <a:lnTo>
                      <a:pt x="257225" y="125552"/>
                    </a:lnTo>
                    <a:lnTo>
                      <a:pt x="257225" y="123850"/>
                    </a:lnTo>
                    <a:lnTo>
                      <a:pt x="257225" y="122135"/>
                    </a:lnTo>
                    <a:close/>
                  </a:path>
                  <a:path w="667385" h="181610">
                    <a:moveTo>
                      <a:pt x="314388" y="169773"/>
                    </a:moveTo>
                    <a:lnTo>
                      <a:pt x="306552" y="161950"/>
                    </a:lnTo>
                    <a:lnTo>
                      <a:pt x="303161" y="161950"/>
                    </a:lnTo>
                    <a:lnTo>
                      <a:pt x="295338" y="169773"/>
                    </a:lnTo>
                    <a:lnTo>
                      <a:pt x="295338" y="173177"/>
                    </a:lnTo>
                    <a:lnTo>
                      <a:pt x="303161" y="181000"/>
                    </a:lnTo>
                    <a:lnTo>
                      <a:pt x="306552" y="181000"/>
                    </a:lnTo>
                    <a:lnTo>
                      <a:pt x="314388" y="173189"/>
                    </a:lnTo>
                    <a:lnTo>
                      <a:pt x="314388" y="171488"/>
                    </a:lnTo>
                    <a:lnTo>
                      <a:pt x="314388" y="169773"/>
                    </a:lnTo>
                    <a:close/>
                  </a:path>
                  <a:path w="667385" h="181610">
                    <a:moveTo>
                      <a:pt x="371551" y="169773"/>
                    </a:moveTo>
                    <a:lnTo>
                      <a:pt x="363715" y="161950"/>
                    </a:lnTo>
                    <a:lnTo>
                      <a:pt x="360311" y="161950"/>
                    </a:lnTo>
                    <a:lnTo>
                      <a:pt x="352488" y="169773"/>
                    </a:lnTo>
                    <a:lnTo>
                      <a:pt x="352488" y="173177"/>
                    </a:lnTo>
                    <a:lnTo>
                      <a:pt x="360311" y="181000"/>
                    </a:lnTo>
                    <a:lnTo>
                      <a:pt x="363715" y="181000"/>
                    </a:lnTo>
                    <a:lnTo>
                      <a:pt x="371551" y="173189"/>
                    </a:lnTo>
                    <a:lnTo>
                      <a:pt x="371551" y="171488"/>
                    </a:lnTo>
                    <a:lnTo>
                      <a:pt x="371551" y="169773"/>
                    </a:lnTo>
                    <a:close/>
                  </a:path>
                  <a:path w="667385" h="181610">
                    <a:moveTo>
                      <a:pt x="428701" y="64973"/>
                    </a:moveTo>
                    <a:lnTo>
                      <a:pt x="420878" y="57162"/>
                    </a:lnTo>
                    <a:lnTo>
                      <a:pt x="417474" y="57162"/>
                    </a:lnTo>
                    <a:lnTo>
                      <a:pt x="409651" y="64985"/>
                    </a:lnTo>
                    <a:lnTo>
                      <a:pt x="409651" y="68389"/>
                    </a:lnTo>
                    <a:lnTo>
                      <a:pt x="417474" y="76212"/>
                    </a:lnTo>
                    <a:lnTo>
                      <a:pt x="420878" y="76212"/>
                    </a:lnTo>
                    <a:lnTo>
                      <a:pt x="428701" y="68389"/>
                    </a:lnTo>
                    <a:lnTo>
                      <a:pt x="428701" y="66687"/>
                    </a:lnTo>
                    <a:lnTo>
                      <a:pt x="428701" y="64973"/>
                    </a:lnTo>
                    <a:close/>
                  </a:path>
                  <a:path w="667385" h="181610">
                    <a:moveTo>
                      <a:pt x="495388" y="169773"/>
                    </a:moveTo>
                    <a:lnTo>
                      <a:pt x="487565" y="161950"/>
                    </a:lnTo>
                    <a:lnTo>
                      <a:pt x="484162" y="161950"/>
                    </a:lnTo>
                    <a:lnTo>
                      <a:pt x="476338" y="169773"/>
                    </a:lnTo>
                    <a:lnTo>
                      <a:pt x="476338" y="173177"/>
                    </a:lnTo>
                    <a:lnTo>
                      <a:pt x="484162" y="181000"/>
                    </a:lnTo>
                    <a:lnTo>
                      <a:pt x="487565" y="181000"/>
                    </a:lnTo>
                    <a:lnTo>
                      <a:pt x="495388" y="173189"/>
                    </a:lnTo>
                    <a:lnTo>
                      <a:pt x="495388" y="171488"/>
                    </a:lnTo>
                    <a:lnTo>
                      <a:pt x="495388" y="169773"/>
                    </a:lnTo>
                    <a:close/>
                  </a:path>
                  <a:path w="667385" h="181610">
                    <a:moveTo>
                      <a:pt x="552551" y="93560"/>
                    </a:moveTo>
                    <a:lnTo>
                      <a:pt x="544728" y="85737"/>
                    </a:lnTo>
                    <a:lnTo>
                      <a:pt x="541324" y="85737"/>
                    </a:lnTo>
                    <a:lnTo>
                      <a:pt x="533501" y="93560"/>
                    </a:lnTo>
                    <a:lnTo>
                      <a:pt x="533501" y="96964"/>
                    </a:lnTo>
                    <a:lnTo>
                      <a:pt x="541324" y="104787"/>
                    </a:lnTo>
                    <a:lnTo>
                      <a:pt x="544728" y="104787"/>
                    </a:lnTo>
                    <a:lnTo>
                      <a:pt x="552551" y="96977"/>
                    </a:lnTo>
                    <a:lnTo>
                      <a:pt x="552551" y="95275"/>
                    </a:lnTo>
                    <a:lnTo>
                      <a:pt x="552551" y="93560"/>
                    </a:lnTo>
                    <a:close/>
                  </a:path>
                  <a:path w="667385" h="181610">
                    <a:moveTo>
                      <a:pt x="609714" y="74510"/>
                    </a:moveTo>
                    <a:lnTo>
                      <a:pt x="601891" y="66687"/>
                    </a:lnTo>
                    <a:lnTo>
                      <a:pt x="598487" y="66687"/>
                    </a:lnTo>
                    <a:lnTo>
                      <a:pt x="590664" y="74510"/>
                    </a:lnTo>
                    <a:lnTo>
                      <a:pt x="590664" y="77914"/>
                    </a:lnTo>
                    <a:lnTo>
                      <a:pt x="598487" y="85737"/>
                    </a:lnTo>
                    <a:lnTo>
                      <a:pt x="601878" y="85737"/>
                    </a:lnTo>
                    <a:lnTo>
                      <a:pt x="609714" y="77914"/>
                    </a:lnTo>
                    <a:lnTo>
                      <a:pt x="609714" y="76212"/>
                    </a:lnTo>
                    <a:lnTo>
                      <a:pt x="609714" y="74510"/>
                    </a:lnTo>
                    <a:close/>
                  </a:path>
                  <a:path w="667385" h="181610">
                    <a:moveTo>
                      <a:pt x="666877" y="7823"/>
                    </a:moveTo>
                    <a:lnTo>
                      <a:pt x="659041" y="0"/>
                    </a:lnTo>
                    <a:lnTo>
                      <a:pt x="655637" y="0"/>
                    </a:lnTo>
                    <a:lnTo>
                      <a:pt x="647814" y="7823"/>
                    </a:lnTo>
                    <a:lnTo>
                      <a:pt x="647814" y="11226"/>
                    </a:lnTo>
                    <a:lnTo>
                      <a:pt x="655637" y="19050"/>
                    </a:lnTo>
                    <a:lnTo>
                      <a:pt x="659041" y="19050"/>
                    </a:lnTo>
                    <a:lnTo>
                      <a:pt x="666877" y="11226"/>
                    </a:lnTo>
                    <a:lnTo>
                      <a:pt x="666877" y="9525"/>
                    </a:lnTo>
                    <a:lnTo>
                      <a:pt x="666877" y="782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536" name="Graphic 96">
                <a:extLst>
                  <a:ext uri="{FF2B5EF4-FFF2-40B4-BE49-F238E27FC236}">
                    <a16:creationId xmlns:a16="http://schemas.microsoft.com/office/drawing/2014/main" id="{8A9D47FE-1D33-8438-0512-3EBD0E5C5CB4}"/>
                  </a:ext>
                </a:extLst>
              </p:cNvPr>
              <p:cNvSpPr/>
              <p:nvPr/>
            </p:nvSpPr>
            <p:spPr>
              <a:xfrm>
                <a:off x="592773" y="2754571"/>
                <a:ext cx="715963"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6547" name="Group 6546">
            <a:extLst>
              <a:ext uri="{FF2B5EF4-FFF2-40B4-BE49-F238E27FC236}">
                <a16:creationId xmlns:a16="http://schemas.microsoft.com/office/drawing/2014/main" id="{D9852F04-FD99-0427-23CC-6243EB86DB66}"/>
              </a:ext>
            </a:extLst>
          </p:cNvPr>
          <p:cNvGrpSpPr/>
          <p:nvPr/>
        </p:nvGrpSpPr>
        <p:grpSpPr>
          <a:xfrm>
            <a:off x="3436873" y="5080585"/>
            <a:ext cx="2952750" cy="1233487"/>
            <a:chOff x="83979" y="277334"/>
            <a:chExt cx="2952750" cy="1233487"/>
          </a:xfrm>
        </p:grpSpPr>
        <p:grpSp>
          <p:nvGrpSpPr>
            <p:cNvPr id="6548" name="Group 6547">
              <a:extLst>
                <a:ext uri="{FF2B5EF4-FFF2-40B4-BE49-F238E27FC236}">
                  <a16:creationId xmlns:a16="http://schemas.microsoft.com/office/drawing/2014/main" id="{2280F72E-A2EE-2576-9034-7D3EFA8585E1}"/>
                </a:ext>
              </a:extLst>
            </p:cNvPr>
            <p:cNvGrpSpPr/>
            <p:nvPr/>
          </p:nvGrpSpPr>
          <p:grpSpPr>
            <a:xfrm>
              <a:off x="83979" y="277334"/>
              <a:ext cx="2952750" cy="1233487"/>
              <a:chOff x="112075" y="2014098"/>
              <a:chExt cx="2952750" cy="1233487"/>
            </a:xfrm>
          </p:grpSpPr>
          <p:graphicFrame>
            <p:nvGraphicFramePr>
              <p:cNvPr id="6557" name="Object 6556">
                <a:extLst>
                  <a:ext uri="{FF2B5EF4-FFF2-40B4-BE49-F238E27FC236}">
                    <a16:creationId xmlns:a16="http://schemas.microsoft.com/office/drawing/2014/main" id="{B7D05F54-B226-AF60-C6D1-0AF31D01CE7E}"/>
                  </a:ext>
                </a:extLst>
              </p:cNvPr>
              <p:cNvGraphicFramePr>
                <a:graphicFrameLocks noChangeAspect="1"/>
              </p:cNvGraphicFramePr>
              <p:nvPr/>
            </p:nvGraphicFramePr>
            <p:xfrm>
              <a:off x="112075" y="2014098"/>
              <a:ext cx="2952750" cy="1233487"/>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6557" name="Object 6556">
                            <a:extLst>
                              <a:ext uri="{FF2B5EF4-FFF2-40B4-BE49-F238E27FC236}">
                                <a16:creationId xmlns:a16="http://schemas.microsoft.com/office/drawing/2014/main" id="{B7D05F54-B226-AF60-C6D1-0AF31D01CE7E}"/>
                              </a:ext>
                            </a:extLst>
                          </p:cNvPr>
                          <p:cNvPicPr/>
                          <p:nvPr/>
                        </p:nvPicPr>
                        <p:blipFill>
                          <a:blip r:embed="rId4"/>
                          <a:stretch>
                            <a:fillRect/>
                          </a:stretch>
                        </p:blipFill>
                        <p:spPr>
                          <a:xfrm>
                            <a:off x="112075" y="2014098"/>
                            <a:ext cx="2952750" cy="1233487"/>
                          </a:xfrm>
                          <a:prstGeom prst="rect">
                            <a:avLst/>
                          </a:prstGeom>
                        </p:spPr>
                      </p:pic>
                    </p:oleObj>
                  </mc:Fallback>
                </mc:AlternateContent>
              </a:graphicData>
            </a:graphic>
          </p:graphicFrame>
          <p:sp>
            <p:nvSpPr>
              <p:cNvPr id="6558" name="TextBox 6557">
                <a:extLst>
                  <a:ext uri="{FF2B5EF4-FFF2-40B4-BE49-F238E27FC236}">
                    <a16:creationId xmlns:a16="http://schemas.microsoft.com/office/drawing/2014/main" id="{E3D48566-CD14-6E58-01C9-FC5F5B7EE9BE}"/>
                  </a:ext>
                </a:extLst>
              </p:cNvPr>
              <p:cNvSpPr txBox="1"/>
              <p:nvPr/>
            </p:nvSpPr>
            <p:spPr>
              <a:xfrm>
                <a:off x="425758" y="2084458"/>
                <a:ext cx="819153" cy="323165"/>
              </a:xfrm>
              <a:prstGeom prst="rect">
                <a:avLst/>
              </a:prstGeom>
              <a:noFill/>
            </p:spPr>
            <p:txBody>
              <a:bodyPr wrap="square" rtlCol="0">
                <a:spAutoFit/>
              </a:bodyPr>
              <a:lstStyle/>
              <a:p>
                <a:r>
                  <a:rPr lang="en-GB" sz="1500" dirty="0">
                    <a:solidFill>
                      <a:srgbClr val="00B050"/>
                    </a:solidFill>
                    <a:latin typeface="Lucida Sans" panose="020B0602030504020204" pitchFamily="34" charset="0"/>
                  </a:rPr>
                  <a:t>97.4</a:t>
                </a:r>
              </a:p>
            </p:txBody>
          </p:sp>
        </p:grpSp>
        <p:sp>
          <p:nvSpPr>
            <p:cNvPr id="6549" name="TextBox 6548">
              <a:extLst>
                <a:ext uri="{FF2B5EF4-FFF2-40B4-BE49-F238E27FC236}">
                  <a16:creationId xmlns:a16="http://schemas.microsoft.com/office/drawing/2014/main" id="{281D6E04-2040-5BBB-3DED-E9E21C8AE199}"/>
                </a:ext>
              </a:extLst>
            </p:cNvPr>
            <p:cNvSpPr txBox="1"/>
            <p:nvPr/>
          </p:nvSpPr>
          <p:spPr>
            <a:xfrm>
              <a:off x="282641" y="1087146"/>
              <a:ext cx="2258966" cy="184922"/>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120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120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120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sp>
          <p:nvSpPr>
            <p:cNvPr id="6550" name="TextBox 6549">
              <a:extLst>
                <a:ext uri="{FF2B5EF4-FFF2-40B4-BE49-F238E27FC236}">
                  <a16:creationId xmlns:a16="http://schemas.microsoft.com/office/drawing/2014/main" id="{2635731F-DA91-D304-C060-44209BD6DE80}"/>
                </a:ext>
              </a:extLst>
            </p:cNvPr>
            <p:cNvSpPr txBox="1"/>
            <p:nvPr/>
          </p:nvSpPr>
          <p:spPr>
            <a:xfrm>
              <a:off x="381783" y="713054"/>
              <a:ext cx="2369611" cy="415498"/>
            </a:xfrm>
            <a:prstGeom prst="rect">
              <a:avLst/>
            </a:prstGeom>
            <a:noFill/>
          </p:spPr>
          <p:txBody>
            <a:bodyPr wrap="square">
              <a:spAutoFit/>
            </a:bodyPr>
            <a:lstStyle/>
            <a:p>
              <a:r>
                <a:rPr lang="en-US" sz="1000" dirty="0">
                  <a:latin typeface="Lucida Sans" panose="020B0602030504020204" pitchFamily="34" charset="0"/>
                </a:rPr>
                <a:t>PI_035 Percentage of emergency calls answered within 10 seconds </a:t>
              </a:r>
              <a:endParaRPr lang="en-GB" sz="1000" dirty="0">
                <a:latin typeface="Lucida Sans" panose="020B0602030504020204" pitchFamily="34" charset="0"/>
              </a:endParaRPr>
            </a:p>
          </p:txBody>
        </p:sp>
        <p:grpSp>
          <p:nvGrpSpPr>
            <p:cNvPr id="6551" name="Group 6550">
              <a:extLst>
                <a:ext uri="{FF2B5EF4-FFF2-40B4-BE49-F238E27FC236}">
                  <a16:creationId xmlns:a16="http://schemas.microsoft.com/office/drawing/2014/main" id="{A74459A3-7617-4B97-5EE8-8485AA07AFC6}"/>
                </a:ext>
              </a:extLst>
            </p:cNvPr>
            <p:cNvGrpSpPr>
              <a:grpSpLocks/>
            </p:cNvGrpSpPr>
            <p:nvPr/>
          </p:nvGrpSpPr>
          <p:grpSpPr>
            <a:xfrm>
              <a:off x="1815879" y="357121"/>
              <a:ext cx="714375" cy="257175"/>
              <a:chOff x="0" y="0"/>
              <a:chExt cx="715010" cy="257810"/>
            </a:xfrm>
          </p:grpSpPr>
          <p:sp>
            <p:nvSpPr>
              <p:cNvPr id="6552" name="Graphic 265">
                <a:extLst>
                  <a:ext uri="{FF2B5EF4-FFF2-40B4-BE49-F238E27FC236}">
                    <a16:creationId xmlns:a16="http://schemas.microsoft.com/office/drawing/2014/main" id="{0DEFDD56-CA28-5CE2-CA0F-560FCC6C4E31}"/>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6553" name="Graphic 266">
                <a:extLst>
                  <a:ext uri="{FF2B5EF4-FFF2-40B4-BE49-F238E27FC236}">
                    <a16:creationId xmlns:a16="http://schemas.microsoft.com/office/drawing/2014/main" id="{92515B91-0012-54E0-8048-3BB4ACCCDC55}"/>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6554" name="Graphic 267">
                <a:extLst>
                  <a:ext uri="{FF2B5EF4-FFF2-40B4-BE49-F238E27FC236}">
                    <a16:creationId xmlns:a16="http://schemas.microsoft.com/office/drawing/2014/main" id="{9D3213C4-2347-7721-C8A4-14BE1D7FA9F9}"/>
                  </a:ext>
                </a:extLst>
              </p:cNvPr>
              <p:cNvSpPr/>
              <p:nvPr/>
            </p:nvSpPr>
            <p:spPr>
              <a:xfrm>
                <a:off x="29770" y="11800"/>
                <a:ext cx="655320" cy="236220"/>
              </a:xfrm>
              <a:custGeom>
                <a:avLst/>
                <a:gdLst/>
                <a:ahLst/>
                <a:cxnLst/>
                <a:rect l="l" t="t" r="r" b="b"/>
                <a:pathLst>
                  <a:path w="655320" h="236220">
                    <a:moveTo>
                      <a:pt x="654957" y="235898"/>
                    </a:moveTo>
                    <a:lnTo>
                      <a:pt x="0" y="235898"/>
                    </a:lnTo>
                    <a:lnTo>
                      <a:pt x="0" y="6307"/>
                    </a:lnTo>
                    <a:lnTo>
                      <a:pt x="59541" y="4299"/>
                    </a:lnTo>
                    <a:lnTo>
                      <a:pt x="119083" y="10484"/>
                    </a:lnTo>
                    <a:lnTo>
                      <a:pt x="178624" y="14451"/>
                    </a:lnTo>
                    <a:lnTo>
                      <a:pt x="238166" y="6106"/>
                    </a:lnTo>
                    <a:lnTo>
                      <a:pt x="297707" y="955"/>
                    </a:lnTo>
                    <a:lnTo>
                      <a:pt x="357249" y="3772"/>
                    </a:lnTo>
                    <a:lnTo>
                      <a:pt x="416790" y="2120"/>
                    </a:lnTo>
                    <a:lnTo>
                      <a:pt x="476332" y="1596"/>
                    </a:lnTo>
                    <a:lnTo>
                      <a:pt x="535874" y="3467"/>
                    </a:lnTo>
                    <a:lnTo>
                      <a:pt x="595415" y="0"/>
                    </a:lnTo>
                    <a:lnTo>
                      <a:pt x="654957" y="2095"/>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endParaRPr lang="en-GB"/>
              </a:p>
            </p:txBody>
          </p:sp>
          <p:sp>
            <p:nvSpPr>
              <p:cNvPr id="6555" name="Graphic 268">
                <a:extLst>
                  <a:ext uri="{FF2B5EF4-FFF2-40B4-BE49-F238E27FC236}">
                    <a16:creationId xmlns:a16="http://schemas.microsoft.com/office/drawing/2014/main" id="{BCD3BD59-B290-A49A-985A-4D44A63379F3}"/>
                  </a:ext>
                </a:extLst>
              </p:cNvPr>
              <p:cNvSpPr/>
              <p:nvPr/>
            </p:nvSpPr>
            <p:spPr>
              <a:xfrm>
                <a:off x="29770" y="11800"/>
                <a:ext cx="655320" cy="14604"/>
              </a:xfrm>
              <a:custGeom>
                <a:avLst/>
                <a:gdLst/>
                <a:ahLst/>
                <a:cxnLst/>
                <a:rect l="l" t="t" r="r" b="b"/>
                <a:pathLst>
                  <a:path w="655320" h="14604">
                    <a:moveTo>
                      <a:pt x="0" y="6307"/>
                    </a:moveTo>
                    <a:lnTo>
                      <a:pt x="59541" y="4299"/>
                    </a:lnTo>
                    <a:lnTo>
                      <a:pt x="119083" y="10484"/>
                    </a:lnTo>
                    <a:lnTo>
                      <a:pt x="178624" y="14451"/>
                    </a:lnTo>
                    <a:lnTo>
                      <a:pt x="238166" y="6106"/>
                    </a:lnTo>
                    <a:lnTo>
                      <a:pt x="297707" y="955"/>
                    </a:lnTo>
                    <a:lnTo>
                      <a:pt x="357249" y="3772"/>
                    </a:lnTo>
                    <a:lnTo>
                      <a:pt x="416790" y="2120"/>
                    </a:lnTo>
                    <a:lnTo>
                      <a:pt x="476332" y="1596"/>
                    </a:lnTo>
                    <a:lnTo>
                      <a:pt x="535874" y="3467"/>
                    </a:lnTo>
                    <a:lnTo>
                      <a:pt x="595415" y="0"/>
                    </a:lnTo>
                    <a:lnTo>
                      <a:pt x="654957" y="2095"/>
                    </a:lnTo>
                  </a:path>
                </a:pathLst>
              </a:custGeom>
              <a:ln w="9526">
                <a:solidFill>
                  <a:srgbClr val="6FC279"/>
                </a:solidFill>
                <a:prstDash val="solid"/>
              </a:ln>
            </p:spPr>
            <p:txBody>
              <a:bodyPr wrap="square" lIns="0" tIns="0" rIns="0" bIns="0" rtlCol="0">
                <a:prstTxWarp prst="textNoShape">
                  <a:avLst/>
                </a:prstTxWarp>
                <a:noAutofit/>
              </a:bodyPr>
              <a:lstStyle/>
              <a:p>
                <a:endParaRPr lang="en-GB"/>
              </a:p>
            </p:txBody>
          </p:sp>
          <p:sp>
            <p:nvSpPr>
              <p:cNvPr id="6556" name="Graphic 269">
                <a:extLst>
                  <a:ext uri="{FF2B5EF4-FFF2-40B4-BE49-F238E27FC236}">
                    <a16:creationId xmlns:a16="http://schemas.microsoft.com/office/drawing/2014/main" id="{4A3FAC33-90BD-D011-0171-74A1B55C613A}"/>
                  </a:ext>
                </a:extLst>
              </p:cNvPr>
              <p:cNvSpPr/>
              <p:nvPr/>
            </p:nvSpPr>
            <p:spPr>
              <a:xfrm>
                <a:off x="19040" y="4"/>
                <a:ext cx="667385" cy="38735"/>
              </a:xfrm>
              <a:custGeom>
                <a:avLst/>
                <a:gdLst/>
                <a:ahLst/>
                <a:cxnLst/>
                <a:rect l="l" t="t" r="r" b="b"/>
                <a:pathLst>
                  <a:path w="667385" h="38735">
                    <a:moveTo>
                      <a:pt x="19062" y="17348"/>
                    </a:moveTo>
                    <a:lnTo>
                      <a:pt x="11226" y="9537"/>
                    </a:lnTo>
                    <a:lnTo>
                      <a:pt x="7823" y="9537"/>
                    </a:lnTo>
                    <a:lnTo>
                      <a:pt x="0" y="17360"/>
                    </a:lnTo>
                    <a:lnTo>
                      <a:pt x="12" y="20764"/>
                    </a:lnTo>
                    <a:lnTo>
                      <a:pt x="7835" y="28587"/>
                    </a:lnTo>
                    <a:lnTo>
                      <a:pt x="11239" y="28587"/>
                    </a:lnTo>
                    <a:lnTo>
                      <a:pt x="19062" y="20764"/>
                    </a:lnTo>
                    <a:lnTo>
                      <a:pt x="19062" y="19062"/>
                    </a:lnTo>
                    <a:lnTo>
                      <a:pt x="19062" y="17348"/>
                    </a:lnTo>
                    <a:close/>
                  </a:path>
                  <a:path w="667385" h="38735">
                    <a:moveTo>
                      <a:pt x="76225" y="19062"/>
                    </a:moveTo>
                    <a:lnTo>
                      <a:pt x="68389" y="9537"/>
                    </a:lnTo>
                    <a:lnTo>
                      <a:pt x="64985" y="9537"/>
                    </a:lnTo>
                    <a:lnTo>
                      <a:pt x="57162" y="17373"/>
                    </a:lnTo>
                    <a:lnTo>
                      <a:pt x="57162" y="20777"/>
                    </a:lnTo>
                    <a:lnTo>
                      <a:pt x="64998" y="28587"/>
                    </a:lnTo>
                    <a:lnTo>
                      <a:pt x="68402" y="28587"/>
                    </a:lnTo>
                    <a:lnTo>
                      <a:pt x="76225" y="20764"/>
                    </a:lnTo>
                    <a:lnTo>
                      <a:pt x="76225" y="19062"/>
                    </a:lnTo>
                    <a:close/>
                  </a:path>
                  <a:path w="667385" h="38735">
                    <a:moveTo>
                      <a:pt x="133375" y="17348"/>
                    </a:moveTo>
                    <a:lnTo>
                      <a:pt x="125539" y="9537"/>
                    </a:lnTo>
                    <a:lnTo>
                      <a:pt x="122135" y="9537"/>
                    </a:lnTo>
                    <a:lnTo>
                      <a:pt x="114325" y="17373"/>
                    </a:lnTo>
                    <a:lnTo>
                      <a:pt x="114325" y="20777"/>
                    </a:lnTo>
                    <a:lnTo>
                      <a:pt x="122161" y="28587"/>
                    </a:lnTo>
                    <a:lnTo>
                      <a:pt x="125564" y="28587"/>
                    </a:lnTo>
                    <a:lnTo>
                      <a:pt x="133375" y="20764"/>
                    </a:lnTo>
                    <a:lnTo>
                      <a:pt x="133375" y="19062"/>
                    </a:lnTo>
                    <a:lnTo>
                      <a:pt x="133375" y="17348"/>
                    </a:lnTo>
                    <a:close/>
                  </a:path>
                  <a:path w="667385" h="38735">
                    <a:moveTo>
                      <a:pt x="190538" y="26873"/>
                    </a:moveTo>
                    <a:lnTo>
                      <a:pt x="182714" y="19050"/>
                    </a:lnTo>
                    <a:lnTo>
                      <a:pt x="179311" y="19050"/>
                    </a:lnTo>
                    <a:lnTo>
                      <a:pt x="171488" y="26885"/>
                    </a:lnTo>
                    <a:lnTo>
                      <a:pt x="171488" y="30289"/>
                    </a:lnTo>
                    <a:lnTo>
                      <a:pt x="179311" y="38112"/>
                    </a:lnTo>
                    <a:lnTo>
                      <a:pt x="182714" y="38112"/>
                    </a:lnTo>
                    <a:lnTo>
                      <a:pt x="190538" y="30289"/>
                    </a:lnTo>
                    <a:lnTo>
                      <a:pt x="190538" y="28587"/>
                    </a:lnTo>
                    <a:lnTo>
                      <a:pt x="190538" y="26873"/>
                    </a:lnTo>
                    <a:close/>
                  </a:path>
                  <a:path w="667385" h="38735">
                    <a:moveTo>
                      <a:pt x="257225" y="17348"/>
                    </a:moveTo>
                    <a:lnTo>
                      <a:pt x="249402" y="9525"/>
                    </a:lnTo>
                    <a:lnTo>
                      <a:pt x="245999" y="9525"/>
                    </a:lnTo>
                    <a:lnTo>
                      <a:pt x="238175" y="17348"/>
                    </a:lnTo>
                    <a:lnTo>
                      <a:pt x="238175" y="20751"/>
                    </a:lnTo>
                    <a:lnTo>
                      <a:pt x="245999" y="28587"/>
                    </a:lnTo>
                    <a:lnTo>
                      <a:pt x="249402" y="28587"/>
                    </a:lnTo>
                    <a:lnTo>
                      <a:pt x="257225" y="20764"/>
                    </a:lnTo>
                    <a:lnTo>
                      <a:pt x="257225" y="19062"/>
                    </a:lnTo>
                    <a:lnTo>
                      <a:pt x="257225" y="17348"/>
                    </a:lnTo>
                    <a:close/>
                  </a:path>
                  <a:path w="667385" h="38735">
                    <a:moveTo>
                      <a:pt x="314388" y="7823"/>
                    </a:moveTo>
                    <a:lnTo>
                      <a:pt x="306552" y="0"/>
                    </a:lnTo>
                    <a:lnTo>
                      <a:pt x="303161" y="0"/>
                    </a:lnTo>
                    <a:lnTo>
                      <a:pt x="295338" y="7823"/>
                    </a:lnTo>
                    <a:lnTo>
                      <a:pt x="295338" y="11226"/>
                    </a:lnTo>
                    <a:lnTo>
                      <a:pt x="303161" y="19050"/>
                    </a:lnTo>
                    <a:lnTo>
                      <a:pt x="306552" y="19050"/>
                    </a:lnTo>
                    <a:lnTo>
                      <a:pt x="314388" y="11239"/>
                    </a:lnTo>
                    <a:lnTo>
                      <a:pt x="314388" y="9537"/>
                    </a:lnTo>
                    <a:lnTo>
                      <a:pt x="314388" y="7823"/>
                    </a:lnTo>
                    <a:close/>
                  </a:path>
                  <a:path w="667385" h="38735">
                    <a:moveTo>
                      <a:pt x="371551" y="17348"/>
                    </a:moveTo>
                    <a:lnTo>
                      <a:pt x="363715" y="9525"/>
                    </a:lnTo>
                    <a:lnTo>
                      <a:pt x="360311" y="9525"/>
                    </a:lnTo>
                    <a:lnTo>
                      <a:pt x="352488" y="17348"/>
                    </a:lnTo>
                    <a:lnTo>
                      <a:pt x="352488" y="20751"/>
                    </a:lnTo>
                    <a:lnTo>
                      <a:pt x="360311" y="28587"/>
                    </a:lnTo>
                    <a:lnTo>
                      <a:pt x="363715" y="28587"/>
                    </a:lnTo>
                    <a:lnTo>
                      <a:pt x="371551" y="20764"/>
                    </a:lnTo>
                    <a:lnTo>
                      <a:pt x="371551" y="19062"/>
                    </a:lnTo>
                    <a:lnTo>
                      <a:pt x="371551" y="17348"/>
                    </a:lnTo>
                    <a:close/>
                  </a:path>
                  <a:path w="667385" h="38735">
                    <a:moveTo>
                      <a:pt x="428701" y="7823"/>
                    </a:moveTo>
                    <a:lnTo>
                      <a:pt x="420878" y="0"/>
                    </a:lnTo>
                    <a:lnTo>
                      <a:pt x="417474" y="0"/>
                    </a:lnTo>
                    <a:lnTo>
                      <a:pt x="409651" y="7823"/>
                    </a:lnTo>
                    <a:lnTo>
                      <a:pt x="409651" y="11226"/>
                    </a:lnTo>
                    <a:lnTo>
                      <a:pt x="417474" y="19050"/>
                    </a:lnTo>
                    <a:lnTo>
                      <a:pt x="420878" y="19050"/>
                    </a:lnTo>
                    <a:lnTo>
                      <a:pt x="428701" y="11239"/>
                    </a:lnTo>
                    <a:lnTo>
                      <a:pt x="428701" y="9537"/>
                    </a:lnTo>
                    <a:lnTo>
                      <a:pt x="428701" y="7823"/>
                    </a:lnTo>
                    <a:close/>
                  </a:path>
                  <a:path w="667385" h="38735">
                    <a:moveTo>
                      <a:pt x="495388" y="7823"/>
                    </a:moveTo>
                    <a:lnTo>
                      <a:pt x="487565" y="0"/>
                    </a:lnTo>
                    <a:lnTo>
                      <a:pt x="484162" y="0"/>
                    </a:lnTo>
                    <a:lnTo>
                      <a:pt x="476338" y="7823"/>
                    </a:lnTo>
                    <a:lnTo>
                      <a:pt x="476338" y="11226"/>
                    </a:lnTo>
                    <a:lnTo>
                      <a:pt x="484162" y="19050"/>
                    </a:lnTo>
                    <a:lnTo>
                      <a:pt x="487565" y="19050"/>
                    </a:lnTo>
                    <a:lnTo>
                      <a:pt x="495388" y="11239"/>
                    </a:lnTo>
                    <a:lnTo>
                      <a:pt x="495388" y="9537"/>
                    </a:lnTo>
                    <a:lnTo>
                      <a:pt x="495388" y="7823"/>
                    </a:lnTo>
                    <a:close/>
                  </a:path>
                  <a:path w="667385" h="38735">
                    <a:moveTo>
                      <a:pt x="552551" y="17348"/>
                    </a:moveTo>
                    <a:lnTo>
                      <a:pt x="544728" y="9525"/>
                    </a:lnTo>
                    <a:lnTo>
                      <a:pt x="541324" y="9525"/>
                    </a:lnTo>
                    <a:lnTo>
                      <a:pt x="533501" y="17348"/>
                    </a:lnTo>
                    <a:lnTo>
                      <a:pt x="533501" y="20751"/>
                    </a:lnTo>
                    <a:lnTo>
                      <a:pt x="541324" y="28587"/>
                    </a:lnTo>
                    <a:lnTo>
                      <a:pt x="544728" y="28587"/>
                    </a:lnTo>
                    <a:lnTo>
                      <a:pt x="552551" y="20764"/>
                    </a:lnTo>
                    <a:lnTo>
                      <a:pt x="552551" y="19062"/>
                    </a:lnTo>
                    <a:lnTo>
                      <a:pt x="552551" y="17348"/>
                    </a:lnTo>
                    <a:close/>
                  </a:path>
                  <a:path w="667385" h="38735">
                    <a:moveTo>
                      <a:pt x="609714" y="7823"/>
                    </a:moveTo>
                    <a:lnTo>
                      <a:pt x="601891" y="0"/>
                    </a:lnTo>
                    <a:lnTo>
                      <a:pt x="598487" y="0"/>
                    </a:lnTo>
                    <a:lnTo>
                      <a:pt x="590664" y="7823"/>
                    </a:lnTo>
                    <a:lnTo>
                      <a:pt x="590664" y="11226"/>
                    </a:lnTo>
                    <a:lnTo>
                      <a:pt x="598487" y="19050"/>
                    </a:lnTo>
                    <a:lnTo>
                      <a:pt x="601878" y="19050"/>
                    </a:lnTo>
                    <a:lnTo>
                      <a:pt x="609714" y="11239"/>
                    </a:lnTo>
                    <a:lnTo>
                      <a:pt x="609714" y="9537"/>
                    </a:lnTo>
                    <a:lnTo>
                      <a:pt x="609714" y="7823"/>
                    </a:lnTo>
                    <a:close/>
                  </a:path>
                  <a:path w="667385" h="38735">
                    <a:moveTo>
                      <a:pt x="666877" y="7823"/>
                    </a:moveTo>
                    <a:lnTo>
                      <a:pt x="659041" y="0"/>
                    </a:lnTo>
                    <a:lnTo>
                      <a:pt x="655637" y="0"/>
                    </a:lnTo>
                    <a:lnTo>
                      <a:pt x="647814" y="7823"/>
                    </a:lnTo>
                    <a:lnTo>
                      <a:pt x="647814" y="11226"/>
                    </a:lnTo>
                    <a:lnTo>
                      <a:pt x="655637" y="19050"/>
                    </a:lnTo>
                    <a:lnTo>
                      <a:pt x="659041" y="19050"/>
                    </a:lnTo>
                    <a:lnTo>
                      <a:pt x="666877" y="11239"/>
                    </a:lnTo>
                    <a:lnTo>
                      <a:pt x="666877" y="9537"/>
                    </a:lnTo>
                    <a:lnTo>
                      <a:pt x="666877" y="7823"/>
                    </a:lnTo>
                    <a:close/>
                  </a:path>
                </a:pathLst>
              </a:custGeom>
              <a:solidFill>
                <a:srgbClr val="6FC279"/>
              </a:solidFill>
            </p:spPr>
            <p:txBody>
              <a:bodyPr wrap="square" lIns="0" tIns="0" rIns="0" bIns="0" rtlCol="0">
                <a:prstTxWarp prst="textNoShape">
                  <a:avLst/>
                </a:prstTxWarp>
                <a:noAutofit/>
              </a:bodyPr>
              <a:lstStyle/>
              <a:p>
                <a:endParaRPr lang="en-GB"/>
              </a:p>
            </p:txBody>
          </p:sp>
        </p:grpSp>
      </p:grpSp>
      <p:grpSp>
        <p:nvGrpSpPr>
          <p:cNvPr id="6570" name="Group 6569">
            <a:extLst>
              <a:ext uri="{FF2B5EF4-FFF2-40B4-BE49-F238E27FC236}">
                <a16:creationId xmlns:a16="http://schemas.microsoft.com/office/drawing/2014/main" id="{AB10F517-DD54-8839-A4BD-BBA2274D7BD9}"/>
              </a:ext>
            </a:extLst>
          </p:cNvPr>
          <p:cNvGrpSpPr/>
          <p:nvPr/>
        </p:nvGrpSpPr>
        <p:grpSpPr>
          <a:xfrm>
            <a:off x="6252497" y="5095536"/>
            <a:ext cx="2952750" cy="1233487"/>
            <a:chOff x="6290752" y="5146815"/>
            <a:chExt cx="2952750" cy="1233487"/>
          </a:xfrm>
        </p:grpSpPr>
        <p:grpSp>
          <p:nvGrpSpPr>
            <p:cNvPr id="6559" name="Group 6558">
              <a:extLst>
                <a:ext uri="{FF2B5EF4-FFF2-40B4-BE49-F238E27FC236}">
                  <a16:creationId xmlns:a16="http://schemas.microsoft.com/office/drawing/2014/main" id="{BCC28607-0B19-E0F9-4DCA-84FD5F4D4E29}"/>
                </a:ext>
              </a:extLst>
            </p:cNvPr>
            <p:cNvGrpSpPr/>
            <p:nvPr/>
          </p:nvGrpSpPr>
          <p:grpSpPr>
            <a:xfrm>
              <a:off x="6290752" y="5146815"/>
              <a:ext cx="2952750" cy="1233487"/>
              <a:chOff x="160781" y="2080510"/>
              <a:chExt cx="2952750" cy="1233487"/>
            </a:xfrm>
          </p:grpSpPr>
          <p:graphicFrame>
            <p:nvGraphicFramePr>
              <p:cNvPr id="6560" name="Object 6559">
                <a:extLst>
                  <a:ext uri="{FF2B5EF4-FFF2-40B4-BE49-F238E27FC236}">
                    <a16:creationId xmlns:a16="http://schemas.microsoft.com/office/drawing/2014/main" id="{A030477A-7E7A-08C2-357A-FC2F57D0BA58}"/>
                  </a:ext>
                </a:extLst>
              </p:cNvPr>
              <p:cNvGraphicFramePr>
                <a:graphicFrameLocks noChangeAspect="1"/>
              </p:cNvGraphicFramePr>
              <p:nvPr/>
            </p:nvGraphicFramePr>
            <p:xfrm>
              <a:off x="160781" y="2080510"/>
              <a:ext cx="2952750" cy="1233487"/>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6560" name="Object 6559">
                            <a:extLst>
                              <a:ext uri="{FF2B5EF4-FFF2-40B4-BE49-F238E27FC236}">
                                <a16:creationId xmlns:a16="http://schemas.microsoft.com/office/drawing/2014/main" id="{A030477A-7E7A-08C2-357A-FC2F57D0BA58}"/>
                              </a:ext>
                            </a:extLst>
                          </p:cNvPr>
                          <p:cNvPicPr/>
                          <p:nvPr/>
                        </p:nvPicPr>
                        <p:blipFill>
                          <a:blip r:embed="rId4"/>
                          <a:stretch>
                            <a:fillRect/>
                          </a:stretch>
                        </p:blipFill>
                        <p:spPr>
                          <a:xfrm>
                            <a:off x="160781" y="2080510"/>
                            <a:ext cx="2952750" cy="1233487"/>
                          </a:xfrm>
                          <a:prstGeom prst="rect">
                            <a:avLst/>
                          </a:prstGeom>
                        </p:spPr>
                      </p:pic>
                    </p:oleObj>
                  </mc:Fallback>
                </mc:AlternateContent>
              </a:graphicData>
            </a:graphic>
          </p:graphicFrame>
          <p:sp>
            <p:nvSpPr>
              <p:cNvPr id="6561" name="TextBox 6560">
                <a:extLst>
                  <a:ext uri="{FF2B5EF4-FFF2-40B4-BE49-F238E27FC236}">
                    <a16:creationId xmlns:a16="http://schemas.microsoft.com/office/drawing/2014/main" id="{3178B8A8-1A93-E279-853B-9DA1739F0A30}"/>
                  </a:ext>
                </a:extLst>
              </p:cNvPr>
              <p:cNvSpPr txBox="1"/>
              <p:nvPr/>
            </p:nvSpPr>
            <p:spPr>
              <a:xfrm>
                <a:off x="447530" y="213888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01:26</a:t>
                </a:r>
              </a:p>
            </p:txBody>
          </p:sp>
        </p:grpSp>
        <p:sp>
          <p:nvSpPr>
            <p:cNvPr id="6562" name="TextBox 6561">
              <a:extLst>
                <a:ext uri="{FF2B5EF4-FFF2-40B4-BE49-F238E27FC236}">
                  <a16:creationId xmlns:a16="http://schemas.microsoft.com/office/drawing/2014/main" id="{35F16FC2-8F44-F9AA-E97A-B919412CD5C5}"/>
                </a:ext>
              </a:extLst>
            </p:cNvPr>
            <p:cNvSpPr txBox="1"/>
            <p:nvPr/>
          </p:nvSpPr>
          <p:spPr>
            <a:xfrm>
              <a:off x="6462310" y="5965938"/>
              <a:ext cx="2258966" cy="184922"/>
            </a:xfrm>
            <a:prstGeom prst="rect">
              <a:avLst/>
            </a:prstGeom>
            <a:noFill/>
          </p:spPr>
          <p:txBody>
            <a:bodyPr wrap="square">
              <a:spAutoFit/>
            </a:bodyPr>
            <a:lstStyle/>
            <a:p>
              <a:pPr marL="123825">
                <a:lnSpc>
                  <a:spcPts val="750"/>
                </a:lnSpc>
                <a:defRPr/>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sp>
          <p:nvSpPr>
            <p:cNvPr id="6563" name="TextBox 6562">
              <a:extLst>
                <a:ext uri="{FF2B5EF4-FFF2-40B4-BE49-F238E27FC236}">
                  <a16:creationId xmlns:a16="http://schemas.microsoft.com/office/drawing/2014/main" id="{7E2F0805-3A94-72D1-3A7B-B2DAAB11951C}"/>
                </a:ext>
              </a:extLst>
            </p:cNvPr>
            <p:cNvSpPr txBox="1"/>
            <p:nvPr/>
          </p:nvSpPr>
          <p:spPr>
            <a:xfrm>
              <a:off x="6587945" y="5644146"/>
              <a:ext cx="2284750" cy="338554"/>
            </a:xfrm>
            <a:prstGeom prst="rect">
              <a:avLst/>
            </a:prstGeom>
            <a:noFill/>
          </p:spPr>
          <p:txBody>
            <a:bodyPr wrap="square">
              <a:spAutoFit/>
            </a:bodyPr>
            <a:lstStyle/>
            <a:p>
              <a:r>
                <a:rPr lang="en-US" sz="800" dirty="0">
                  <a:solidFill>
                    <a:prstClr val="black"/>
                  </a:solidFill>
                  <a:latin typeface="Lucida Sans" panose="020B0602030504020204" pitchFamily="34" charset="0"/>
                </a:rPr>
                <a:t>PI_036 Time between control receiving a 999 call and an appliance being </a:t>
              </a:r>
              <a:r>
                <a:rPr lang="en-US" sz="800" dirty="0" err="1">
                  <a:solidFill>
                    <a:prstClr val="black"/>
                  </a:solidFill>
                  <a:latin typeface="Lucida Sans" panose="020B0602030504020204" pitchFamily="34" charset="0"/>
                </a:rPr>
                <a:t>mobilised</a:t>
              </a:r>
              <a:endParaRPr lang="en-GB" sz="800" dirty="0">
                <a:solidFill>
                  <a:prstClr val="black"/>
                </a:solidFill>
                <a:latin typeface="Lucida Sans" panose="020B0602030504020204" pitchFamily="34" charset="0"/>
              </a:endParaRPr>
            </a:p>
          </p:txBody>
        </p:sp>
        <p:grpSp>
          <p:nvGrpSpPr>
            <p:cNvPr id="6564" name="Group 6563">
              <a:extLst>
                <a:ext uri="{FF2B5EF4-FFF2-40B4-BE49-F238E27FC236}">
                  <a16:creationId xmlns:a16="http://schemas.microsoft.com/office/drawing/2014/main" id="{399966F9-A657-FFB0-E6BF-CDD3414678B9}"/>
                </a:ext>
              </a:extLst>
            </p:cNvPr>
            <p:cNvGrpSpPr>
              <a:grpSpLocks/>
            </p:cNvGrpSpPr>
            <p:nvPr/>
          </p:nvGrpSpPr>
          <p:grpSpPr>
            <a:xfrm>
              <a:off x="7985294" y="5207474"/>
              <a:ext cx="715203" cy="366379"/>
              <a:chOff x="0" y="0"/>
              <a:chExt cx="715010" cy="257810"/>
            </a:xfrm>
          </p:grpSpPr>
          <p:sp>
            <p:nvSpPr>
              <p:cNvPr id="6565" name="Graphic 272">
                <a:extLst>
                  <a:ext uri="{FF2B5EF4-FFF2-40B4-BE49-F238E27FC236}">
                    <a16:creationId xmlns:a16="http://schemas.microsoft.com/office/drawing/2014/main" id="{360A0E86-7B73-5045-A4E1-97557977338C}"/>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566" name="Graphic 273">
                <a:extLst>
                  <a:ext uri="{FF2B5EF4-FFF2-40B4-BE49-F238E27FC236}">
                    <a16:creationId xmlns:a16="http://schemas.microsoft.com/office/drawing/2014/main" id="{A49386DA-8B2C-02BC-B85F-4E652B82F467}"/>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pic>
            <p:nvPicPr>
              <p:cNvPr id="6567" name="Image 274">
                <a:extLst>
                  <a:ext uri="{FF2B5EF4-FFF2-40B4-BE49-F238E27FC236}">
                    <a16:creationId xmlns:a16="http://schemas.microsoft.com/office/drawing/2014/main" id="{7EA02A18-AFC8-564E-71A9-7A6EF2D8B8A6}"/>
                  </a:ext>
                </a:extLst>
              </p:cNvPr>
              <p:cNvPicPr/>
              <p:nvPr/>
            </p:nvPicPr>
            <p:blipFill>
              <a:blip r:embed="rId6" cstate="print"/>
              <a:stretch>
                <a:fillRect/>
              </a:stretch>
            </p:blipFill>
            <p:spPr>
              <a:xfrm>
                <a:off x="29770" y="11792"/>
                <a:ext cx="178624" cy="235898"/>
              </a:xfrm>
              <a:prstGeom prst="rect">
                <a:avLst/>
              </a:prstGeom>
            </p:spPr>
          </p:pic>
          <p:sp>
            <p:nvSpPr>
              <p:cNvPr id="6568" name="Graphic 275">
                <a:extLst>
                  <a:ext uri="{FF2B5EF4-FFF2-40B4-BE49-F238E27FC236}">
                    <a16:creationId xmlns:a16="http://schemas.microsoft.com/office/drawing/2014/main" id="{C93B6F91-9968-35E8-F665-46A951C1BA6C}"/>
                  </a:ext>
                </a:extLst>
              </p:cNvPr>
              <p:cNvSpPr/>
              <p:nvPr/>
            </p:nvSpPr>
            <p:spPr>
              <a:xfrm>
                <a:off x="29770" y="11792"/>
                <a:ext cx="655320" cy="236220"/>
              </a:xfrm>
              <a:custGeom>
                <a:avLst/>
                <a:gdLst/>
                <a:ahLst/>
                <a:cxnLst/>
                <a:rect l="l" t="t" r="r" b="b"/>
                <a:pathLst>
                  <a:path w="655320" h="236220">
                    <a:moveTo>
                      <a:pt x="0" y="15939"/>
                    </a:moveTo>
                    <a:lnTo>
                      <a:pt x="59541" y="20720"/>
                    </a:lnTo>
                    <a:lnTo>
                      <a:pt x="119083" y="0"/>
                    </a:lnTo>
                    <a:lnTo>
                      <a:pt x="178624" y="235898"/>
                    </a:lnTo>
                    <a:lnTo>
                      <a:pt x="595415" y="235898"/>
                    </a:lnTo>
                    <a:lnTo>
                      <a:pt x="654957" y="235898"/>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569" name="Graphic 276">
                <a:extLst>
                  <a:ext uri="{FF2B5EF4-FFF2-40B4-BE49-F238E27FC236}">
                    <a16:creationId xmlns:a16="http://schemas.microsoft.com/office/drawing/2014/main" id="{6C6636D6-8047-6A67-5F3A-50F3212D48AB}"/>
                  </a:ext>
                </a:extLst>
              </p:cNvPr>
              <p:cNvSpPr/>
              <p:nvPr/>
            </p:nvSpPr>
            <p:spPr>
              <a:xfrm>
                <a:off x="19044" y="10"/>
                <a:ext cx="667385" cy="257810"/>
              </a:xfrm>
              <a:custGeom>
                <a:avLst/>
                <a:gdLst/>
                <a:ahLst/>
                <a:cxnLst/>
                <a:rect l="l" t="t" r="r" b="b"/>
                <a:pathLst>
                  <a:path w="667385" h="257810">
                    <a:moveTo>
                      <a:pt x="19050" y="26860"/>
                    </a:moveTo>
                    <a:lnTo>
                      <a:pt x="11226" y="19050"/>
                    </a:lnTo>
                    <a:lnTo>
                      <a:pt x="7823" y="19050"/>
                    </a:lnTo>
                    <a:lnTo>
                      <a:pt x="0" y="26873"/>
                    </a:lnTo>
                    <a:lnTo>
                      <a:pt x="0" y="30276"/>
                    </a:lnTo>
                    <a:lnTo>
                      <a:pt x="7835" y="38100"/>
                    </a:lnTo>
                    <a:lnTo>
                      <a:pt x="11226" y="38100"/>
                    </a:lnTo>
                    <a:lnTo>
                      <a:pt x="19050" y="30276"/>
                    </a:lnTo>
                    <a:lnTo>
                      <a:pt x="19050" y="28575"/>
                    </a:lnTo>
                    <a:lnTo>
                      <a:pt x="19050" y="26860"/>
                    </a:lnTo>
                    <a:close/>
                  </a:path>
                  <a:path w="667385" h="257810">
                    <a:moveTo>
                      <a:pt x="76212" y="26860"/>
                    </a:moveTo>
                    <a:lnTo>
                      <a:pt x="68376" y="19050"/>
                    </a:lnTo>
                    <a:lnTo>
                      <a:pt x="64973" y="19050"/>
                    </a:lnTo>
                    <a:lnTo>
                      <a:pt x="57162" y="26885"/>
                    </a:lnTo>
                    <a:lnTo>
                      <a:pt x="57162" y="30289"/>
                    </a:lnTo>
                    <a:lnTo>
                      <a:pt x="64998" y="38100"/>
                    </a:lnTo>
                    <a:lnTo>
                      <a:pt x="68402" y="38100"/>
                    </a:lnTo>
                    <a:lnTo>
                      <a:pt x="76212" y="30276"/>
                    </a:lnTo>
                    <a:lnTo>
                      <a:pt x="76212" y="28575"/>
                    </a:lnTo>
                    <a:lnTo>
                      <a:pt x="76212" y="26860"/>
                    </a:lnTo>
                    <a:close/>
                  </a:path>
                  <a:path w="667385" h="257810">
                    <a:moveTo>
                      <a:pt x="133375" y="7810"/>
                    </a:moveTo>
                    <a:lnTo>
                      <a:pt x="125539" y="0"/>
                    </a:lnTo>
                    <a:lnTo>
                      <a:pt x="122135" y="0"/>
                    </a:lnTo>
                    <a:lnTo>
                      <a:pt x="114325" y="7835"/>
                    </a:lnTo>
                    <a:lnTo>
                      <a:pt x="114325" y="11239"/>
                    </a:lnTo>
                    <a:lnTo>
                      <a:pt x="122148" y="19050"/>
                    </a:lnTo>
                    <a:lnTo>
                      <a:pt x="125552" y="19050"/>
                    </a:lnTo>
                    <a:lnTo>
                      <a:pt x="133375" y="11226"/>
                    </a:lnTo>
                    <a:lnTo>
                      <a:pt x="133375" y="9525"/>
                    </a:lnTo>
                    <a:lnTo>
                      <a:pt x="133375" y="7810"/>
                    </a:lnTo>
                    <a:close/>
                  </a:path>
                  <a:path w="667385" h="257810">
                    <a:moveTo>
                      <a:pt x="190538" y="245973"/>
                    </a:moveTo>
                    <a:lnTo>
                      <a:pt x="182702" y="238150"/>
                    </a:lnTo>
                    <a:lnTo>
                      <a:pt x="179311" y="238150"/>
                    </a:lnTo>
                    <a:lnTo>
                      <a:pt x="171488" y="245986"/>
                    </a:lnTo>
                    <a:lnTo>
                      <a:pt x="171488" y="249389"/>
                    </a:lnTo>
                    <a:lnTo>
                      <a:pt x="179311" y="257213"/>
                    </a:lnTo>
                    <a:lnTo>
                      <a:pt x="182702" y="257213"/>
                    </a:lnTo>
                    <a:lnTo>
                      <a:pt x="190538" y="249389"/>
                    </a:lnTo>
                    <a:lnTo>
                      <a:pt x="190538" y="247688"/>
                    </a:lnTo>
                    <a:lnTo>
                      <a:pt x="190538" y="245973"/>
                    </a:lnTo>
                    <a:close/>
                  </a:path>
                  <a:path w="667385" h="257810">
                    <a:moveTo>
                      <a:pt x="257225" y="245973"/>
                    </a:moveTo>
                    <a:lnTo>
                      <a:pt x="249389" y="238150"/>
                    </a:lnTo>
                    <a:lnTo>
                      <a:pt x="245986" y="238150"/>
                    </a:lnTo>
                    <a:lnTo>
                      <a:pt x="238163" y="245986"/>
                    </a:lnTo>
                    <a:lnTo>
                      <a:pt x="238163" y="249389"/>
                    </a:lnTo>
                    <a:lnTo>
                      <a:pt x="245986" y="257213"/>
                    </a:lnTo>
                    <a:lnTo>
                      <a:pt x="249389" y="257213"/>
                    </a:lnTo>
                    <a:lnTo>
                      <a:pt x="257225" y="249389"/>
                    </a:lnTo>
                    <a:lnTo>
                      <a:pt x="257225" y="247688"/>
                    </a:lnTo>
                    <a:lnTo>
                      <a:pt x="257225" y="245973"/>
                    </a:lnTo>
                    <a:close/>
                  </a:path>
                  <a:path w="667385" h="257810">
                    <a:moveTo>
                      <a:pt x="314388" y="247688"/>
                    </a:moveTo>
                    <a:lnTo>
                      <a:pt x="306552" y="238150"/>
                    </a:lnTo>
                    <a:lnTo>
                      <a:pt x="303149" y="238150"/>
                    </a:lnTo>
                    <a:lnTo>
                      <a:pt x="295325" y="245986"/>
                    </a:lnTo>
                    <a:lnTo>
                      <a:pt x="295325" y="249389"/>
                    </a:lnTo>
                    <a:lnTo>
                      <a:pt x="303149" y="257213"/>
                    </a:lnTo>
                    <a:lnTo>
                      <a:pt x="306552" y="257213"/>
                    </a:lnTo>
                    <a:lnTo>
                      <a:pt x="314388" y="247688"/>
                    </a:lnTo>
                    <a:close/>
                  </a:path>
                  <a:path w="667385" h="257810">
                    <a:moveTo>
                      <a:pt x="371538" y="245973"/>
                    </a:moveTo>
                    <a:lnTo>
                      <a:pt x="363715" y="238150"/>
                    </a:lnTo>
                    <a:lnTo>
                      <a:pt x="360311" y="238150"/>
                    </a:lnTo>
                    <a:lnTo>
                      <a:pt x="352488" y="245986"/>
                    </a:lnTo>
                    <a:lnTo>
                      <a:pt x="352488" y="249389"/>
                    </a:lnTo>
                    <a:lnTo>
                      <a:pt x="360311" y="257213"/>
                    </a:lnTo>
                    <a:lnTo>
                      <a:pt x="363715" y="257213"/>
                    </a:lnTo>
                    <a:lnTo>
                      <a:pt x="371538" y="249389"/>
                    </a:lnTo>
                    <a:lnTo>
                      <a:pt x="371538" y="247688"/>
                    </a:lnTo>
                    <a:lnTo>
                      <a:pt x="371538" y="245973"/>
                    </a:lnTo>
                    <a:close/>
                  </a:path>
                  <a:path w="667385" h="257810">
                    <a:moveTo>
                      <a:pt x="428701" y="245973"/>
                    </a:moveTo>
                    <a:lnTo>
                      <a:pt x="420878" y="238150"/>
                    </a:lnTo>
                    <a:lnTo>
                      <a:pt x="417474" y="238150"/>
                    </a:lnTo>
                    <a:lnTo>
                      <a:pt x="409651" y="245986"/>
                    </a:lnTo>
                    <a:lnTo>
                      <a:pt x="409651" y="249389"/>
                    </a:lnTo>
                    <a:lnTo>
                      <a:pt x="417474" y="257213"/>
                    </a:lnTo>
                    <a:lnTo>
                      <a:pt x="420878" y="257213"/>
                    </a:lnTo>
                    <a:lnTo>
                      <a:pt x="428701" y="249389"/>
                    </a:lnTo>
                    <a:lnTo>
                      <a:pt x="428701" y="247688"/>
                    </a:lnTo>
                    <a:lnTo>
                      <a:pt x="428701" y="245973"/>
                    </a:lnTo>
                    <a:close/>
                  </a:path>
                  <a:path w="667385" h="257810">
                    <a:moveTo>
                      <a:pt x="495388" y="245973"/>
                    </a:moveTo>
                    <a:lnTo>
                      <a:pt x="487565" y="238150"/>
                    </a:lnTo>
                    <a:lnTo>
                      <a:pt x="484162" y="238150"/>
                    </a:lnTo>
                    <a:lnTo>
                      <a:pt x="476338" y="245986"/>
                    </a:lnTo>
                    <a:lnTo>
                      <a:pt x="476338" y="249389"/>
                    </a:lnTo>
                    <a:lnTo>
                      <a:pt x="484162" y="257213"/>
                    </a:lnTo>
                    <a:lnTo>
                      <a:pt x="487565" y="257213"/>
                    </a:lnTo>
                    <a:lnTo>
                      <a:pt x="495388" y="249389"/>
                    </a:lnTo>
                    <a:lnTo>
                      <a:pt x="495388" y="247688"/>
                    </a:lnTo>
                    <a:lnTo>
                      <a:pt x="495388" y="245973"/>
                    </a:lnTo>
                    <a:close/>
                  </a:path>
                  <a:path w="667385" h="257810">
                    <a:moveTo>
                      <a:pt x="552551" y="245973"/>
                    </a:moveTo>
                    <a:lnTo>
                      <a:pt x="544715" y="238150"/>
                    </a:lnTo>
                    <a:lnTo>
                      <a:pt x="541312" y="238150"/>
                    </a:lnTo>
                    <a:lnTo>
                      <a:pt x="533488" y="245986"/>
                    </a:lnTo>
                    <a:lnTo>
                      <a:pt x="533488" y="249389"/>
                    </a:lnTo>
                    <a:lnTo>
                      <a:pt x="541312" y="257213"/>
                    </a:lnTo>
                    <a:lnTo>
                      <a:pt x="544715" y="257213"/>
                    </a:lnTo>
                    <a:lnTo>
                      <a:pt x="552551" y="249389"/>
                    </a:lnTo>
                    <a:lnTo>
                      <a:pt x="552551" y="247688"/>
                    </a:lnTo>
                    <a:lnTo>
                      <a:pt x="552551" y="245973"/>
                    </a:lnTo>
                    <a:close/>
                  </a:path>
                  <a:path w="667385" h="257810">
                    <a:moveTo>
                      <a:pt x="609714" y="247688"/>
                    </a:moveTo>
                    <a:lnTo>
                      <a:pt x="601878" y="238150"/>
                    </a:lnTo>
                    <a:lnTo>
                      <a:pt x="598474" y="238150"/>
                    </a:lnTo>
                    <a:lnTo>
                      <a:pt x="590651" y="245986"/>
                    </a:lnTo>
                    <a:lnTo>
                      <a:pt x="590651" y="249389"/>
                    </a:lnTo>
                    <a:lnTo>
                      <a:pt x="598474" y="257213"/>
                    </a:lnTo>
                    <a:lnTo>
                      <a:pt x="601878" y="257213"/>
                    </a:lnTo>
                    <a:lnTo>
                      <a:pt x="609714" y="247688"/>
                    </a:lnTo>
                    <a:close/>
                  </a:path>
                  <a:path w="667385" h="257810">
                    <a:moveTo>
                      <a:pt x="666864" y="245973"/>
                    </a:moveTo>
                    <a:lnTo>
                      <a:pt x="659041" y="238150"/>
                    </a:lnTo>
                    <a:lnTo>
                      <a:pt x="655637" y="238150"/>
                    </a:lnTo>
                    <a:lnTo>
                      <a:pt x="647814" y="245986"/>
                    </a:lnTo>
                    <a:lnTo>
                      <a:pt x="647814" y="249389"/>
                    </a:lnTo>
                    <a:lnTo>
                      <a:pt x="655637" y="257213"/>
                    </a:lnTo>
                    <a:lnTo>
                      <a:pt x="659041" y="257213"/>
                    </a:lnTo>
                    <a:lnTo>
                      <a:pt x="666864" y="249389"/>
                    </a:lnTo>
                    <a:lnTo>
                      <a:pt x="666864" y="247688"/>
                    </a:lnTo>
                    <a:lnTo>
                      <a:pt x="666864" y="24597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7" name="Group 6">
            <a:extLst>
              <a:ext uri="{FF2B5EF4-FFF2-40B4-BE49-F238E27FC236}">
                <a16:creationId xmlns:a16="http://schemas.microsoft.com/office/drawing/2014/main" id="{60947634-3C3B-7B14-C5E4-B5260C821A21}"/>
              </a:ext>
            </a:extLst>
          </p:cNvPr>
          <p:cNvGrpSpPr/>
          <p:nvPr/>
        </p:nvGrpSpPr>
        <p:grpSpPr>
          <a:xfrm>
            <a:off x="9077621" y="5073385"/>
            <a:ext cx="2765391" cy="1078290"/>
            <a:chOff x="8755814" y="247531"/>
            <a:chExt cx="2765391" cy="1078290"/>
          </a:xfrm>
        </p:grpSpPr>
        <p:grpSp>
          <p:nvGrpSpPr>
            <p:cNvPr id="13" name="Group 12">
              <a:extLst>
                <a:ext uri="{FF2B5EF4-FFF2-40B4-BE49-F238E27FC236}">
                  <a16:creationId xmlns:a16="http://schemas.microsoft.com/office/drawing/2014/main" id="{CE5AE1E5-27CA-89E8-A5D4-A193B136E219}"/>
                </a:ext>
              </a:extLst>
            </p:cNvPr>
            <p:cNvGrpSpPr/>
            <p:nvPr/>
          </p:nvGrpSpPr>
          <p:grpSpPr>
            <a:xfrm>
              <a:off x="8755814" y="247531"/>
              <a:ext cx="2454505" cy="1078290"/>
              <a:chOff x="4438650" y="3731366"/>
              <a:chExt cx="2454505" cy="1078290"/>
            </a:xfrm>
          </p:grpSpPr>
          <p:sp>
            <p:nvSpPr>
              <p:cNvPr id="18" name="Rectangle 17">
                <a:extLst>
                  <a:ext uri="{FF2B5EF4-FFF2-40B4-BE49-F238E27FC236}">
                    <a16:creationId xmlns:a16="http://schemas.microsoft.com/office/drawing/2014/main" id="{02CD0BBE-30A4-7DD3-317D-B61BE51CF95A}"/>
                  </a:ext>
                </a:extLst>
              </p:cNvPr>
              <p:cNvSpPr/>
              <p:nvPr/>
            </p:nvSpPr>
            <p:spPr>
              <a:xfrm>
                <a:off x="4438650" y="3731366"/>
                <a:ext cx="2454505" cy="107829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10C3396-3F39-ECE9-AA08-94A577D5B2F2}"/>
                  </a:ext>
                </a:extLst>
              </p:cNvPr>
              <p:cNvSpPr/>
              <p:nvPr/>
            </p:nvSpPr>
            <p:spPr>
              <a:xfrm>
                <a:off x="4438650" y="3731366"/>
                <a:ext cx="234950" cy="1078290"/>
              </a:xfrm>
              <a:prstGeom prst="rect">
                <a:avLst/>
              </a:prstGeom>
              <a:solidFill>
                <a:srgbClr val="6FC279"/>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FE99D8C-6EF2-8444-CC04-AC37FFFDADD0}"/>
                  </a:ext>
                </a:extLst>
              </p:cNvPr>
              <p:cNvSpPr txBox="1"/>
              <p:nvPr/>
            </p:nvSpPr>
            <p:spPr>
              <a:xfrm>
                <a:off x="4714485" y="3755506"/>
                <a:ext cx="919514"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9,075</a:t>
                </a:r>
              </a:p>
            </p:txBody>
          </p:sp>
        </p:grpSp>
        <p:sp>
          <p:nvSpPr>
            <p:cNvPr id="14" name="TextBox 13">
              <a:extLst>
                <a:ext uri="{FF2B5EF4-FFF2-40B4-BE49-F238E27FC236}">
                  <a16:creationId xmlns:a16="http://schemas.microsoft.com/office/drawing/2014/main" id="{0E78A5CD-5425-1FFE-3499-0AFD2F2AF60E}"/>
                </a:ext>
              </a:extLst>
            </p:cNvPr>
            <p:cNvSpPr txBox="1"/>
            <p:nvPr/>
          </p:nvSpPr>
          <p:spPr>
            <a:xfrm>
              <a:off x="8892304" y="1112530"/>
              <a:ext cx="2628901"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pic>
          <p:nvPicPr>
            <p:cNvPr id="15" name="Picture 14">
              <a:extLst>
                <a:ext uri="{FF2B5EF4-FFF2-40B4-BE49-F238E27FC236}">
                  <a16:creationId xmlns:a16="http://schemas.microsoft.com/office/drawing/2014/main" id="{3D1894EE-C60D-E9D1-CAD2-350B33DCFE38}"/>
                </a:ext>
              </a:extLst>
            </p:cNvPr>
            <p:cNvPicPr>
              <a:picLocks noChangeAspect="1"/>
            </p:cNvPicPr>
            <p:nvPr/>
          </p:nvPicPr>
          <p:blipFill>
            <a:blip r:embed="rId7"/>
            <a:stretch>
              <a:fillRect/>
            </a:stretch>
          </p:blipFill>
          <p:spPr>
            <a:xfrm>
              <a:off x="8990764" y="753218"/>
              <a:ext cx="2444708" cy="426757"/>
            </a:xfrm>
            <a:prstGeom prst="rect">
              <a:avLst/>
            </a:prstGeom>
          </p:spPr>
        </p:pic>
      </p:grpSp>
    </p:spTree>
    <p:extLst>
      <p:ext uri="{BB962C8B-B14F-4D97-AF65-F5344CB8AC3E}">
        <p14:creationId xmlns:p14="http://schemas.microsoft.com/office/powerpoint/2010/main" val="193171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950224" y="4284542"/>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2">
            <a:extLst>
              <a:ext uri="{FF2B5EF4-FFF2-40B4-BE49-F238E27FC236}">
                <a16:creationId xmlns:a16="http://schemas.microsoft.com/office/drawing/2014/main" id="{2C561356-1CCB-68D5-C93E-C3D766DEBA7B}"/>
              </a:ext>
            </a:extLst>
          </p:cNvPr>
          <p:cNvSpPr txBox="1">
            <a:spLocks/>
          </p:cNvSpPr>
          <p:nvPr/>
        </p:nvSpPr>
        <p:spPr>
          <a:xfrm>
            <a:off x="1201704" y="2950322"/>
            <a:ext cx="10721940" cy="2109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B35648F4-3ED8-6E11-D1BF-8F0336FDC6EC}"/>
              </a:ext>
            </a:extLst>
          </p:cNvPr>
          <p:cNvSpPr>
            <a:spLocks noGrp="1"/>
          </p:cNvSpPr>
          <p:nvPr>
            <p:ph type="sldNum" sz="quarter" idx="12"/>
          </p:nvPr>
        </p:nvSpPr>
        <p:spPr>
          <a:xfrm>
            <a:off x="9010599" y="6169706"/>
            <a:ext cx="2743200" cy="24938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E5F64-E8CB-4F58-B62A-F5B601B30668}" type="slidenum">
              <a:rPr kumimoji="0" lang="en-GB" sz="1200" b="0" i="0" u="none" strike="noStrike" kern="1200" cap="none" spc="0" normalizeH="0" baseline="0" noProof="0" smtClean="0">
                <a:ln>
                  <a:noFill/>
                </a:ln>
                <a:solidFill>
                  <a:srgbClr val="96070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96070D"/>
              </a:solidFill>
              <a:effectLst/>
              <a:uLnTx/>
              <a:uFillTx/>
              <a:latin typeface="Calibri" panose="020F0502020204030204"/>
              <a:ea typeface="+mn-ea"/>
              <a:cs typeface="+mn-cs"/>
            </a:endParaRPr>
          </a:p>
        </p:txBody>
      </p:sp>
      <p:grpSp>
        <p:nvGrpSpPr>
          <p:cNvPr id="5145" name="Group 160"/>
          <p:cNvGrpSpPr>
            <a:grpSpLocks/>
          </p:cNvGrpSpPr>
          <p:nvPr/>
        </p:nvGrpSpPr>
        <p:grpSpPr bwMode="auto">
          <a:xfrm>
            <a:off x="-612775" y="2328843"/>
            <a:ext cx="714375" cy="257175"/>
            <a:chOff x="0" y="0"/>
            <a:chExt cx="7150" cy="2578"/>
          </a:xfrm>
        </p:grpSpPr>
      </p:grpSp>
      <p:grpSp>
        <p:nvGrpSpPr>
          <p:cNvPr id="5175" name="Group 136"/>
          <p:cNvGrpSpPr>
            <a:grpSpLocks/>
          </p:cNvGrpSpPr>
          <p:nvPr/>
        </p:nvGrpSpPr>
        <p:grpSpPr bwMode="auto">
          <a:xfrm>
            <a:off x="-612775" y="2328843"/>
            <a:ext cx="714375" cy="257175"/>
            <a:chOff x="0" y="0"/>
            <a:chExt cx="7150" cy="2578"/>
          </a:xfrm>
        </p:grpSpPr>
      </p:grpSp>
      <p:grpSp>
        <p:nvGrpSpPr>
          <p:cNvPr id="5122" name="Group 5121">
            <a:extLst>
              <a:ext uri="{FF2B5EF4-FFF2-40B4-BE49-F238E27FC236}">
                <a16:creationId xmlns:a16="http://schemas.microsoft.com/office/drawing/2014/main" id="{1C2582E5-D0B0-1472-ACEB-A311A5009782}"/>
              </a:ext>
            </a:extLst>
          </p:cNvPr>
          <p:cNvGrpSpPr/>
          <p:nvPr/>
        </p:nvGrpSpPr>
        <p:grpSpPr>
          <a:xfrm>
            <a:off x="667653" y="2663399"/>
            <a:ext cx="2765391" cy="1078290"/>
            <a:chOff x="8772408" y="158209"/>
            <a:chExt cx="2765391" cy="1078290"/>
          </a:xfrm>
        </p:grpSpPr>
        <p:grpSp>
          <p:nvGrpSpPr>
            <p:cNvPr id="5123" name="Group 5122">
              <a:extLst>
                <a:ext uri="{FF2B5EF4-FFF2-40B4-BE49-F238E27FC236}">
                  <a16:creationId xmlns:a16="http://schemas.microsoft.com/office/drawing/2014/main" id="{2CD8E72A-6520-13E3-F4CA-9E8094CC4D57}"/>
                </a:ext>
              </a:extLst>
            </p:cNvPr>
            <p:cNvGrpSpPr/>
            <p:nvPr/>
          </p:nvGrpSpPr>
          <p:grpSpPr>
            <a:xfrm>
              <a:off x="8772408" y="158209"/>
              <a:ext cx="2454505" cy="1078290"/>
              <a:chOff x="4438650" y="3731366"/>
              <a:chExt cx="2454505" cy="1078290"/>
            </a:xfrm>
          </p:grpSpPr>
          <p:sp>
            <p:nvSpPr>
              <p:cNvPr id="5127" name="Rectangle 5126">
                <a:extLst>
                  <a:ext uri="{FF2B5EF4-FFF2-40B4-BE49-F238E27FC236}">
                    <a16:creationId xmlns:a16="http://schemas.microsoft.com/office/drawing/2014/main" id="{56A5DB73-B48E-652C-26FE-6D3025933125}"/>
                  </a:ext>
                </a:extLst>
              </p:cNvPr>
              <p:cNvSpPr/>
              <p:nvPr/>
            </p:nvSpPr>
            <p:spPr>
              <a:xfrm>
                <a:off x="4438650" y="3731366"/>
                <a:ext cx="2454505" cy="107829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28" name="Rectangle 5127">
                <a:extLst>
                  <a:ext uri="{FF2B5EF4-FFF2-40B4-BE49-F238E27FC236}">
                    <a16:creationId xmlns:a16="http://schemas.microsoft.com/office/drawing/2014/main" id="{5EC6688B-AA7F-C217-FF2C-F2954933524C}"/>
                  </a:ext>
                </a:extLst>
              </p:cNvPr>
              <p:cNvSpPr/>
              <p:nvPr/>
            </p:nvSpPr>
            <p:spPr>
              <a:xfrm>
                <a:off x="4438650" y="3731366"/>
                <a:ext cx="234950" cy="1078290"/>
              </a:xfrm>
              <a:prstGeom prst="rect">
                <a:avLst/>
              </a:prstGeom>
              <a:solidFill>
                <a:srgbClr val="6FC279"/>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29" name="TextBox 5128">
                <a:extLst>
                  <a:ext uri="{FF2B5EF4-FFF2-40B4-BE49-F238E27FC236}">
                    <a16:creationId xmlns:a16="http://schemas.microsoft.com/office/drawing/2014/main" id="{68BEF078-9288-A9A4-89ED-2CFB33E1EF1C}"/>
                  </a:ext>
                </a:extLst>
              </p:cNvPr>
              <p:cNvSpPr txBox="1"/>
              <p:nvPr/>
            </p:nvSpPr>
            <p:spPr>
              <a:xfrm>
                <a:off x="4707133" y="3784550"/>
                <a:ext cx="919514"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91.24</a:t>
                </a:r>
              </a:p>
            </p:txBody>
          </p:sp>
        </p:grpSp>
        <p:sp>
          <p:nvSpPr>
            <p:cNvPr id="5124" name="TextBox 5123">
              <a:extLst>
                <a:ext uri="{FF2B5EF4-FFF2-40B4-BE49-F238E27FC236}">
                  <a16:creationId xmlns:a16="http://schemas.microsoft.com/office/drawing/2014/main" id="{24564B9D-8554-71EE-6AAC-D2B402EC6DBD}"/>
                </a:ext>
              </a:extLst>
            </p:cNvPr>
            <p:cNvSpPr txBox="1"/>
            <p:nvPr/>
          </p:nvSpPr>
          <p:spPr>
            <a:xfrm>
              <a:off x="8908898" y="1023208"/>
              <a:ext cx="2628901"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sp>
          <p:nvSpPr>
            <p:cNvPr id="5125" name="TextBox 5124">
              <a:extLst>
                <a:ext uri="{FF2B5EF4-FFF2-40B4-BE49-F238E27FC236}">
                  <a16:creationId xmlns:a16="http://schemas.microsoft.com/office/drawing/2014/main" id="{47616EF1-FAF3-2223-A2D2-5BAC5B9EABDA}"/>
                </a:ext>
              </a:extLst>
            </p:cNvPr>
            <p:cNvSpPr txBox="1"/>
            <p:nvPr/>
          </p:nvSpPr>
          <p:spPr>
            <a:xfrm>
              <a:off x="9005200" y="547795"/>
              <a:ext cx="2251034" cy="4154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PI_002 Percentage of Home Safety Visits to vulnerable people</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pic>
        <p:nvPicPr>
          <p:cNvPr id="11" name="Picture 10">
            <a:extLst>
              <a:ext uri="{FF2B5EF4-FFF2-40B4-BE49-F238E27FC236}">
                <a16:creationId xmlns:a16="http://schemas.microsoft.com/office/drawing/2014/main" id="{0DAA6F33-C51A-8AA7-3B7B-F588EDBC9043}"/>
              </a:ext>
            </a:extLst>
          </p:cNvPr>
          <p:cNvPicPr>
            <a:picLocks noChangeAspect="1"/>
          </p:cNvPicPr>
          <p:nvPr/>
        </p:nvPicPr>
        <p:blipFill>
          <a:blip r:embed="rId3"/>
          <a:stretch>
            <a:fillRect/>
          </a:stretch>
        </p:blipFill>
        <p:spPr>
          <a:xfrm>
            <a:off x="493252" y="1658832"/>
            <a:ext cx="9967824" cy="682811"/>
          </a:xfrm>
          <a:prstGeom prst="rect">
            <a:avLst/>
          </a:prstGeom>
        </p:spPr>
      </p:pic>
    </p:spTree>
    <p:extLst>
      <p:ext uri="{BB962C8B-B14F-4D97-AF65-F5344CB8AC3E}">
        <p14:creationId xmlns:p14="http://schemas.microsoft.com/office/powerpoint/2010/main" val="336932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882536" y="4313367"/>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2">
            <a:extLst>
              <a:ext uri="{FF2B5EF4-FFF2-40B4-BE49-F238E27FC236}">
                <a16:creationId xmlns:a16="http://schemas.microsoft.com/office/drawing/2014/main" id="{2C561356-1CCB-68D5-C93E-C3D766DEBA7B}"/>
              </a:ext>
            </a:extLst>
          </p:cNvPr>
          <p:cNvSpPr txBox="1">
            <a:spLocks/>
          </p:cNvSpPr>
          <p:nvPr/>
        </p:nvSpPr>
        <p:spPr>
          <a:xfrm>
            <a:off x="1201704" y="2979510"/>
            <a:ext cx="10721940" cy="2109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6667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Near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 name="Slide Number Placeholder 6">
            <a:extLst>
              <a:ext uri="{FF2B5EF4-FFF2-40B4-BE49-F238E27FC236}">
                <a16:creationId xmlns:a16="http://schemas.microsoft.com/office/drawing/2014/main" id="{B35648F4-3ED8-6E11-D1BF-8F0336FDC6EC}"/>
              </a:ext>
            </a:extLst>
          </p:cNvPr>
          <p:cNvSpPr>
            <a:spLocks noGrp="1"/>
          </p:cNvSpPr>
          <p:nvPr>
            <p:ph type="sldNum" sz="quarter" idx="12"/>
          </p:nvPr>
        </p:nvSpPr>
        <p:spPr>
          <a:xfrm>
            <a:off x="9010599" y="6169706"/>
            <a:ext cx="2743200" cy="249385"/>
          </a:xfrm>
        </p:spPr>
        <p:txBody>
          <a:bodyPr/>
          <a:lstStyle/>
          <a:p>
            <a:fld id="{9FFE5F64-E8CB-4F58-B62A-F5B601B30668}" type="slidenum">
              <a:rPr lang="en-GB" smtClean="0"/>
              <a:t>7</a:t>
            </a:fld>
            <a:endParaRPr lang="en-GB" dirty="0"/>
          </a:p>
        </p:txBody>
      </p:sp>
      <p:grpSp>
        <p:nvGrpSpPr>
          <p:cNvPr id="5145" name="Group 160"/>
          <p:cNvGrpSpPr>
            <a:grpSpLocks/>
          </p:cNvGrpSpPr>
          <p:nvPr/>
        </p:nvGrpSpPr>
        <p:grpSpPr bwMode="auto">
          <a:xfrm>
            <a:off x="-612775" y="2328843"/>
            <a:ext cx="714375" cy="257175"/>
            <a:chOff x="0" y="0"/>
            <a:chExt cx="7150" cy="2578"/>
          </a:xfrm>
        </p:grpSpPr>
      </p:grpSp>
      <p:grpSp>
        <p:nvGrpSpPr>
          <p:cNvPr id="5175" name="Group 136"/>
          <p:cNvGrpSpPr>
            <a:grpSpLocks/>
          </p:cNvGrpSpPr>
          <p:nvPr/>
        </p:nvGrpSpPr>
        <p:grpSpPr bwMode="auto">
          <a:xfrm>
            <a:off x="-612775" y="2328843"/>
            <a:ext cx="714375" cy="257175"/>
            <a:chOff x="0" y="0"/>
            <a:chExt cx="7150" cy="2578"/>
          </a:xfrm>
        </p:grpSpPr>
      </p:grpSp>
      <p:grpSp>
        <p:nvGrpSpPr>
          <p:cNvPr id="52" name="Group 51">
            <a:extLst>
              <a:ext uri="{FF2B5EF4-FFF2-40B4-BE49-F238E27FC236}">
                <a16:creationId xmlns:a16="http://schemas.microsoft.com/office/drawing/2014/main" id="{8E18AED0-E665-CE06-ED7B-EA7DA14DBBD3}"/>
              </a:ext>
            </a:extLst>
          </p:cNvPr>
          <p:cNvGrpSpPr/>
          <p:nvPr/>
        </p:nvGrpSpPr>
        <p:grpSpPr>
          <a:xfrm>
            <a:off x="555625" y="2447754"/>
            <a:ext cx="2628900" cy="1255713"/>
            <a:chOff x="555625" y="2447754"/>
            <a:chExt cx="2628900" cy="1255713"/>
          </a:xfrm>
        </p:grpSpPr>
        <p:grpSp>
          <p:nvGrpSpPr>
            <p:cNvPr id="24" name="Group 23">
              <a:extLst>
                <a:ext uri="{FF2B5EF4-FFF2-40B4-BE49-F238E27FC236}">
                  <a16:creationId xmlns:a16="http://schemas.microsoft.com/office/drawing/2014/main" id="{64E5D993-E1B8-4766-7372-7CEC3082BD2D}"/>
                </a:ext>
              </a:extLst>
            </p:cNvPr>
            <p:cNvGrpSpPr/>
            <p:nvPr/>
          </p:nvGrpSpPr>
          <p:grpSpPr>
            <a:xfrm>
              <a:off x="555625" y="2447754"/>
              <a:ext cx="2628900" cy="1255713"/>
              <a:chOff x="555625" y="2447754"/>
              <a:chExt cx="2628900" cy="1255713"/>
            </a:xfrm>
          </p:grpSpPr>
          <p:grpSp>
            <p:nvGrpSpPr>
              <p:cNvPr id="13" name="Group 12">
                <a:extLst>
                  <a:ext uri="{FF2B5EF4-FFF2-40B4-BE49-F238E27FC236}">
                    <a16:creationId xmlns:a16="http://schemas.microsoft.com/office/drawing/2014/main" id="{763719DB-246E-7918-3EE6-193D3F4A3118}"/>
                  </a:ext>
                </a:extLst>
              </p:cNvPr>
              <p:cNvGrpSpPr/>
              <p:nvPr/>
            </p:nvGrpSpPr>
            <p:grpSpPr>
              <a:xfrm>
                <a:off x="555625" y="2447754"/>
                <a:ext cx="2628900" cy="1255713"/>
                <a:chOff x="3940302" y="406526"/>
                <a:chExt cx="2628900" cy="1255713"/>
              </a:xfrm>
            </p:grpSpPr>
            <p:grpSp>
              <p:nvGrpSpPr>
                <p:cNvPr id="14" name="Group 13">
                  <a:extLst>
                    <a:ext uri="{FF2B5EF4-FFF2-40B4-BE49-F238E27FC236}">
                      <a16:creationId xmlns:a16="http://schemas.microsoft.com/office/drawing/2014/main" id="{4A077235-60C7-4F16-54B6-48326BE15F2C}"/>
                    </a:ext>
                  </a:extLst>
                </p:cNvPr>
                <p:cNvGrpSpPr/>
                <p:nvPr/>
              </p:nvGrpSpPr>
              <p:grpSpPr>
                <a:xfrm>
                  <a:off x="3940302" y="406526"/>
                  <a:ext cx="2628900" cy="1255713"/>
                  <a:chOff x="3940302" y="406526"/>
                  <a:chExt cx="2628900" cy="1255713"/>
                </a:xfrm>
              </p:grpSpPr>
              <p:graphicFrame>
                <p:nvGraphicFramePr>
                  <p:cNvPr id="16" name="Object 15">
                    <a:extLst>
                      <a:ext uri="{FF2B5EF4-FFF2-40B4-BE49-F238E27FC236}">
                        <a16:creationId xmlns:a16="http://schemas.microsoft.com/office/drawing/2014/main" id="{153963E6-2C50-C7A0-4F6B-69B723C9C35C}"/>
                      </a:ext>
                    </a:extLst>
                  </p:cNvPr>
                  <p:cNvGraphicFramePr>
                    <a:graphicFrameLocks noChangeAspect="1"/>
                  </p:cNvGraphicFramePr>
                  <p:nvPr/>
                </p:nvGraphicFramePr>
                <p:xfrm>
                  <a:off x="3940302" y="40652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16" name="Object 15">
                                <a:extLst>
                                  <a:ext uri="{FF2B5EF4-FFF2-40B4-BE49-F238E27FC236}">
                                    <a16:creationId xmlns:a16="http://schemas.microsoft.com/office/drawing/2014/main" id="{153963E6-2C50-C7A0-4F6B-69B723C9C35C}"/>
                                  </a:ext>
                                </a:extLst>
                              </p:cNvPr>
                              <p:cNvPicPr/>
                              <p:nvPr/>
                            </p:nvPicPr>
                            <p:blipFill>
                              <a:blip r:embed="rId4"/>
                              <a:stretch>
                                <a:fillRect/>
                              </a:stretch>
                            </p:blipFill>
                            <p:spPr>
                              <a:xfrm>
                                <a:off x="3940302" y="406526"/>
                                <a:ext cx="2628900" cy="1255713"/>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A3257898-5E09-1F2C-62FE-0724453993B6}"/>
                      </a:ext>
                    </a:extLst>
                  </p:cNvPr>
                  <p:cNvSpPr txBox="1"/>
                  <p:nvPr/>
                </p:nvSpPr>
                <p:spPr>
                  <a:xfrm>
                    <a:off x="4125269" y="1231682"/>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5" name="TextBox 14">
                  <a:extLst>
                    <a:ext uri="{FF2B5EF4-FFF2-40B4-BE49-F238E27FC236}">
                      <a16:creationId xmlns:a16="http://schemas.microsoft.com/office/drawing/2014/main" id="{A2D80CA4-D46D-465C-3DCE-1D63594D8CC8}"/>
                    </a:ext>
                  </a:extLst>
                </p:cNvPr>
                <p:cNvSpPr txBox="1"/>
                <p:nvPr/>
              </p:nvSpPr>
              <p:spPr>
                <a:xfrm>
                  <a:off x="4258626" y="479885"/>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9900"/>
                      </a:solidFill>
                      <a:effectLst/>
                      <a:uLnTx/>
                      <a:uFillTx/>
                      <a:latin typeface="Lucida Sans" panose="020B0602030504020204" pitchFamily="34" charset="0"/>
                    </a:rPr>
                    <a:t>88.94</a:t>
                  </a:r>
                </a:p>
              </p:txBody>
            </p:sp>
          </p:grpSp>
          <p:grpSp>
            <p:nvGrpSpPr>
              <p:cNvPr id="18" name="Group 17">
                <a:extLst>
                  <a:ext uri="{FF2B5EF4-FFF2-40B4-BE49-F238E27FC236}">
                    <a16:creationId xmlns:a16="http://schemas.microsoft.com/office/drawing/2014/main" id="{D6F67C10-880E-C423-8E65-DC6630FCC4E7}"/>
                  </a:ext>
                </a:extLst>
              </p:cNvPr>
              <p:cNvGrpSpPr/>
              <p:nvPr/>
            </p:nvGrpSpPr>
            <p:grpSpPr>
              <a:xfrm>
                <a:off x="2238213" y="2580066"/>
                <a:ext cx="715010" cy="253726"/>
                <a:chOff x="736672" y="2474334"/>
                <a:chExt cx="715010" cy="253726"/>
              </a:xfrm>
            </p:grpSpPr>
            <p:sp>
              <p:nvSpPr>
                <p:cNvPr id="19" name="Graphic 320">
                  <a:extLst>
                    <a:ext uri="{FF2B5EF4-FFF2-40B4-BE49-F238E27FC236}">
                      <a16:creationId xmlns:a16="http://schemas.microsoft.com/office/drawing/2014/main" id="{9ADAD992-B8C8-4912-A893-014EB28C9553}"/>
                    </a:ext>
                  </a:extLst>
                </p:cNvPr>
                <p:cNvSpPr/>
                <p:nvPr/>
              </p:nvSpPr>
              <p:spPr>
                <a:xfrm>
                  <a:off x="736672" y="272679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 name="Graphic 321">
                  <a:extLst>
                    <a:ext uri="{FF2B5EF4-FFF2-40B4-BE49-F238E27FC236}">
                      <a16:creationId xmlns:a16="http://schemas.microsoft.com/office/drawing/2014/main" id="{FC887810-C91C-17D1-F3D1-128B5871C18D}"/>
                    </a:ext>
                  </a:extLst>
                </p:cNvPr>
                <p:cNvSpPr/>
                <p:nvPr/>
              </p:nvSpPr>
              <p:spPr>
                <a:xfrm>
                  <a:off x="736672" y="272679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 name="Graphic 322">
                  <a:extLst>
                    <a:ext uri="{FF2B5EF4-FFF2-40B4-BE49-F238E27FC236}">
                      <a16:creationId xmlns:a16="http://schemas.microsoft.com/office/drawing/2014/main" id="{49CA2B66-276D-5F58-1DB5-F5470D35B574}"/>
                    </a:ext>
                  </a:extLst>
                </p:cNvPr>
                <p:cNvSpPr/>
                <p:nvPr/>
              </p:nvSpPr>
              <p:spPr>
                <a:xfrm>
                  <a:off x="766443" y="2486128"/>
                  <a:ext cx="655320" cy="236220"/>
                </a:xfrm>
                <a:custGeom>
                  <a:avLst/>
                  <a:gdLst/>
                  <a:ahLst/>
                  <a:cxnLst/>
                  <a:rect l="l" t="t" r="r" b="b"/>
                  <a:pathLst>
                    <a:path w="655320" h="236220">
                      <a:moveTo>
                        <a:pt x="654957" y="235898"/>
                      </a:moveTo>
                      <a:lnTo>
                        <a:pt x="0" y="235898"/>
                      </a:lnTo>
                      <a:lnTo>
                        <a:pt x="0" y="56015"/>
                      </a:lnTo>
                      <a:lnTo>
                        <a:pt x="59541" y="17692"/>
                      </a:lnTo>
                      <a:lnTo>
                        <a:pt x="119083" y="10765"/>
                      </a:lnTo>
                      <a:lnTo>
                        <a:pt x="178624" y="0"/>
                      </a:lnTo>
                      <a:lnTo>
                        <a:pt x="238166" y="28083"/>
                      </a:lnTo>
                      <a:lnTo>
                        <a:pt x="297707" y="2426"/>
                      </a:lnTo>
                      <a:lnTo>
                        <a:pt x="357249" y="31161"/>
                      </a:lnTo>
                      <a:lnTo>
                        <a:pt x="416790" y="37529"/>
                      </a:lnTo>
                      <a:lnTo>
                        <a:pt x="476332" y="27277"/>
                      </a:lnTo>
                      <a:lnTo>
                        <a:pt x="535874" y="12843"/>
                      </a:lnTo>
                      <a:lnTo>
                        <a:pt x="595415" y="9089"/>
                      </a:lnTo>
                      <a:lnTo>
                        <a:pt x="654957" y="14228"/>
                      </a:lnTo>
                      <a:lnTo>
                        <a:pt x="654957" y="235898"/>
                      </a:lnTo>
                      <a:close/>
                    </a:path>
                  </a:pathLst>
                </a:custGeom>
                <a:solidFill>
                  <a:srgbClr val="FF9900">
                    <a:alpha val="25098"/>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 name="Graphic 323">
                  <a:extLst>
                    <a:ext uri="{FF2B5EF4-FFF2-40B4-BE49-F238E27FC236}">
                      <a16:creationId xmlns:a16="http://schemas.microsoft.com/office/drawing/2014/main" id="{2C94CC51-199B-7906-3482-8D5D484949BE}"/>
                    </a:ext>
                  </a:extLst>
                </p:cNvPr>
                <p:cNvSpPr/>
                <p:nvPr/>
              </p:nvSpPr>
              <p:spPr>
                <a:xfrm>
                  <a:off x="766443" y="2486128"/>
                  <a:ext cx="655320" cy="56515"/>
                </a:xfrm>
                <a:custGeom>
                  <a:avLst/>
                  <a:gdLst/>
                  <a:ahLst/>
                  <a:cxnLst/>
                  <a:rect l="l" t="t" r="r" b="b"/>
                  <a:pathLst>
                    <a:path w="655320" h="56515">
                      <a:moveTo>
                        <a:pt x="0" y="56015"/>
                      </a:moveTo>
                      <a:lnTo>
                        <a:pt x="59541" y="17692"/>
                      </a:lnTo>
                      <a:lnTo>
                        <a:pt x="119083" y="10765"/>
                      </a:lnTo>
                      <a:lnTo>
                        <a:pt x="178624" y="0"/>
                      </a:lnTo>
                      <a:lnTo>
                        <a:pt x="238166" y="28083"/>
                      </a:lnTo>
                      <a:lnTo>
                        <a:pt x="297707" y="2426"/>
                      </a:lnTo>
                      <a:lnTo>
                        <a:pt x="357249" y="31161"/>
                      </a:lnTo>
                      <a:lnTo>
                        <a:pt x="416790" y="37529"/>
                      </a:lnTo>
                      <a:lnTo>
                        <a:pt x="476332" y="27277"/>
                      </a:lnTo>
                      <a:lnTo>
                        <a:pt x="535874" y="12843"/>
                      </a:lnTo>
                      <a:lnTo>
                        <a:pt x="595415" y="9089"/>
                      </a:lnTo>
                      <a:lnTo>
                        <a:pt x="654957" y="14228"/>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 name="Graphic 324">
                  <a:extLst>
                    <a:ext uri="{FF2B5EF4-FFF2-40B4-BE49-F238E27FC236}">
                      <a16:creationId xmlns:a16="http://schemas.microsoft.com/office/drawing/2014/main" id="{03752ACE-DEF1-269D-66BC-2E979EC7DFEF}"/>
                    </a:ext>
                  </a:extLst>
                </p:cNvPr>
                <p:cNvSpPr/>
                <p:nvPr/>
              </p:nvSpPr>
              <p:spPr>
                <a:xfrm>
                  <a:off x="755713" y="2474334"/>
                  <a:ext cx="667385" cy="76835"/>
                </a:xfrm>
                <a:custGeom>
                  <a:avLst/>
                  <a:gdLst/>
                  <a:ahLst/>
                  <a:cxnLst/>
                  <a:rect l="l" t="t" r="r" b="b"/>
                  <a:pathLst>
                    <a:path w="667385" h="76835">
                      <a:moveTo>
                        <a:pt x="19062" y="64985"/>
                      </a:moveTo>
                      <a:lnTo>
                        <a:pt x="11226" y="57162"/>
                      </a:lnTo>
                      <a:lnTo>
                        <a:pt x="7823" y="57162"/>
                      </a:lnTo>
                      <a:lnTo>
                        <a:pt x="0" y="64998"/>
                      </a:lnTo>
                      <a:lnTo>
                        <a:pt x="12" y="68402"/>
                      </a:lnTo>
                      <a:lnTo>
                        <a:pt x="7835" y="76212"/>
                      </a:lnTo>
                      <a:lnTo>
                        <a:pt x="11239" y="76212"/>
                      </a:lnTo>
                      <a:lnTo>
                        <a:pt x="19062" y="68389"/>
                      </a:lnTo>
                      <a:lnTo>
                        <a:pt x="19062" y="66687"/>
                      </a:lnTo>
                      <a:lnTo>
                        <a:pt x="19062" y="64985"/>
                      </a:lnTo>
                      <a:close/>
                    </a:path>
                    <a:path w="667385" h="76835">
                      <a:moveTo>
                        <a:pt x="76225" y="28587"/>
                      </a:moveTo>
                      <a:lnTo>
                        <a:pt x="68389" y="19062"/>
                      </a:lnTo>
                      <a:lnTo>
                        <a:pt x="64985" y="19062"/>
                      </a:lnTo>
                      <a:lnTo>
                        <a:pt x="57162" y="26898"/>
                      </a:lnTo>
                      <a:lnTo>
                        <a:pt x="57162" y="30302"/>
                      </a:lnTo>
                      <a:lnTo>
                        <a:pt x="64998" y="38112"/>
                      </a:lnTo>
                      <a:lnTo>
                        <a:pt x="68402" y="38112"/>
                      </a:lnTo>
                      <a:lnTo>
                        <a:pt x="76225" y="30289"/>
                      </a:lnTo>
                      <a:lnTo>
                        <a:pt x="76225" y="28587"/>
                      </a:lnTo>
                      <a:close/>
                    </a:path>
                    <a:path w="667385" h="76835">
                      <a:moveTo>
                        <a:pt x="133375" y="17348"/>
                      </a:moveTo>
                      <a:lnTo>
                        <a:pt x="125539" y="9537"/>
                      </a:lnTo>
                      <a:lnTo>
                        <a:pt x="122135" y="9537"/>
                      </a:lnTo>
                      <a:lnTo>
                        <a:pt x="114325" y="17373"/>
                      </a:lnTo>
                      <a:lnTo>
                        <a:pt x="114325" y="20777"/>
                      </a:lnTo>
                      <a:lnTo>
                        <a:pt x="122161" y="28587"/>
                      </a:lnTo>
                      <a:lnTo>
                        <a:pt x="125564" y="28587"/>
                      </a:lnTo>
                      <a:lnTo>
                        <a:pt x="133375" y="20764"/>
                      </a:lnTo>
                      <a:lnTo>
                        <a:pt x="133375" y="19062"/>
                      </a:lnTo>
                      <a:lnTo>
                        <a:pt x="133375" y="17348"/>
                      </a:lnTo>
                      <a:close/>
                    </a:path>
                    <a:path w="667385" h="76835">
                      <a:moveTo>
                        <a:pt x="190538" y="7823"/>
                      </a:moveTo>
                      <a:lnTo>
                        <a:pt x="182714" y="0"/>
                      </a:lnTo>
                      <a:lnTo>
                        <a:pt x="179311" y="0"/>
                      </a:lnTo>
                      <a:lnTo>
                        <a:pt x="171488" y="7823"/>
                      </a:lnTo>
                      <a:lnTo>
                        <a:pt x="171488" y="11226"/>
                      </a:lnTo>
                      <a:lnTo>
                        <a:pt x="179311" y="19050"/>
                      </a:lnTo>
                      <a:lnTo>
                        <a:pt x="182714" y="19050"/>
                      </a:lnTo>
                      <a:lnTo>
                        <a:pt x="190538" y="11226"/>
                      </a:lnTo>
                      <a:lnTo>
                        <a:pt x="190538" y="9537"/>
                      </a:lnTo>
                      <a:lnTo>
                        <a:pt x="190538" y="7823"/>
                      </a:lnTo>
                      <a:close/>
                    </a:path>
                    <a:path w="667385" h="76835">
                      <a:moveTo>
                        <a:pt x="257225" y="36398"/>
                      </a:moveTo>
                      <a:lnTo>
                        <a:pt x="249402" y="28575"/>
                      </a:lnTo>
                      <a:lnTo>
                        <a:pt x="245999" y="28575"/>
                      </a:lnTo>
                      <a:lnTo>
                        <a:pt x="238175" y="36410"/>
                      </a:lnTo>
                      <a:lnTo>
                        <a:pt x="238175" y="39814"/>
                      </a:lnTo>
                      <a:lnTo>
                        <a:pt x="245999" y="47637"/>
                      </a:lnTo>
                      <a:lnTo>
                        <a:pt x="249402" y="47637"/>
                      </a:lnTo>
                      <a:lnTo>
                        <a:pt x="257225" y="39814"/>
                      </a:lnTo>
                      <a:lnTo>
                        <a:pt x="257225" y="38112"/>
                      </a:lnTo>
                      <a:lnTo>
                        <a:pt x="257225" y="36398"/>
                      </a:lnTo>
                      <a:close/>
                    </a:path>
                    <a:path w="667385" h="76835">
                      <a:moveTo>
                        <a:pt x="314388" y="7823"/>
                      </a:moveTo>
                      <a:lnTo>
                        <a:pt x="306552" y="0"/>
                      </a:lnTo>
                      <a:lnTo>
                        <a:pt x="303161" y="0"/>
                      </a:lnTo>
                      <a:lnTo>
                        <a:pt x="295338" y="7823"/>
                      </a:lnTo>
                      <a:lnTo>
                        <a:pt x="295338" y="11226"/>
                      </a:lnTo>
                      <a:lnTo>
                        <a:pt x="303161" y="19050"/>
                      </a:lnTo>
                      <a:lnTo>
                        <a:pt x="306552" y="19050"/>
                      </a:lnTo>
                      <a:lnTo>
                        <a:pt x="314388" y="11226"/>
                      </a:lnTo>
                      <a:lnTo>
                        <a:pt x="314388" y="9537"/>
                      </a:lnTo>
                      <a:lnTo>
                        <a:pt x="314388" y="7823"/>
                      </a:lnTo>
                      <a:close/>
                    </a:path>
                    <a:path w="667385" h="76835">
                      <a:moveTo>
                        <a:pt x="371551" y="45923"/>
                      </a:moveTo>
                      <a:lnTo>
                        <a:pt x="363715" y="38112"/>
                      </a:lnTo>
                      <a:lnTo>
                        <a:pt x="360311" y="38112"/>
                      </a:lnTo>
                      <a:lnTo>
                        <a:pt x="352488" y="45935"/>
                      </a:lnTo>
                      <a:lnTo>
                        <a:pt x="352488" y="49339"/>
                      </a:lnTo>
                      <a:lnTo>
                        <a:pt x="360311" y="57162"/>
                      </a:lnTo>
                      <a:lnTo>
                        <a:pt x="363715" y="57162"/>
                      </a:lnTo>
                      <a:lnTo>
                        <a:pt x="371551" y="49339"/>
                      </a:lnTo>
                      <a:lnTo>
                        <a:pt x="371551" y="47637"/>
                      </a:lnTo>
                      <a:lnTo>
                        <a:pt x="371551" y="45923"/>
                      </a:lnTo>
                      <a:close/>
                    </a:path>
                    <a:path w="667385" h="76835">
                      <a:moveTo>
                        <a:pt x="428701" y="45923"/>
                      </a:moveTo>
                      <a:lnTo>
                        <a:pt x="420878" y="38112"/>
                      </a:lnTo>
                      <a:lnTo>
                        <a:pt x="417474" y="38112"/>
                      </a:lnTo>
                      <a:lnTo>
                        <a:pt x="409651" y="45935"/>
                      </a:lnTo>
                      <a:lnTo>
                        <a:pt x="409651" y="49339"/>
                      </a:lnTo>
                      <a:lnTo>
                        <a:pt x="417474" y="57162"/>
                      </a:lnTo>
                      <a:lnTo>
                        <a:pt x="420878" y="57162"/>
                      </a:lnTo>
                      <a:lnTo>
                        <a:pt x="428701" y="49339"/>
                      </a:lnTo>
                      <a:lnTo>
                        <a:pt x="428701" y="47637"/>
                      </a:lnTo>
                      <a:lnTo>
                        <a:pt x="428701" y="45923"/>
                      </a:lnTo>
                      <a:close/>
                    </a:path>
                    <a:path w="667385" h="76835">
                      <a:moveTo>
                        <a:pt x="495388" y="36398"/>
                      </a:moveTo>
                      <a:lnTo>
                        <a:pt x="487565" y="28575"/>
                      </a:lnTo>
                      <a:lnTo>
                        <a:pt x="484162" y="28575"/>
                      </a:lnTo>
                      <a:lnTo>
                        <a:pt x="476338" y="36410"/>
                      </a:lnTo>
                      <a:lnTo>
                        <a:pt x="476338" y="39814"/>
                      </a:lnTo>
                      <a:lnTo>
                        <a:pt x="484162" y="47637"/>
                      </a:lnTo>
                      <a:lnTo>
                        <a:pt x="487565" y="47637"/>
                      </a:lnTo>
                      <a:lnTo>
                        <a:pt x="495388" y="39814"/>
                      </a:lnTo>
                      <a:lnTo>
                        <a:pt x="495388" y="38112"/>
                      </a:lnTo>
                      <a:lnTo>
                        <a:pt x="495388" y="36398"/>
                      </a:lnTo>
                      <a:close/>
                    </a:path>
                    <a:path w="667385" h="76835">
                      <a:moveTo>
                        <a:pt x="552551" y="26873"/>
                      </a:moveTo>
                      <a:lnTo>
                        <a:pt x="544728" y="19050"/>
                      </a:lnTo>
                      <a:lnTo>
                        <a:pt x="541324" y="19050"/>
                      </a:lnTo>
                      <a:lnTo>
                        <a:pt x="533501" y="26873"/>
                      </a:lnTo>
                      <a:lnTo>
                        <a:pt x="533501" y="30276"/>
                      </a:lnTo>
                      <a:lnTo>
                        <a:pt x="541324" y="38112"/>
                      </a:lnTo>
                      <a:lnTo>
                        <a:pt x="544728" y="38112"/>
                      </a:lnTo>
                      <a:lnTo>
                        <a:pt x="552551" y="30289"/>
                      </a:lnTo>
                      <a:lnTo>
                        <a:pt x="552551" y="28587"/>
                      </a:lnTo>
                      <a:lnTo>
                        <a:pt x="552551" y="26873"/>
                      </a:lnTo>
                      <a:close/>
                    </a:path>
                    <a:path w="667385" h="76835">
                      <a:moveTo>
                        <a:pt x="609714" y="17348"/>
                      </a:moveTo>
                      <a:lnTo>
                        <a:pt x="601891" y="9525"/>
                      </a:lnTo>
                      <a:lnTo>
                        <a:pt x="598487" y="9525"/>
                      </a:lnTo>
                      <a:lnTo>
                        <a:pt x="590664" y="17348"/>
                      </a:lnTo>
                      <a:lnTo>
                        <a:pt x="590664" y="20751"/>
                      </a:lnTo>
                      <a:lnTo>
                        <a:pt x="598487" y="28575"/>
                      </a:lnTo>
                      <a:lnTo>
                        <a:pt x="601878" y="28575"/>
                      </a:lnTo>
                      <a:lnTo>
                        <a:pt x="609714" y="20764"/>
                      </a:lnTo>
                      <a:lnTo>
                        <a:pt x="609714" y="19062"/>
                      </a:lnTo>
                      <a:lnTo>
                        <a:pt x="609714" y="17348"/>
                      </a:lnTo>
                      <a:close/>
                    </a:path>
                    <a:path w="667385" h="76835">
                      <a:moveTo>
                        <a:pt x="666877" y="26873"/>
                      </a:moveTo>
                      <a:lnTo>
                        <a:pt x="659041" y="19050"/>
                      </a:lnTo>
                      <a:lnTo>
                        <a:pt x="655637" y="19050"/>
                      </a:lnTo>
                      <a:lnTo>
                        <a:pt x="647814" y="26873"/>
                      </a:lnTo>
                      <a:lnTo>
                        <a:pt x="647814" y="30276"/>
                      </a:lnTo>
                      <a:lnTo>
                        <a:pt x="655637" y="38112"/>
                      </a:lnTo>
                      <a:lnTo>
                        <a:pt x="659041" y="38112"/>
                      </a:lnTo>
                      <a:lnTo>
                        <a:pt x="666877" y="30289"/>
                      </a:lnTo>
                      <a:lnTo>
                        <a:pt x="666877" y="28587"/>
                      </a:lnTo>
                      <a:lnTo>
                        <a:pt x="666877" y="26873"/>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sp>
          <p:nvSpPr>
            <p:cNvPr id="49" name="TextBox 48">
              <a:extLst>
                <a:ext uri="{FF2B5EF4-FFF2-40B4-BE49-F238E27FC236}">
                  <a16:creationId xmlns:a16="http://schemas.microsoft.com/office/drawing/2014/main" id="{2289028B-FD27-176D-AC67-693F68E26506}"/>
                </a:ext>
              </a:extLst>
            </p:cNvPr>
            <p:cNvSpPr txBox="1"/>
            <p:nvPr/>
          </p:nvSpPr>
          <p:spPr>
            <a:xfrm>
              <a:off x="882536" y="2892749"/>
              <a:ext cx="2297437"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PI_005 % of accidental dwelling fires confined to room of origin</a:t>
              </a:r>
              <a:endParaRPr lang="en-GB" sz="1000" dirty="0">
                <a:solidFill>
                  <a:prstClr val="black"/>
                </a:solidFill>
                <a:latin typeface="Lucida Sans" panose="020B0602030504020204" pitchFamily="34" charset="0"/>
              </a:endParaRPr>
            </a:p>
          </p:txBody>
        </p:sp>
      </p:grpSp>
      <p:grpSp>
        <p:nvGrpSpPr>
          <p:cNvPr id="51" name="Group 50">
            <a:extLst>
              <a:ext uri="{FF2B5EF4-FFF2-40B4-BE49-F238E27FC236}">
                <a16:creationId xmlns:a16="http://schemas.microsoft.com/office/drawing/2014/main" id="{61E232CB-A4C5-A9FA-16AF-BB52AAAC5970}"/>
              </a:ext>
            </a:extLst>
          </p:cNvPr>
          <p:cNvGrpSpPr/>
          <p:nvPr/>
        </p:nvGrpSpPr>
        <p:grpSpPr>
          <a:xfrm>
            <a:off x="4323585" y="2453257"/>
            <a:ext cx="2707583" cy="1255713"/>
            <a:chOff x="3599302" y="2470081"/>
            <a:chExt cx="2707583" cy="1255713"/>
          </a:xfrm>
        </p:grpSpPr>
        <p:grpSp>
          <p:nvGrpSpPr>
            <p:cNvPr id="48" name="Group 47">
              <a:extLst>
                <a:ext uri="{FF2B5EF4-FFF2-40B4-BE49-F238E27FC236}">
                  <a16:creationId xmlns:a16="http://schemas.microsoft.com/office/drawing/2014/main" id="{58ACA9F1-A974-7949-915B-A9923BF7A206}"/>
                </a:ext>
              </a:extLst>
            </p:cNvPr>
            <p:cNvGrpSpPr/>
            <p:nvPr/>
          </p:nvGrpSpPr>
          <p:grpSpPr>
            <a:xfrm>
              <a:off x="3599302" y="2470081"/>
              <a:ext cx="2628900" cy="1255713"/>
              <a:chOff x="3599302" y="2470081"/>
              <a:chExt cx="2628900" cy="1255713"/>
            </a:xfrm>
          </p:grpSpPr>
          <p:grpSp>
            <p:nvGrpSpPr>
              <p:cNvPr id="36" name="Group 35">
                <a:extLst>
                  <a:ext uri="{FF2B5EF4-FFF2-40B4-BE49-F238E27FC236}">
                    <a16:creationId xmlns:a16="http://schemas.microsoft.com/office/drawing/2014/main" id="{6A850D54-5E4C-5764-54DB-7951FA0E00BF}"/>
                  </a:ext>
                </a:extLst>
              </p:cNvPr>
              <p:cNvGrpSpPr/>
              <p:nvPr/>
            </p:nvGrpSpPr>
            <p:grpSpPr>
              <a:xfrm>
                <a:off x="3599302" y="2470081"/>
                <a:ext cx="2628900" cy="1255713"/>
                <a:chOff x="3940302" y="406526"/>
                <a:chExt cx="2628900" cy="1255713"/>
              </a:xfrm>
            </p:grpSpPr>
            <p:grpSp>
              <p:nvGrpSpPr>
                <p:cNvPr id="38" name="Group 37">
                  <a:extLst>
                    <a:ext uri="{FF2B5EF4-FFF2-40B4-BE49-F238E27FC236}">
                      <a16:creationId xmlns:a16="http://schemas.microsoft.com/office/drawing/2014/main" id="{32380C0A-BA18-00C3-3AE9-E935856A1C1A}"/>
                    </a:ext>
                  </a:extLst>
                </p:cNvPr>
                <p:cNvGrpSpPr/>
                <p:nvPr/>
              </p:nvGrpSpPr>
              <p:grpSpPr>
                <a:xfrm>
                  <a:off x="3940302" y="406526"/>
                  <a:ext cx="2628900" cy="1255713"/>
                  <a:chOff x="3940302" y="406526"/>
                  <a:chExt cx="2628900" cy="1255713"/>
                </a:xfrm>
              </p:grpSpPr>
              <p:graphicFrame>
                <p:nvGraphicFramePr>
                  <p:cNvPr id="40" name="Object 39">
                    <a:extLst>
                      <a:ext uri="{FF2B5EF4-FFF2-40B4-BE49-F238E27FC236}">
                        <a16:creationId xmlns:a16="http://schemas.microsoft.com/office/drawing/2014/main" id="{341B3A66-6E00-9115-9417-E34F8F87231D}"/>
                      </a:ext>
                    </a:extLst>
                  </p:cNvPr>
                  <p:cNvGraphicFramePr>
                    <a:graphicFrameLocks noChangeAspect="1"/>
                  </p:cNvGraphicFramePr>
                  <p:nvPr/>
                </p:nvGraphicFramePr>
                <p:xfrm>
                  <a:off x="3940302" y="40652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40" name="Object 39">
                                <a:extLst>
                                  <a:ext uri="{FF2B5EF4-FFF2-40B4-BE49-F238E27FC236}">
                                    <a16:creationId xmlns:a16="http://schemas.microsoft.com/office/drawing/2014/main" id="{341B3A66-6E00-9115-9417-E34F8F87231D}"/>
                                  </a:ext>
                                </a:extLst>
                              </p:cNvPr>
                              <p:cNvPicPr/>
                              <p:nvPr/>
                            </p:nvPicPr>
                            <p:blipFill>
                              <a:blip r:embed="rId4"/>
                              <a:stretch>
                                <a:fillRect/>
                              </a:stretch>
                            </p:blipFill>
                            <p:spPr>
                              <a:xfrm>
                                <a:off x="3940302" y="406526"/>
                                <a:ext cx="2628900" cy="1255713"/>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312EA8F7-8978-AD06-C0CC-E376BD87F124}"/>
                      </a:ext>
                    </a:extLst>
                  </p:cNvPr>
                  <p:cNvSpPr txBox="1"/>
                  <p:nvPr/>
                </p:nvSpPr>
                <p:spPr>
                  <a:xfrm>
                    <a:off x="4125269" y="1206282"/>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39" name="TextBox 38">
                  <a:extLst>
                    <a:ext uri="{FF2B5EF4-FFF2-40B4-BE49-F238E27FC236}">
                      <a16:creationId xmlns:a16="http://schemas.microsoft.com/office/drawing/2014/main" id="{74CF37D5-D881-EF98-4BB6-5F240AFA36B7}"/>
                    </a:ext>
                  </a:extLst>
                </p:cNvPr>
                <p:cNvSpPr txBox="1"/>
                <p:nvPr/>
              </p:nvSpPr>
              <p:spPr>
                <a:xfrm>
                  <a:off x="4258626" y="479885"/>
                  <a:ext cx="919514"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9900"/>
                      </a:solidFill>
                      <a:effectLst/>
                      <a:uLnTx/>
                      <a:uFillTx/>
                      <a:latin typeface="Lucida Sans" panose="020B0602030504020204" pitchFamily="34" charset="0"/>
                    </a:rPr>
                    <a:t>10,562</a:t>
                  </a:r>
                </a:p>
              </p:txBody>
            </p:sp>
          </p:grpSp>
          <p:grpSp>
            <p:nvGrpSpPr>
              <p:cNvPr id="42" name="Group 41">
                <a:extLst>
                  <a:ext uri="{FF2B5EF4-FFF2-40B4-BE49-F238E27FC236}">
                    <a16:creationId xmlns:a16="http://schemas.microsoft.com/office/drawing/2014/main" id="{A418F6FD-34B3-8477-C392-50434728594E}"/>
                  </a:ext>
                </a:extLst>
              </p:cNvPr>
              <p:cNvGrpSpPr>
                <a:grpSpLocks/>
              </p:cNvGrpSpPr>
              <p:nvPr/>
            </p:nvGrpSpPr>
            <p:grpSpPr>
              <a:xfrm>
                <a:off x="5226725" y="2576487"/>
                <a:ext cx="714375" cy="257175"/>
                <a:chOff x="0" y="0"/>
                <a:chExt cx="715010" cy="257810"/>
              </a:xfrm>
            </p:grpSpPr>
            <p:sp>
              <p:nvSpPr>
                <p:cNvPr id="43" name="Graphic 158">
                  <a:extLst>
                    <a:ext uri="{FF2B5EF4-FFF2-40B4-BE49-F238E27FC236}">
                      <a16:creationId xmlns:a16="http://schemas.microsoft.com/office/drawing/2014/main" id="{FA8B68DB-9054-3ED8-46F2-C7092BBA5F51}"/>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4" name="Graphic 159">
                  <a:extLst>
                    <a:ext uri="{FF2B5EF4-FFF2-40B4-BE49-F238E27FC236}">
                      <a16:creationId xmlns:a16="http://schemas.microsoft.com/office/drawing/2014/main" id="{FE260D7D-58E5-3AD8-C066-F8B889BDC125}"/>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5" name="Graphic 160">
                  <a:extLst>
                    <a:ext uri="{FF2B5EF4-FFF2-40B4-BE49-F238E27FC236}">
                      <a16:creationId xmlns:a16="http://schemas.microsoft.com/office/drawing/2014/main" id="{B8AB2EF8-CED6-1C25-0F49-60FE50E86538}"/>
                    </a:ext>
                  </a:extLst>
                </p:cNvPr>
                <p:cNvSpPr/>
                <p:nvPr/>
              </p:nvSpPr>
              <p:spPr>
                <a:xfrm>
                  <a:off x="29770" y="11800"/>
                  <a:ext cx="655320" cy="236220"/>
                </a:xfrm>
                <a:custGeom>
                  <a:avLst/>
                  <a:gdLst/>
                  <a:ahLst/>
                  <a:cxnLst/>
                  <a:rect l="l" t="t" r="r" b="b"/>
                  <a:pathLst>
                    <a:path w="655320" h="236220">
                      <a:moveTo>
                        <a:pt x="654957" y="235898"/>
                      </a:moveTo>
                      <a:lnTo>
                        <a:pt x="0" y="235898"/>
                      </a:lnTo>
                      <a:lnTo>
                        <a:pt x="0" y="44990"/>
                      </a:lnTo>
                      <a:lnTo>
                        <a:pt x="59541" y="42558"/>
                      </a:lnTo>
                      <a:lnTo>
                        <a:pt x="119083" y="5836"/>
                      </a:lnTo>
                      <a:lnTo>
                        <a:pt x="178624" y="5350"/>
                      </a:lnTo>
                      <a:lnTo>
                        <a:pt x="238166" y="15321"/>
                      </a:lnTo>
                      <a:lnTo>
                        <a:pt x="297707" y="0"/>
                      </a:lnTo>
                      <a:lnTo>
                        <a:pt x="357249" y="5350"/>
                      </a:lnTo>
                      <a:lnTo>
                        <a:pt x="416790" y="12889"/>
                      </a:lnTo>
                      <a:lnTo>
                        <a:pt x="476332" y="36722"/>
                      </a:lnTo>
                      <a:lnTo>
                        <a:pt x="535874" y="28696"/>
                      </a:lnTo>
                      <a:lnTo>
                        <a:pt x="595415" y="34290"/>
                      </a:lnTo>
                      <a:lnTo>
                        <a:pt x="654957" y="30885"/>
                      </a:lnTo>
                      <a:lnTo>
                        <a:pt x="654957" y="235898"/>
                      </a:lnTo>
                      <a:close/>
                    </a:path>
                  </a:pathLst>
                </a:custGeom>
                <a:solidFill>
                  <a:srgbClr val="FF8C45">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6" name="Graphic 161">
                  <a:extLst>
                    <a:ext uri="{FF2B5EF4-FFF2-40B4-BE49-F238E27FC236}">
                      <a16:creationId xmlns:a16="http://schemas.microsoft.com/office/drawing/2014/main" id="{91BAC111-D0C4-BACF-65AB-549ABA4272C5}"/>
                    </a:ext>
                  </a:extLst>
                </p:cNvPr>
                <p:cNvSpPr/>
                <p:nvPr/>
              </p:nvSpPr>
              <p:spPr>
                <a:xfrm>
                  <a:off x="29770" y="11800"/>
                  <a:ext cx="655320" cy="45085"/>
                </a:xfrm>
                <a:custGeom>
                  <a:avLst/>
                  <a:gdLst/>
                  <a:ahLst/>
                  <a:cxnLst/>
                  <a:rect l="l" t="t" r="r" b="b"/>
                  <a:pathLst>
                    <a:path w="655320" h="45085">
                      <a:moveTo>
                        <a:pt x="0" y="44990"/>
                      </a:moveTo>
                      <a:lnTo>
                        <a:pt x="59541" y="42558"/>
                      </a:lnTo>
                      <a:lnTo>
                        <a:pt x="119083" y="5836"/>
                      </a:lnTo>
                      <a:lnTo>
                        <a:pt x="178624" y="5350"/>
                      </a:lnTo>
                      <a:lnTo>
                        <a:pt x="238166" y="15321"/>
                      </a:lnTo>
                      <a:lnTo>
                        <a:pt x="297707" y="0"/>
                      </a:lnTo>
                      <a:lnTo>
                        <a:pt x="357249" y="5350"/>
                      </a:lnTo>
                      <a:lnTo>
                        <a:pt x="416790" y="12889"/>
                      </a:lnTo>
                      <a:lnTo>
                        <a:pt x="476332" y="36722"/>
                      </a:lnTo>
                      <a:lnTo>
                        <a:pt x="535874" y="28696"/>
                      </a:lnTo>
                      <a:lnTo>
                        <a:pt x="595415" y="34290"/>
                      </a:lnTo>
                      <a:lnTo>
                        <a:pt x="654957" y="30885"/>
                      </a:lnTo>
                    </a:path>
                  </a:pathLst>
                </a:custGeom>
                <a:ln w="9526">
                  <a:solidFill>
                    <a:srgbClr val="FF8C45"/>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7" name="Graphic 162">
                  <a:extLst>
                    <a:ext uri="{FF2B5EF4-FFF2-40B4-BE49-F238E27FC236}">
                      <a16:creationId xmlns:a16="http://schemas.microsoft.com/office/drawing/2014/main" id="{644D4555-7F84-D849-B0A1-AF99F4800A8C}"/>
                    </a:ext>
                  </a:extLst>
                </p:cNvPr>
                <p:cNvSpPr/>
                <p:nvPr/>
              </p:nvSpPr>
              <p:spPr>
                <a:xfrm>
                  <a:off x="19044" y="7"/>
                  <a:ext cx="667385" cy="67310"/>
                </a:xfrm>
                <a:custGeom>
                  <a:avLst/>
                  <a:gdLst/>
                  <a:ahLst/>
                  <a:cxnLst/>
                  <a:rect l="l" t="t" r="r" b="b"/>
                  <a:pathLst>
                    <a:path w="667385" h="67310">
                      <a:moveTo>
                        <a:pt x="19050" y="55448"/>
                      </a:moveTo>
                      <a:lnTo>
                        <a:pt x="11226" y="47637"/>
                      </a:lnTo>
                      <a:lnTo>
                        <a:pt x="7823" y="47637"/>
                      </a:lnTo>
                      <a:lnTo>
                        <a:pt x="0" y="55460"/>
                      </a:lnTo>
                      <a:lnTo>
                        <a:pt x="0" y="58864"/>
                      </a:lnTo>
                      <a:lnTo>
                        <a:pt x="7835" y="66687"/>
                      </a:lnTo>
                      <a:lnTo>
                        <a:pt x="11226" y="66687"/>
                      </a:lnTo>
                      <a:lnTo>
                        <a:pt x="19050" y="58864"/>
                      </a:lnTo>
                      <a:lnTo>
                        <a:pt x="19050" y="57162"/>
                      </a:lnTo>
                      <a:lnTo>
                        <a:pt x="19050" y="55448"/>
                      </a:lnTo>
                      <a:close/>
                    </a:path>
                    <a:path w="667385" h="67310">
                      <a:moveTo>
                        <a:pt x="76212" y="55448"/>
                      </a:moveTo>
                      <a:lnTo>
                        <a:pt x="68376" y="47637"/>
                      </a:lnTo>
                      <a:lnTo>
                        <a:pt x="64973" y="47637"/>
                      </a:lnTo>
                      <a:lnTo>
                        <a:pt x="57162" y="55473"/>
                      </a:lnTo>
                      <a:lnTo>
                        <a:pt x="57162" y="58877"/>
                      </a:lnTo>
                      <a:lnTo>
                        <a:pt x="64998" y="66700"/>
                      </a:lnTo>
                      <a:lnTo>
                        <a:pt x="68402" y="66687"/>
                      </a:lnTo>
                      <a:lnTo>
                        <a:pt x="76212" y="58864"/>
                      </a:lnTo>
                      <a:lnTo>
                        <a:pt x="76212" y="57162"/>
                      </a:lnTo>
                      <a:lnTo>
                        <a:pt x="76212" y="55448"/>
                      </a:lnTo>
                      <a:close/>
                    </a:path>
                    <a:path w="667385" h="67310">
                      <a:moveTo>
                        <a:pt x="133375" y="17348"/>
                      </a:moveTo>
                      <a:lnTo>
                        <a:pt x="125539" y="9537"/>
                      </a:lnTo>
                      <a:lnTo>
                        <a:pt x="122135" y="9537"/>
                      </a:lnTo>
                      <a:lnTo>
                        <a:pt x="114325" y="17373"/>
                      </a:lnTo>
                      <a:lnTo>
                        <a:pt x="114325" y="20777"/>
                      </a:lnTo>
                      <a:lnTo>
                        <a:pt x="122148" y="28587"/>
                      </a:lnTo>
                      <a:lnTo>
                        <a:pt x="125552" y="28587"/>
                      </a:lnTo>
                      <a:lnTo>
                        <a:pt x="133375" y="20764"/>
                      </a:lnTo>
                      <a:lnTo>
                        <a:pt x="133375" y="19062"/>
                      </a:lnTo>
                      <a:lnTo>
                        <a:pt x="133375" y="17348"/>
                      </a:lnTo>
                      <a:close/>
                    </a:path>
                    <a:path w="667385" h="67310">
                      <a:moveTo>
                        <a:pt x="190538" y="17348"/>
                      </a:moveTo>
                      <a:lnTo>
                        <a:pt x="182702" y="9525"/>
                      </a:lnTo>
                      <a:lnTo>
                        <a:pt x="179311" y="9525"/>
                      </a:lnTo>
                      <a:lnTo>
                        <a:pt x="171488" y="17348"/>
                      </a:lnTo>
                      <a:lnTo>
                        <a:pt x="171488" y="20751"/>
                      </a:lnTo>
                      <a:lnTo>
                        <a:pt x="179311" y="28575"/>
                      </a:lnTo>
                      <a:lnTo>
                        <a:pt x="182702" y="28575"/>
                      </a:lnTo>
                      <a:lnTo>
                        <a:pt x="190538" y="20764"/>
                      </a:lnTo>
                      <a:lnTo>
                        <a:pt x="190538" y="19062"/>
                      </a:lnTo>
                      <a:lnTo>
                        <a:pt x="190538" y="17348"/>
                      </a:lnTo>
                      <a:close/>
                    </a:path>
                    <a:path w="667385" h="67310">
                      <a:moveTo>
                        <a:pt x="257225" y="26873"/>
                      </a:moveTo>
                      <a:lnTo>
                        <a:pt x="249389" y="19050"/>
                      </a:lnTo>
                      <a:lnTo>
                        <a:pt x="245986" y="19050"/>
                      </a:lnTo>
                      <a:lnTo>
                        <a:pt x="238163" y="26873"/>
                      </a:lnTo>
                      <a:lnTo>
                        <a:pt x="238163" y="30276"/>
                      </a:lnTo>
                      <a:lnTo>
                        <a:pt x="245986" y="38100"/>
                      </a:lnTo>
                      <a:lnTo>
                        <a:pt x="249389" y="38100"/>
                      </a:lnTo>
                      <a:lnTo>
                        <a:pt x="257225" y="30289"/>
                      </a:lnTo>
                      <a:lnTo>
                        <a:pt x="257225" y="28587"/>
                      </a:lnTo>
                      <a:lnTo>
                        <a:pt x="257225" y="26873"/>
                      </a:lnTo>
                      <a:close/>
                    </a:path>
                    <a:path w="667385" h="67310">
                      <a:moveTo>
                        <a:pt x="314388" y="9525"/>
                      </a:moveTo>
                      <a:lnTo>
                        <a:pt x="306552" y="0"/>
                      </a:lnTo>
                      <a:lnTo>
                        <a:pt x="303149" y="0"/>
                      </a:lnTo>
                      <a:lnTo>
                        <a:pt x="295325" y="7823"/>
                      </a:lnTo>
                      <a:lnTo>
                        <a:pt x="295325" y="11226"/>
                      </a:lnTo>
                      <a:lnTo>
                        <a:pt x="303149" y="19050"/>
                      </a:lnTo>
                      <a:lnTo>
                        <a:pt x="306552" y="19050"/>
                      </a:lnTo>
                      <a:lnTo>
                        <a:pt x="314388" y="9525"/>
                      </a:lnTo>
                      <a:close/>
                    </a:path>
                    <a:path w="667385" h="67310">
                      <a:moveTo>
                        <a:pt x="371538" y="17348"/>
                      </a:moveTo>
                      <a:lnTo>
                        <a:pt x="363715" y="9525"/>
                      </a:lnTo>
                      <a:lnTo>
                        <a:pt x="360311" y="9525"/>
                      </a:lnTo>
                      <a:lnTo>
                        <a:pt x="352488" y="17348"/>
                      </a:lnTo>
                      <a:lnTo>
                        <a:pt x="352488" y="20751"/>
                      </a:lnTo>
                      <a:lnTo>
                        <a:pt x="360311" y="28575"/>
                      </a:lnTo>
                      <a:lnTo>
                        <a:pt x="363715" y="28575"/>
                      </a:lnTo>
                      <a:lnTo>
                        <a:pt x="371538" y="20764"/>
                      </a:lnTo>
                      <a:lnTo>
                        <a:pt x="371538" y="19062"/>
                      </a:lnTo>
                      <a:lnTo>
                        <a:pt x="371538" y="17348"/>
                      </a:lnTo>
                      <a:close/>
                    </a:path>
                    <a:path w="667385" h="67310">
                      <a:moveTo>
                        <a:pt x="428701" y="26873"/>
                      </a:moveTo>
                      <a:lnTo>
                        <a:pt x="420878" y="19050"/>
                      </a:lnTo>
                      <a:lnTo>
                        <a:pt x="417474" y="19050"/>
                      </a:lnTo>
                      <a:lnTo>
                        <a:pt x="409651" y="26873"/>
                      </a:lnTo>
                      <a:lnTo>
                        <a:pt x="409651" y="30276"/>
                      </a:lnTo>
                      <a:lnTo>
                        <a:pt x="417474" y="38100"/>
                      </a:lnTo>
                      <a:lnTo>
                        <a:pt x="420878" y="38100"/>
                      </a:lnTo>
                      <a:lnTo>
                        <a:pt x="428701" y="30289"/>
                      </a:lnTo>
                      <a:lnTo>
                        <a:pt x="428701" y="28587"/>
                      </a:lnTo>
                      <a:lnTo>
                        <a:pt x="428701" y="26873"/>
                      </a:lnTo>
                      <a:close/>
                    </a:path>
                    <a:path w="667385" h="67310">
                      <a:moveTo>
                        <a:pt x="495388" y="45923"/>
                      </a:moveTo>
                      <a:lnTo>
                        <a:pt x="487565" y="38100"/>
                      </a:lnTo>
                      <a:lnTo>
                        <a:pt x="484162" y="38100"/>
                      </a:lnTo>
                      <a:lnTo>
                        <a:pt x="476338" y="45935"/>
                      </a:lnTo>
                      <a:lnTo>
                        <a:pt x="476338" y="49339"/>
                      </a:lnTo>
                      <a:lnTo>
                        <a:pt x="484162" y="57162"/>
                      </a:lnTo>
                      <a:lnTo>
                        <a:pt x="487565" y="57162"/>
                      </a:lnTo>
                      <a:lnTo>
                        <a:pt x="495388" y="49339"/>
                      </a:lnTo>
                      <a:lnTo>
                        <a:pt x="495388" y="47637"/>
                      </a:lnTo>
                      <a:lnTo>
                        <a:pt x="495388" y="45923"/>
                      </a:lnTo>
                      <a:close/>
                    </a:path>
                    <a:path w="667385" h="67310">
                      <a:moveTo>
                        <a:pt x="552551" y="36398"/>
                      </a:moveTo>
                      <a:lnTo>
                        <a:pt x="544715" y="28575"/>
                      </a:lnTo>
                      <a:lnTo>
                        <a:pt x="541312" y="28575"/>
                      </a:lnTo>
                      <a:lnTo>
                        <a:pt x="533488" y="36398"/>
                      </a:lnTo>
                      <a:lnTo>
                        <a:pt x="533488" y="39801"/>
                      </a:lnTo>
                      <a:lnTo>
                        <a:pt x="541312" y="47637"/>
                      </a:lnTo>
                      <a:lnTo>
                        <a:pt x="544715" y="47637"/>
                      </a:lnTo>
                      <a:lnTo>
                        <a:pt x="552551" y="39814"/>
                      </a:lnTo>
                      <a:lnTo>
                        <a:pt x="552551" y="38112"/>
                      </a:lnTo>
                      <a:lnTo>
                        <a:pt x="552551" y="36398"/>
                      </a:lnTo>
                      <a:close/>
                    </a:path>
                    <a:path w="667385" h="67310">
                      <a:moveTo>
                        <a:pt x="609714" y="47637"/>
                      </a:moveTo>
                      <a:lnTo>
                        <a:pt x="601878" y="38100"/>
                      </a:lnTo>
                      <a:lnTo>
                        <a:pt x="598474" y="38100"/>
                      </a:lnTo>
                      <a:lnTo>
                        <a:pt x="590651" y="45935"/>
                      </a:lnTo>
                      <a:lnTo>
                        <a:pt x="590651" y="49339"/>
                      </a:lnTo>
                      <a:lnTo>
                        <a:pt x="598474" y="57162"/>
                      </a:lnTo>
                      <a:lnTo>
                        <a:pt x="601878" y="57162"/>
                      </a:lnTo>
                      <a:lnTo>
                        <a:pt x="609714" y="47637"/>
                      </a:lnTo>
                      <a:close/>
                    </a:path>
                    <a:path w="667385" h="67310">
                      <a:moveTo>
                        <a:pt x="666864" y="36398"/>
                      </a:moveTo>
                      <a:lnTo>
                        <a:pt x="659041" y="28575"/>
                      </a:lnTo>
                      <a:lnTo>
                        <a:pt x="655637" y="28575"/>
                      </a:lnTo>
                      <a:lnTo>
                        <a:pt x="647814" y="36398"/>
                      </a:lnTo>
                      <a:lnTo>
                        <a:pt x="647814" y="39801"/>
                      </a:lnTo>
                      <a:lnTo>
                        <a:pt x="655637" y="47637"/>
                      </a:lnTo>
                      <a:lnTo>
                        <a:pt x="659041" y="47637"/>
                      </a:lnTo>
                      <a:lnTo>
                        <a:pt x="666864" y="39814"/>
                      </a:lnTo>
                      <a:lnTo>
                        <a:pt x="666864" y="38112"/>
                      </a:lnTo>
                      <a:lnTo>
                        <a:pt x="666864" y="36398"/>
                      </a:lnTo>
                      <a:close/>
                    </a:path>
                  </a:pathLst>
                </a:custGeom>
                <a:solidFill>
                  <a:srgbClr val="FF8C45"/>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sp>
          <p:nvSpPr>
            <p:cNvPr id="50" name="TextBox 49">
              <a:extLst>
                <a:ext uri="{FF2B5EF4-FFF2-40B4-BE49-F238E27FC236}">
                  <a16:creationId xmlns:a16="http://schemas.microsoft.com/office/drawing/2014/main" id="{4E60C974-7500-6AED-B803-E757A54A6F83}"/>
                </a:ext>
              </a:extLst>
            </p:cNvPr>
            <p:cNvSpPr txBox="1"/>
            <p:nvPr/>
          </p:nvSpPr>
          <p:spPr>
            <a:xfrm>
              <a:off x="3914400" y="2895292"/>
              <a:ext cx="2392485"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PI_008 Number of incidents attended</a:t>
              </a:r>
              <a:endParaRPr lang="en-GB" sz="1000" dirty="0">
                <a:solidFill>
                  <a:prstClr val="black"/>
                </a:solidFill>
                <a:latin typeface="Lucida Sans" panose="020B0602030504020204" pitchFamily="34" charset="0"/>
              </a:endParaRPr>
            </a:p>
          </p:txBody>
        </p:sp>
      </p:grpSp>
      <p:grpSp>
        <p:nvGrpSpPr>
          <p:cNvPr id="5126" name="Group 5125">
            <a:extLst>
              <a:ext uri="{FF2B5EF4-FFF2-40B4-BE49-F238E27FC236}">
                <a16:creationId xmlns:a16="http://schemas.microsoft.com/office/drawing/2014/main" id="{1CF8C8D0-CE1A-D05C-08AE-89EC806D5584}"/>
              </a:ext>
            </a:extLst>
          </p:cNvPr>
          <p:cNvGrpSpPr/>
          <p:nvPr/>
        </p:nvGrpSpPr>
        <p:grpSpPr>
          <a:xfrm>
            <a:off x="716804" y="2494033"/>
            <a:ext cx="9798648" cy="2501552"/>
            <a:chOff x="-4748900" y="2933595"/>
            <a:chExt cx="9798648" cy="2501552"/>
          </a:xfrm>
        </p:grpSpPr>
        <p:grpSp>
          <p:nvGrpSpPr>
            <p:cNvPr id="5132" name="Group 5131">
              <a:extLst>
                <a:ext uri="{FF2B5EF4-FFF2-40B4-BE49-F238E27FC236}">
                  <a16:creationId xmlns:a16="http://schemas.microsoft.com/office/drawing/2014/main" id="{2F5CBFD0-5973-877D-60DC-4693DAFFEF99}"/>
                </a:ext>
              </a:extLst>
            </p:cNvPr>
            <p:cNvGrpSpPr/>
            <p:nvPr/>
          </p:nvGrpSpPr>
          <p:grpSpPr>
            <a:xfrm>
              <a:off x="-4748900" y="2933595"/>
              <a:ext cx="9733107" cy="2501552"/>
              <a:chOff x="-3424548" y="3378708"/>
              <a:chExt cx="9733107" cy="2501552"/>
            </a:xfrm>
          </p:grpSpPr>
          <p:grpSp>
            <p:nvGrpSpPr>
              <p:cNvPr id="5149" name="Group 5148">
                <a:extLst>
                  <a:ext uri="{FF2B5EF4-FFF2-40B4-BE49-F238E27FC236}">
                    <a16:creationId xmlns:a16="http://schemas.microsoft.com/office/drawing/2014/main" id="{A9384B45-78E4-9731-8EDA-1A0F2542374C}"/>
                  </a:ext>
                </a:extLst>
              </p:cNvPr>
              <p:cNvGrpSpPr/>
              <p:nvPr/>
            </p:nvGrpSpPr>
            <p:grpSpPr>
              <a:xfrm>
                <a:off x="-3424548" y="3378708"/>
                <a:ext cx="9733107" cy="2501552"/>
                <a:chOff x="-3424548" y="3378708"/>
                <a:chExt cx="9733107" cy="2501552"/>
              </a:xfrm>
            </p:grpSpPr>
            <p:graphicFrame>
              <p:nvGraphicFramePr>
                <p:cNvPr id="5151" name="Object 5150">
                  <a:extLst>
                    <a:ext uri="{FF2B5EF4-FFF2-40B4-BE49-F238E27FC236}">
                      <a16:creationId xmlns:a16="http://schemas.microsoft.com/office/drawing/2014/main" id="{C8DB3312-B753-728B-BF43-8001C171458C}"/>
                    </a:ext>
                  </a:extLst>
                </p:cNvPr>
                <p:cNvGraphicFramePr>
                  <a:graphicFrameLocks noChangeAspect="1"/>
                </p:cNvGraphicFramePr>
                <p:nvPr>
                  <p:extLst>
                    <p:ext uri="{D42A27DB-BD31-4B8C-83A1-F6EECF244321}">
                      <p14:modId xmlns:p14="http://schemas.microsoft.com/office/powerpoint/2010/main" val="1759045031"/>
                    </p:ext>
                  </p:extLst>
                </p:nvPr>
              </p:nvGraphicFramePr>
              <p:xfrm>
                <a:off x="3679659" y="3378708"/>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5151" name="Object 5150">
                              <a:extLst>
                                <a:ext uri="{FF2B5EF4-FFF2-40B4-BE49-F238E27FC236}">
                                  <a16:creationId xmlns:a16="http://schemas.microsoft.com/office/drawing/2014/main" id="{C8DB3312-B753-728B-BF43-8001C171458C}"/>
                                </a:ext>
                              </a:extLst>
                            </p:cNvPr>
                            <p:cNvPicPr/>
                            <p:nvPr/>
                          </p:nvPicPr>
                          <p:blipFill>
                            <a:blip r:embed="rId4"/>
                            <a:stretch>
                              <a:fillRect/>
                            </a:stretch>
                          </p:blipFill>
                          <p:spPr>
                            <a:xfrm>
                              <a:off x="3679659" y="3378708"/>
                              <a:ext cx="2628900" cy="1255713"/>
                            </a:xfrm>
                            <a:prstGeom prst="rect">
                              <a:avLst/>
                            </a:prstGeom>
                          </p:spPr>
                        </p:pic>
                      </p:oleObj>
                    </mc:Fallback>
                  </mc:AlternateContent>
                </a:graphicData>
              </a:graphic>
            </p:graphicFrame>
            <p:sp>
              <p:nvSpPr>
                <p:cNvPr id="5152" name="TextBox 5151">
                  <a:extLst>
                    <a:ext uri="{FF2B5EF4-FFF2-40B4-BE49-F238E27FC236}">
                      <a16:creationId xmlns:a16="http://schemas.microsoft.com/office/drawing/2014/main" id="{A2DB813D-F0FE-3F3F-B1CD-41CE269B833A}"/>
                    </a:ext>
                  </a:extLst>
                </p:cNvPr>
                <p:cNvSpPr txBox="1"/>
                <p:nvPr/>
              </p:nvSpPr>
              <p:spPr>
                <a:xfrm>
                  <a:off x="-3424548" y="5692452"/>
                  <a:ext cx="2628900" cy="187808"/>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2</a:t>
                  </a:r>
                  <a:r>
                    <a:rPr kumimoji="0" lang="en-US" sz="650" b="0" i="0" u="none" strike="noStrike" kern="120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ENGAGE WITH </a:t>
                  </a:r>
                  <a:r>
                    <a:rPr lang="en-US" sz="650" spc="8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OUR COMMUNITIES</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150" name="TextBox 5149">
                <a:extLst>
                  <a:ext uri="{FF2B5EF4-FFF2-40B4-BE49-F238E27FC236}">
                    <a16:creationId xmlns:a16="http://schemas.microsoft.com/office/drawing/2014/main" id="{3334890F-6E5B-000B-7680-10369C2CD361}"/>
                  </a:ext>
                </a:extLst>
              </p:cNvPr>
              <p:cNvSpPr txBox="1"/>
              <p:nvPr/>
            </p:nvSpPr>
            <p:spPr>
              <a:xfrm>
                <a:off x="3949311" y="3402090"/>
                <a:ext cx="819153" cy="323165"/>
              </a:xfrm>
              <a:prstGeom prst="rect">
                <a:avLst/>
              </a:prstGeom>
              <a:noFill/>
            </p:spPr>
            <p:txBody>
              <a:bodyPr wrap="square" rtlCol="0">
                <a:spAutoFit/>
              </a:bodyPr>
              <a:lstStyle/>
              <a:p>
                <a:r>
                  <a:rPr lang="en-GB" sz="1500" dirty="0">
                    <a:solidFill>
                      <a:srgbClr val="FF9900"/>
                    </a:solidFill>
                    <a:latin typeface="Lucida Sans" panose="020B0602030504020204" pitchFamily="34" charset="0"/>
                  </a:rPr>
                  <a:t>185</a:t>
                </a:r>
              </a:p>
            </p:txBody>
          </p:sp>
        </p:grpSp>
        <p:sp>
          <p:nvSpPr>
            <p:cNvPr id="5135" name="TextBox 5134">
              <a:extLst>
                <a:ext uri="{FF2B5EF4-FFF2-40B4-BE49-F238E27FC236}">
                  <a16:creationId xmlns:a16="http://schemas.microsoft.com/office/drawing/2014/main" id="{082E2E4C-E5F8-6D85-AF11-6A4C64EDD3FA}"/>
                </a:ext>
              </a:extLst>
            </p:cNvPr>
            <p:cNvSpPr txBox="1"/>
            <p:nvPr/>
          </p:nvSpPr>
          <p:spPr>
            <a:xfrm>
              <a:off x="2693734" y="3353703"/>
              <a:ext cx="2331543" cy="415498"/>
            </a:xfrm>
            <a:prstGeom prst="rect">
              <a:avLst/>
            </a:prstGeom>
            <a:noFill/>
          </p:spPr>
          <p:txBody>
            <a:bodyPr wrap="square">
              <a:spAutoFit/>
            </a:bodyPr>
            <a:lstStyle/>
            <a:p>
              <a:r>
                <a:rPr lang="en-US" sz="1000" dirty="0">
                  <a:latin typeface="Lucida Sans" panose="020B0602030504020204" pitchFamily="34" charset="0"/>
                </a:rPr>
                <a:t>PI_021 Number of workplace reported accidents/injuries</a:t>
              </a:r>
              <a:endParaRPr lang="en-GB" sz="1000" dirty="0">
                <a:latin typeface="Lucida Sans" panose="020B0602030504020204" pitchFamily="34" charset="0"/>
              </a:endParaRPr>
            </a:p>
          </p:txBody>
        </p:sp>
        <p:grpSp>
          <p:nvGrpSpPr>
            <p:cNvPr id="5136" name="Group 5135">
              <a:extLst>
                <a:ext uri="{FF2B5EF4-FFF2-40B4-BE49-F238E27FC236}">
                  <a16:creationId xmlns:a16="http://schemas.microsoft.com/office/drawing/2014/main" id="{B5070524-C7EE-4C84-AB50-EA3194A80300}"/>
                </a:ext>
              </a:extLst>
            </p:cNvPr>
            <p:cNvGrpSpPr/>
            <p:nvPr/>
          </p:nvGrpSpPr>
          <p:grpSpPr>
            <a:xfrm>
              <a:off x="3850425" y="2997402"/>
              <a:ext cx="1199323" cy="257640"/>
              <a:chOff x="-157914" y="2574424"/>
              <a:chExt cx="1199323" cy="257640"/>
            </a:xfrm>
          </p:grpSpPr>
          <p:sp>
            <p:nvSpPr>
              <p:cNvPr id="5137" name="Graphic 304">
                <a:extLst>
                  <a:ext uri="{FF2B5EF4-FFF2-40B4-BE49-F238E27FC236}">
                    <a16:creationId xmlns:a16="http://schemas.microsoft.com/office/drawing/2014/main" id="{DE137864-47AB-B150-5843-FC3FE8434082}"/>
                  </a:ext>
                </a:extLst>
              </p:cNvPr>
              <p:cNvSpPr/>
              <p:nvPr/>
            </p:nvSpPr>
            <p:spPr>
              <a:xfrm>
                <a:off x="326399" y="257442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5138" name="Graphic 305">
                <a:extLst>
                  <a:ext uri="{FF2B5EF4-FFF2-40B4-BE49-F238E27FC236}">
                    <a16:creationId xmlns:a16="http://schemas.microsoft.com/office/drawing/2014/main" id="{1773075D-55D0-6F9E-1CAF-4F9825589904}"/>
                  </a:ext>
                </a:extLst>
              </p:cNvPr>
              <p:cNvSpPr/>
              <p:nvPr/>
            </p:nvSpPr>
            <p:spPr>
              <a:xfrm>
                <a:off x="326399" y="257442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5139" name="Graphic 306">
                <a:extLst>
                  <a:ext uri="{FF2B5EF4-FFF2-40B4-BE49-F238E27FC236}">
                    <a16:creationId xmlns:a16="http://schemas.microsoft.com/office/drawing/2014/main" id="{1EE42F8A-BECA-DBC1-2348-D63C8CC81732}"/>
                  </a:ext>
                </a:extLst>
              </p:cNvPr>
              <p:cNvSpPr/>
              <p:nvPr/>
            </p:nvSpPr>
            <p:spPr>
              <a:xfrm>
                <a:off x="-157914" y="2595844"/>
                <a:ext cx="655320" cy="236220"/>
              </a:xfrm>
              <a:custGeom>
                <a:avLst/>
                <a:gdLst/>
                <a:ahLst/>
                <a:cxnLst/>
                <a:rect l="l" t="t" r="r" b="b"/>
                <a:pathLst>
                  <a:path w="655320" h="236220">
                    <a:moveTo>
                      <a:pt x="654957" y="235898"/>
                    </a:moveTo>
                    <a:lnTo>
                      <a:pt x="0" y="235898"/>
                    </a:lnTo>
                    <a:lnTo>
                      <a:pt x="0" y="39316"/>
                    </a:lnTo>
                    <a:lnTo>
                      <a:pt x="59541" y="0"/>
                    </a:lnTo>
                    <a:lnTo>
                      <a:pt x="119083" y="58974"/>
                    </a:lnTo>
                    <a:lnTo>
                      <a:pt x="178624" y="49145"/>
                    </a:lnTo>
                    <a:lnTo>
                      <a:pt x="238166" y="176923"/>
                    </a:lnTo>
                    <a:lnTo>
                      <a:pt x="297707" y="98290"/>
                    </a:lnTo>
                    <a:lnTo>
                      <a:pt x="357249" y="58974"/>
                    </a:lnTo>
                    <a:lnTo>
                      <a:pt x="416790" y="98290"/>
                    </a:lnTo>
                    <a:lnTo>
                      <a:pt x="476332" y="127778"/>
                    </a:lnTo>
                    <a:lnTo>
                      <a:pt x="535874" y="29487"/>
                    </a:lnTo>
                    <a:lnTo>
                      <a:pt x="595415" y="167094"/>
                    </a:lnTo>
                    <a:lnTo>
                      <a:pt x="654957" y="108119"/>
                    </a:lnTo>
                    <a:lnTo>
                      <a:pt x="654957" y="235898"/>
                    </a:lnTo>
                    <a:close/>
                  </a:path>
                </a:pathLst>
              </a:custGeom>
              <a:solidFill>
                <a:srgbClr val="FF9900">
                  <a:alpha val="25098"/>
                </a:srgbClr>
              </a:solidFill>
            </p:spPr>
            <p:txBody>
              <a:bodyPr wrap="square" lIns="0" tIns="0" rIns="0" bIns="0" rtlCol="0">
                <a:prstTxWarp prst="textNoShape">
                  <a:avLst/>
                </a:prstTxWarp>
                <a:noAutofit/>
              </a:bodyPr>
              <a:lstStyle/>
              <a:p>
                <a:endParaRPr lang="en-GB"/>
              </a:p>
            </p:txBody>
          </p:sp>
          <p:sp>
            <p:nvSpPr>
              <p:cNvPr id="5141" name="Graphic 308">
                <a:extLst>
                  <a:ext uri="{FF2B5EF4-FFF2-40B4-BE49-F238E27FC236}">
                    <a16:creationId xmlns:a16="http://schemas.microsoft.com/office/drawing/2014/main" id="{4BD19032-AB56-9565-2FB7-BC1A001D29A2}"/>
                  </a:ext>
                </a:extLst>
              </p:cNvPr>
              <p:cNvSpPr/>
              <p:nvPr/>
            </p:nvSpPr>
            <p:spPr>
              <a:xfrm>
                <a:off x="-143180" y="2594061"/>
                <a:ext cx="667385" cy="200660"/>
              </a:xfrm>
              <a:custGeom>
                <a:avLst/>
                <a:gdLst/>
                <a:ahLst/>
                <a:cxnLst/>
                <a:rect l="l" t="t" r="r" b="b"/>
                <a:pathLst>
                  <a:path w="667385" h="200660">
                    <a:moveTo>
                      <a:pt x="19062" y="45923"/>
                    </a:moveTo>
                    <a:lnTo>
                      <a:pt x="11226" y="38100"/>
                    </a:lnTo>
                    <a:lnTo>
                      <a:pt x="7823" y="38100"/>
                    </a:lnTo>
                    <a:lnTo>
                      <a:pt x="0" y="45935"/>
                    </a:lnTo>
                    <a:lnTo>
                      <a:pt x="12" y="49339"/>
                    </a:lnTo>
                    <a:lnTo>
                      <a:pt x="7835" y="57162"/>
                    </a:lnTo>
                    <a:lnTo>
                      <a:pt x="11239" y="57162"/>
                    </a:lnTo>
                    <a:lnTo>
                      <a:pt x="19062" y="49326"/>
                    </a:lnTo>
                    <a:lnTo>
                      <a:pt x="19062" y="47625"/>
                    </a:lnTo>
                    <a:lnTo>
                      <a:pt x="19062" y="45923"/>
                    </a:lnTo>
                    <a:close/>
                  </a:path>
                  <a:path w="667385" h="200660">
                    <a:moveTo>
                      <a:pt x="76225" y="9525"/>
                    </a:moveTo>
                    <a:lnTo>
                      <a:pt x="68389" y="0"/>
                    </a:lnTo>
                    <a:lnTo>
                      <a:pt x="64985" y="0"/>
                    </a:lnTo>
                    <a:lnTo>
                      <a:pt x="57162" y="7835"/>
                    </a:lnTo>
                    <a:lnTo>
                      <a:pt x="57162" y="11239"/>
                    </a:lnTo>
                    <a:lnTo>
                      <a:pt x="64998" y="19050"/>
                    </a:lnTo>
                    <a:lnTo>
                      <a:pt x="68402" y="19050"/>
                    </a:lnTo>
                    <a:lnTo>
                      <a:pt x="76225" y="11226"/>
                    </a:lnTo>
                    <a:lnTo>
                      <a:pt x="76225" y="9525"/>
                    </a:lnTo>
                    <a:close/>
                  </a:path>
                  <a:path w="667385" h="200660">
                    <a:moveTo>
                      <a:pt x="133375" y="64973"/>
                    </a:moveTo>
                    <a:lnTo>
                      <a:pt x="125539" y="57162"/>
                    </a:lnTo>
                    <a:lnTo>
                      <a:pt x="122135" y="57162"/>
                    </a:lnTo>
                    <a:lnTo>
                      <a:pt x="114325" y="64998"/>
                    </a:lnTo>
                    <a:lnTo>
                      <a:pt x="114325" y="68402"/>
                    </a:lnTo>
                    <a:lnTo>
                      <a:pt x="122161" y="76212"/>
                    </a:lnTo>
                    <a:lnTo>
                      <a:pt x="125564" y="76212"/>
                    </a:lnTo>
                    <a:lnTo>
                      <a:pt x="133375" y="68389"/>
                    </a:lnTo>
                    <a:lnTo>
                      <a:pt x="133375" y="66687"/>
                    </a:lnTo>
                    <a:lnTo>
                      <a:pt x="133375" y="64973"/>
                    </a:lnTo>
                    <a:close/>
                  </a:path>
                  <a:path w="667385" h="200660">
                    <a:moveTo>
                      <a:pt x="190538" y="55448"/>
                    </a:moveTo>
                    <a:lnTo>
                      <a:pt x="182714" y="47625"/>
                    </a:lnTo>
                    <a:lnTo>
                      <a:pt x="179311" y="47625"/>
                    </a:lnTo>
                    <a:lnTo>
                      <a:pt x="171488" y="55448"/>
                    </a:lnTo>
                    <a:lnTo>
                      <a:pt x="171488" y="58851"/>
                    </a:lnTo>
                    <a:lnTo>
                      <a:pt x="179311" y="66675"/>
                    </a:lnTo>
                    <a:lnTo>
                      <a:pt x="182714" y="66675"/>
                    </a:lnTo>
                    <a:lnTo>
                      <a:pt x="190538" y="58864"/>
                    </a:lnTo>
                    <a:lnTo>
                      <a:pt x="190538" y="57162"/>
                    </a:lnTo>
                    <a:lnTo>
                      <a:pt x="190538" y="55448"/>
                    </a:lnTo>
                    <a:close/>
                  </a:path>
                  <a:path w="667385" h="200660">
                    <a:moveTo>
                      <a:pt x="257225" y="188823"/>
                    </a:moveTo>
                    <a:lnTo>
                      <a:pt x="249402" y="181000"/>
                    </a:lnTo>
                    <a:lnTo>
                      <a:pt x="245999" y="181000"/>
                    </a:lnTo>
                    <a:lnTo>
                      <a:pt x="238175" y="188823"/>
                    </a:lnTo>
                    <a:lnTo>
                      <a:pt x="238175" y="192227"/>
                    </a:lnTo>
                    <a:lnTo>
                      <a:pt x="245999" y="200050"/>
                    </a:lnTo>
                    <a:lnTo>
                      <a:pt x="249402" y="200050"/>
                    </a:lnTo>
                    <a:lnTo>
                      <a:pt x="257225" y="192227"/>
                    </a:lnTo>
                    <a:lnTo>
                      <a:pt x="257225" y="190525"/>
                    </a:lnTo>
                    <a:lnTo>
                      <a:pt x="257225" y="188823"/>
                    </a:lnTo>
                    <a:close/>
                  </a:path>
                  <a:path w="667385" h="200660">
                    <a:moveTo>
                      <a:pt x="314388" y="112610"/>
                    </a:moveTo>
                    <a:lnTo>
                      <a:pt x="306552" y="104787"/>
                    </a:lnTo>
                    <a:lnTo>
                      <a:pt x="303161" y="104787"/>
                    </a:lnTo>
                    <a:lnTo>
                      <a:pt x="295338" y="112610"/>
                    </a:lnTo>
                    <a:lnTo>
                      <a:pt x="295338" y="116014"/>
                    </a:lnTo>
                    <a:lnTo>
                      <a:pt x="303161" y="123837"/>
                    </a:lnTo>
                    <a:lnTo>
                      <a:pt x="306552" y="123837"/>
                    </a:lnTo>
                    <a:lnTo>
                      <a:pt x="314388" y="116014"/>
                    </a:lnTo>
                    <a:lnTo>
                      <a:pt x="314388" y="114312"/>
                    </a:lnTo>
                    <a:lnTo>
                      <a:pt x="314388" y="112610"/>
                    </a:lnTo>
                    <a:close/>
                  </a:path>
                  <a:path w="667385" h="200660">
                    <a:moveTo>
                      <a:pt x="371551" y="64973"/>
                    </a:moveTo>
                    <a:lnTo>
                      <a:pt x="363715" y="57150"/>
                    </a:lnTo>
                    <a:lnTo>
                      <a:pt x="360311" y="57150"/>
                    </a:lnTo>
                    <a:lnTo>
                      <a:pt x="352488" y="64973"/>
                    </a:lnTo>
                    <a:lnTo>
                      <a:pt x="352488" y="68376"/>
                    </a:lnTo>
                    <a:lnTo>
                      <a:pt x="360311" y="76200"/>
                    </a:lnTo>
                    <a:lnTo>
                      <a:pt x="363715" y="76200"/>
                    </a:lnTo>
                    <a:lnTo>
                      <a:pt x="371551" y="68389"/>
                    </a:lnTo>
                    <a:lnTo>
                      <a:pt x="371551" y="66687"/>
                    </a:lnTo>
                    <a:lnTo>
                      <a:pt x="371551" y="64973"/>
                    </a:lnTo>
                    <a:close/>
                  </a:path>
                  <a:path w="667385" h="200660">
                    <a:moveTo>
                      <a:pt x="428701" y="112610"/>
                    </a:moveTo>
                    <a:lnTo>
                      <a:pt x="420878" y="104787"/>
                    </a:lnTo>
                    <a:lnTo>
                      <a:pt x="417474" y="104787"/>
                    </a:lnTo>
                    <a:lnTo>
                      <a:pt x="409651" y="112610"/>
                    </a:lnTo>
                    <a:lnTo>
                      <a:pt x="409651" y="116014"/>
                    </a:lnTo>
                    <a:lnTo>
                      <a:pt x="417474" y="123837"/>
                    </a:lnTo>
                    <a:lnTo>
                      <a:pt x="420878" y="123837"/>
                    </a:lnTo>
                    <a:lnTo>
                      <a:pt x="428701" y="116014"/>
                    </a:lnTo>
                    <a:lnTo>
                      <a:pt x="428701" y="114312"/>
                    </a:lnTo>
                    <a:lnTo>
                      <a:pt x="428701" y="112610"/>
                    </a:lnTo>
                    <a:close/>
                  </a:path>
                  <a:path w="667385" h="200660">
                    <a:moveTo>
                      <a:pt x="495388" y="141185"/>
                    </a:moveTo>
                    <a:lnTo>
                      <a:pt x="487565" y="133362"/>
                    </a:lnTo>
                    <a:lnTo>
                      <a:pt x="484162" y="133362"/>
                    </a:lnTo>
                    <a:lnTo>
                      <a:pt x="476338" y="141185"/>
                    </a:lnTo>
                    <a:lnTo>
                      <a:pt x="476338" y="144589"/>
                    </a:lnTo>
                    <a:lnTo>
                      <a:pt x="487565" y="152425"/>
                    </a:lnTo>
                    <a:lnTo>
                      <a:pt x="489153" y="151993"/>
                    </a:lnTo>
                    <a:lnTo>
                      <a:pt x="492099" y="150291"/>
                    </a:lnTo>
                    <a:lnTo>
                      <a:pt x="493268" y="149136"/>
                    </a:lnTo>
                    <a:lnTo>
                      <a:pt x="494969" y="146189"/>
                    </a:lnTo>
                    <a:lnTo>
                      <a:pt x="495388" y="144602"/>
                    </a:lnTo>
                    <a:lnTo>
                      <a:pt x="495388" y="142900"/>
                    </a:lnTo>
                    <a:lnTo>
                      <a:pt x="495388" y="141185"/>
                    </a:lnTo>
                    <a:close/>
                  </a:path>
                  <a:path w="667385" h="200660">
                    <a:moveTo>
                      <a:pt x="552551" y="36398"/>
                    </a:moveTo>
                    <a:lnTo>
                      <a:pt x="544728" y="28575"/>
                    </a:lnTo>
                    <a:lnTo>
                      <a:pt x="541324" y="28575"/>
                    </a:lnTo>
                    <a:lnTo>
                      <a:pt x="533501" y="36398"/>
                    </a:lnTo>
                    <a:lnTo>
                      <a:pt x="533501" y="39801"/>
                    </a:lnTo>
                    <a:lnTo>
                      <a:pt x="541324" y="47625"/>
                    </a:lnTo>
                    <a:lnTo>
                      <a:pt x="544728" y="47625"/>
                    </a:lnTo>
                    <a:lnTo>
                      <a:pt x="552551" y="39801"/>
                    </a:lnTo>
                    <a:lnTo>
                      <a:pt x="552551" y="38100"/>
                    </a:lnTo>
                    <a:lnTo>
                      <a:pt x="552551" y="36398"/>
                    </a:lnTo>
                    <a:close/>
                  </a:path>
                  <a:path w="667385" h="200660">
                    <a:moveTo>
                      <a:pt x="609714" y="179298"/>
                    </a:moveTo>
                    <a:lnTo>
                      <a:pt x="601878" y="171475"/>
                    </a:lnTo>
                    <a:lnTo>
                      <a:pt x="598487" y="171475"/>
                    </a:lnTo>
                    <a:lnTo>
                      <a:pt x="590664" y="179298"/>
                    </a:lnTo>
                    <a:lnTo>
                      <a:pt x="590664" y="182702"/>
                    </a:lnTo>
                    <a:lnTo>
                      <a:pt x="598487" y="190525"/>
                    </a:lnTo>
                    <a:lnTo>
                      <a:pt x="601878" y="190525"/>
                    </a:lnTo>
                    <a:lnTo>
                      <a:pt x="609714" y="182702"/>
                    </a:lnTo>
                    <a:lnTo>
                      <a:pt x="609714" y="181000"/>
                    </a:lnTo>
                    <a:lnTo>
                      <a:pt x="609714" y="179298"/>
                    </a:lnTo>
                    <a:close/>
                  </a:path>
                  <a:path w="667385" h="200660">
                    <a:moveTo>
                      <a:pt x="666877" y="122135"/>
                    </a:moveTo>
                    <a:lnTo>
                      <a:pt x="659041" y="114312"/>
                    </a:lnTo>
                    <a:lnTo>
                      <a:pt x="655637" y="114312"/>
                    </a:lnTo>
                    <a:lnTo>
                      <a:pt x="647814" y="122135"/>
                    </a:lnTo>
                    <a:lnTo>
                      <a:pt x="647814" y="125539"/>
                    </a:lnTo>
                    <a:lnTo>
                      <a:pt x="655637" y="133362"/>
                    </a:lnTo>
                    <a:lnTo>
                      <a:pt x="659041" y="133362"/>
                    </a:lnTo>
                    <a:lnTo>
                      <a:pt x="666877" y="125539"/>
                    </a:lnTo>
                    <a:lnTo>
                      <a:pt x="666877" y="123837"/>
                    </a:lnTo>
                    <a:lnTo>
                      <a:pt x="666877" y="122135"/>
                    </a:lnTo>
                    <a:close/>
                  </a:path>
                </a:pathLst>
              </a:custGeom>
              <a:solidFill>
                <a:srgbClr val="FF9900"/>
              </a:solidFill>
              <a:ln>
                <a:solidFill>
                  <a:srgbClr val="FF9900"/>
                </a:solidFill>
              </a:ln>
            </p:spPr>
            <p:txBody>
              <a:bodyPr wrap="square" lIns="0" tIns="0" rIns="0" bIns="0" rtlCol="0">
                <a:prstTxWarp prst="textNoShape">
                  <a:avLst/>
                </a:prstTxWarp>
                <a:noAutofit/>
              </a:bodyPr>
              <a:lstStyle/>
              <a:p>
                <a:endParaRPr lang="en-GB"/>
              </a:p>
            </p:txBody>
          </p:sp>
        </p:grpSp>
      </p:grpSp>
      <p:grpSp>
        <p:nvGrpSpPr>
          <p:cNvPr id="11" name="Group 10">
            <a:extLst>
              <a:ext uri="{FF2B5EF4-FFF2-40B4-BE49-F238E27FC236}">
                <a16:creationId xmlns:a16="http://schemas.microsoft.com/office/drawing/2014/main" id="{0755F40B-8981-3962-D6B6-FBBBF1548427}"/>
              </a:ext>
            </a:extLst>
          </p:cNvPr>
          <p:cNvGrpSpPr/>
          <p:nvPr/>
        </p:nvGrpSpPr>
        <p:grpSpPr>
          <a:xfrm>
            <a:off x="563773" y="2596838"/>
            <a:ext cx="13631251" cy="2633676"/>
            <a:chOff x="-8581503" y="2562927"/>
            <a:chExt cx="13631251" cy="2633676"/>
          </a:xfrm>
        </p:grpSpPr>
        <p:grpSp>
          <p:nvGrpSpPr>
            <p:cNvPr id="25" name="Group 24">
              <a:extLst>
                <a:ext uri="{FF2B5EF4-FFF2-40B4-BE49-F238E27FC236}">
                  <a16:creationId xmlns:a16="http://schemas.microsoft.com/office/drawing/2014/main" id="{EFED5516-6708-28A3-1FFE-7E7E755576FD}"/>
                </a:ext>
              </a:extLst>
            </p:cNvPr>
            <p:cNvGrpSpPr/>
            <p:nvPr/>
          </p:nvGrpSpPr>
          <p:grpSpPr>
            <a:xfrm>
              <a:off x="-8581503" y="3275385"/>
              <a:ext cx="10084763" cy="1921218"/>
              <a:chOff x="-7257151" y="3720498"/>
              <a:chExt cx="10084763" cy="1921218"/>
            </a:xfrm>
          </p:grpSpPr>
          <p:grpSp>
            <p:nvGrpSpPr>
              <p:cNvPr id="33" name="Group 32">
                <a:extLst>
                  <a:ext uri="{FF2B5EF4-FFF2-40B4-BE49-F238E27FC236}">
                    <a16:creationId xmlns:a16="http://schemas.microsoft.com/office/drawing/2014/main" id="{FC68C298-A4E1-F2D8-D610-1B7654FD3CF2}"/>
                  </a:ext>
                </a:extLst>
              </p:cNvPr>
              <p:cNvGrpSpPr/>
              <p:nvPr/>
            </p:nvGrpSpPr>
            <p:grpSpPr>
              <a:xfrm>
                <a:off x="-7257151" y="3720498"/>
                <a:ext cx="10084763" cy="1921218"/>
                <a:chOff x="-7257151" y="3720498"/>
                <a:chExt cx="10084763" cy="1921218"/>
              </a:xfrm>
            </p:grpSpPr>
            <p:graphicFrame>
              <p:nvGraphicFramePr>
                <p:cNvPr id="35" name="Object 34">
                  <a:extLst>
                    <a:ext uri="{FF2B5EF4-FFF2-40B4-BE49-F238E27FC236}">
                      <a16:creationId xmlns:a16="http://schemas.microsoft.com/office/drawing/2014/main" id="{17571D77-620A-F32A-8D39-A6CE4C3A0812}"/>
                    </a:ext>
                  </a:extLst>
                </p:cNvPr>
                <p:cNvGraphicFramePr>
                  <a:graphicFrameLocks noChangeAspect="1"/>
                </p:cNvGraphicFramePr>
                <p:nvPr>
                  <p:extLst>
                    <p:ext uri="{D42A27DB-BD31-4B8C-83A1-F6EECF244321}">
                      <p14:modId xmlns:p14="http://schemas.microsoft.com/office/powerpoint/2010/main" val="3824560020"/>
                    </p:ext>
                  </p:extLst>
                </p:nvPr>
              </p:nvGraphicFramePr>
              <p:xfrm>
                <a:off x="-7257151" y="4401878"/>
                <a:ext cx="2616200" cy="1239838"/>
              </p:xfrm>
              <a:graphic>
                <a:graphicData uri="http://schemas.openxmlformats.org/presentationml/2006/ole">
                  <mc:AlternateContent xmlns:mc="http://schemas.openxmlformats.org/markup-compatibility/2006">
                    <mc:Choice xmlns:v="urn:schemas-microsoft-com:vml" Requires="v">
                      <p:oleObj name="Document" r:id="rId5" imgW="2639098" imgH="1262284" progId="Word.Document.12">
                        <p:embed/>
                      </p:oleObj>
                    </mc:Choice>
                    <mc:Fallback>
                      <p:oleObj name="Document" r:id="rId5" imgW="2639098" imgH="1262284" progId="Word.Document.12">
                        <p:embed/>
                        <p:pic>
                          <p:nvPicPr>
                            <p:cNvPr id="5151" name="Object 5150">
                              <a:extLst>
                                <a:ext uri="{FF2B5EF4-FFF2-40B4-BE49-F238E27FC236}">
                                  <a16:creationId xmlns:a16="http://schemas.microsoft.com/office/drawing/2014/main" id="{C8DB3312-B753-728B-BF43-8001C171458C}"/>
                                </a:ext>
                              </a:extLst>
                            </p:cNvPr>
                            <p:cNvPicPr/>
                            <p:nvPr/>
                          </p:nvPicPr>
                          <p:blipFill>
                            <a:blip r:embed="rId6"/>
                            <a:stretch>
                              <a:fillRect/>
                            </a:stretch>
                          </p:blipFill>
                          <p:spPr>
                            <a:xfrm>
                              <a:off x="-7257151" y="4401878"/>
                              <a:ext cx="2616200" cy="1239838"/>
                            </a:xfrm>
                            <a:prstGeom prst="rect">
                              <a:avLst/>
                            </a:prstGeom>
                          </p:spPr>
                        </p:pic>
                      </p:oleObj>
                    </mc:Fallback>
                  </mc:AlternateContent>
                </a:graphicData>
              </a:graphic>
            </p:graphicFrame>
            <p:sp>
              <p:nvSpPr>
                <p:cNvPr id="37" name="TextBox 36">
                  <a:extLst>
                    <a:ext uri="{FF2B5EF4-FFF2-40B4-BE49-F238E27FC236}">
                      <a16:creationId xmlns:a16="http://schemas.microsoft.com/office/drawing/2014/main" id="{BAECC431-FBEE-2989-86FE-9C2C1186A8EB}"/>
                    </a:ext>
                  </a:extLst>
                </p:cNvPr>
                <p:cNvSpPr txBox="1"/>
                <p:nvPr/>
              </p:nvSpPr>
              <p:spPr>
                <a:xfrm>
                  <a:off x="198712" y="3720498"/>
                  <a:ext cx="2628900" cy="187808"/>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120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34" name="TextBox 33">
                <a:extLst>
                  <a:ext uri="{FF2B5EF4-FFF2-40B4-BE49-F238E27FC236}">
                    <a16:creationId xmlns:a16="http://schemas.microsoft.com/office/drawing/2014/main" id="{91D6599A-02D6-7E6B-69E0-B151BA01F424}"/>
                  </a:ext>
                </a:extLst>
              </p:cNvPr>
              <p:cNvSpPr txBox="1"/>
              <p:nvPr/>
            </p:nvSpPr>
            <p:spPr>
              <a:xfrm>
                <a:off x="-6982724" y="4419313"/>
                <a:ext cx="819153" cy="323165"/>
              </a:xfrm>
              <a:prstGeom prst="rect">
                <a:avLst/>
              </a:prstGeom>
              <a:noFill/>
            </p:spPr>
            <p:txBody>
              <a:bodyPr wrap="square" rtlCol="0">
                <a:spAutoFit/>
              </a:bodyPr>
              <a:lstStyle/>
              <a:p>
                <a:r>
                  <a:rPr lang="en-GB" sz="1500" dirty="0">
                    <a:solidFill>
                      <a:srgbClr val="FF9900"/>
                    </a:solidFill>
                    <a:latin typeface="Lucida Sans" panose="020B0602030504020204" pitchFamily="34" charset="0"/>
                  </a:rPr>
                  <a:t>92.99</a:t>
                </a:r>
              </a:p>
            </p:txBody>
          </p:sp>
        </p:grpSp>
        <p:sp>
          <p:nvSpPr>
            <p:cNvPr id="26" name="TextBox 25">
              <a:extLst>
                <a:ext uri="{FF2B5EF4-FFF2-40B4-BE49-F238E27FC236}">
                  <a16:creationId xmlns:a16="http://schemas.microsoft.com/office/drawing/2014/main" id="{E36090BA-DF7C-556F-9C0E-AAB4CFFFE173}"/>
                </a:ext>
              </a:extLst>
            </p:cNvPr>
            <p:cNvSpPr txBox="1"/>
            <p:nvPr/>
          </p:nvSpPr>
          <p:spPr>
            <a:xfrm>
              <a:off x="-8308616" y="4248403"/>
              <a:ext cx="2331543" cy="553998"/>
            </a:xfrm>
            <a:prstGeom prst="rect">
              <a:avLst/>
            </a:prstGeom>
            <a:noFill/>
          </p:spPr>
          <p:txBody>
            <a:bodyPr wrap="square">
              <a:spAutoFit/>
            </a:bodyPr>
            <a:lstStyle/>
            <a:p>
              <a:r>
                <a:rPr lang="en-US" sz="1000" dirty="0">
                  <a:latin typeface="Lucida Sans" panose="020B0602030504020204" pitchFamily="34" charset="0"/>
                </a:rPr>
                <a:t>PI_044 % of Domestic Dwelling respondents satisfied with overall service from ESFRS</a:t>
              </a:r>
              <a:endParaRPr lang="en-GB" sz="1000" dirty="0">
                <a:latin typeface="Lucida Sans" panose="020B0602030504020204" pitchFamily="34" charset="0"/>
              </a:endParaRPr>
            </a:p>
          </p:txBody>
        </p:sp>
        <p:grpSp>
          <p:nvGrpSpPr>
            <p:cNvPr id="27" name="Group 26">
              <a:extLst>
                <a:ext uri="{FF2B5EF4-FFF2-40B4-BE49-F238E27FC236}">
                  <a16:creationId xmlns:a16="http://schemas.microsoft.com/office/drawing/2014/main" id="{A758EF58-736F-882C-1F8B-15A056CC22B5}"/>
                </a:ext>
              </a:extLst>
            </p:cNvPr>
            <p:cNvGrpSpPr/>
            <p:nvPr/>
          </p:nvGrpSpPr>
          <p:grpSpPr>
            <a:xfrm>
              <a:off x="170853" y="2562927"/>
              <a:ext cx="4878895" cy="435745"/>
              <a:chOff x="-3837486" y="2139949"/>
              <a:chExt cx="4878895" cy="435745"/>
            </a:xfrm>
          </p:grpSpPr>
          <p:sp>
            <p:nvSpPr>
              <p:cNvPr id="28" name="Graphic 304">
                <a:extLst>
                  <a:ext uri="{FF2B5EF4-FFF2-40B4-BE49-F238E27FC236}">
                    <a16:creationId xmlns:a16="http://schemas.microsoft.com/office/drawing/2014/main" id="{8EF68C5F-D683-7A1C-1D63-C0837A1089F2}"/>
                  </a:ext>
                </a:extLst>
              </p:cNvPr>
              <p:cNvSpPr/>
              <p:nvPr/>
            </p:nvSpPr>
            <p:spPr>
              <a:xfrm>
                <a:off x="326399" y="257442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29" name="Graphic 305">
                <a:extLst>
                  <a:ext uri="{FF2B5EF4-FFF2-40B4-BE49-F238E27FC236}">
                    <a16:creationId xmlns:a16="http://schemas.microsoft.com/office/drawing/2014/main" id="{3B99485E-73FA-11DB-9B6E-87391BD5AEEA}"/>
                  </a:ext>
                </a:extLst>
              </p:cNvPr>
              <p:cNvSpPr/>
              <p:nvPr/>
            </p:nvSpPr>
            <p:spPr>
              <a:xfrm>
                <a:off x="326399" y="257442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31" name="Graphic 307">
                <a:extLst>
                  <a:ext uri="{FF2B5EF4-FFF2-40B4-BE49-F238E27FC236}">
                    <a16:creationId xmlns:a16="http://schemas.microsoft.com/office/drawing/2014/main" id="{2664BC8E-9FF7-B842-CE91-536DCF95163C}"/>
                  </a:ext>
                </a:extLst>
              </p:cNvPr>
              <p:cNvSpPr/>
              <p:nvPr/>
            </p:nvSpPr>
            <p:spPr>
              <a:xfrm>
                <a:off x="-3837486" y="2139949"/>
                <a:ext cx="655320" cy="177165"/>
              </a:xfrm>
              <a:custGeom>
                <a:avLst/>
                <a:gdLst/>
                <a:ahLst/>
                <a:cxnLst/>
                <a:rect l="l" t="t" r="r" b="b"/>
                <a:pathLst>
                  <a:path w="655320" h="177165">
                    <a:moveTo>
                      <a:pt x="0" y="39316"/>
                    </a:moveTo>
                    <a:lnTo>
                      <a:pt x="59541" y="0"/>
                    </a:lnTo>
                    <a:lnTo>
                      <a:pt x="119083" y="58974"/>
                    </a:lnTo>
                    <a:lnTo>
                      <a:pt x="178624" y="49145"/>
                    </a:lnTo>
                    <a:lnTo>
                      <a:pt x="238166" y="176923"/>
                    </a:lnTo>
                    <a:lnTo>
                      <a:pt x="297707" y="98290"/>
                    </a:lnTo>
                    <a:lnTo>
                      <a:pt x="357249" y="58974"/>
                    </a:lnTo>
                    <a:lnTo>
                      <a:pt x="416790" y="98290"/>
                    </a:lnTo>
                    <a:lnTo>
                      <a:pt x="476332" y="127778"/>
                    </a:lnTo>
                    <a:lnTo>
                      <a:pt x="535874" y="29487"/>
                    </a:lnTo>
                    <a:lnTo>
                      <a:pt x="595415" y="167094"/>
                    </a:lnTo>
                    <a:lnTo>
                      <a:pt x="654957" y="108119"/>
                    </a:lnTo>
                  </a:path>
                </a:pathLst>
              </a:custGeom>
              <a:ln w="9526">
                <a:solidFill>
                  <a:srgbClr val="FF9900"/>
                </a:solidFill>
                <a:prstDash val="solid"/>
              </a:ln>
            </p:spPr>
            <p:txBody>
              <a:bodyPr wrap="square" lIns="0" tIns="0" rIns="0" bIns="0" rtlCol="0">
                <a:prstTxWarp prst="textNoShape">
                  <a:avLst/>
                </a:prstTxWarp>
                <a:noAutofit/>
              </a:bodyPr>
              <a:lstStyle/>
              <a:p>
                <a:endParaRPr lang="en-GB"/>
              </a:p>
            </p:txBody>
          </p:sp>
        </p:grpSp>
      </p:grpSp>
    </p:spTree>
    <p:extLst>
      <p:ext uri="{BB962C8B-B14F-4D97-AF65-F5344CB8AC3E}">
        <p14:creationId xmlns:p14="http://schemas.microsoft.com/office/powerpoint/2010/main" val="144936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57460" y="4180139"/>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3238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Needing Improvement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Slide Number Placeholder 14">
            <a:extLst>
              <a:ext uri="{FF2B5EF4-FFF2-40B4-BE49-F238E27FC236}">
                <a16:creationId xmlns:a16="http://schemas.microsoft.com/office/drawing/2014/main" id="{FA6043FB-F68E-CCBA-A96D-A6D5126B4BFE}"/>
              </a:ext>
            </a:extLst>
          </p:cNvPr>
          <p:cNvSpPr>
            <a:spLocks noGrp="1"/>
          </p:cNvSpPr>
          <p:nvPr>
            <p:ph type="sldNum" sz="quarter" idx="12"/>
          </p:nvPr>
        </p:nvSpPr>
        <p:spPr>
          <a:xfrm>
            <a:off x="9024771" y="6258202"/>
            <a:ext cx="2743200" cy="249385"/>
          </a:xfrm>
        </p:spPr>
        <p:txBody>
          <a:bodyPr/>
          <a:lstStyle/>
          <a:p>
            <a:fld id="{9FFE5F64-E8CB-4F58-B62A-F5B601B30668}" type="slidenum">
              <a:rPr lang="en-GB" smtClean="0"/>
              <a:t>8</a:t>
            </a:fld>
            <a:endParaRPr lang="en-GB" dirty="0"/>
          </a:p>
        </p:txBody>
      </p:sp>
      <p:pic>
        <p:nvPicPr>
          <p:cNvPr id="4151" name="Image 121">
            <a:extLst>
              <a:ext uri="{FF2B5EF4-FFF2-40B4-BE49-F238E27FC236}">
                <a16:creationId xmlns:a16="http://schemas.microsoft.com/office/drawing/2014/main" id="{89844CFF-E8F9-6315-555F-F8F662F4937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39700"/>
          </a:xfrm>
          <a:prstGeom prst="rect">
            <a:avLst/>
          </a:prstGeom>
          <a:noFill/>
          <a:extLst>
            <a:ext uri="{909E8E84-426E-40DD-AFC4-6F175D3DCCD1}">
              <a14:hiddenFill xmlns:a14="http://schemas.microsoft.com/office/drawing/2010/main">
                <a:solidFill>
                  <a:srgbClr val="FFFFFF"/>
                </a:solidFill>
              </a14:hiddenFill>
            </a:ext>
          </a:extLst>
        </p:spPr>
      </p:pic>
      <p:grpSp>
        <p:nvGrpSpPr>
          <p:cNvPr id="4127" name="Group 122"/>
          <p:cNvGrpSpPr>
            <a:grpSpLocks/>
          </p:cNvGrpSpPr>
          <p:nvPr/>
        </p:nvGrpSpPr>
        <p:grpSpPr bwMode="auto">
          <a:xfrm>
            <a:off x="1419225" y="76200"/>
            <a:ext cx="714375" cy="257175"/>
            <a:chOff x="0" y="0"/>
            <a:chExt cx="7150" cy="2578"/>
          </a:xfrm>
        </p:grpSpPr>
      </p:grpSp>
      <p:grpSp>
        <p:nvGrpSpPr>
          <p:cNvPr id="4145" name="Group 49"/>
          <p:cNvGrpSpPr>
            <a:grpSpLocks/>
          </p:cNvGrpSpPr>
          <p:nvPr/>
        </p:nvGrpSpPr>
        <p:grpSpPr bwMode="auto">
          <a:xfrm>
            <a:off x="1419225" y="76200"/>
            <a:ext cx="714375" cy="257175"/>
            <a:chOff x="0" y="0"/>
            <a:chExt cx="7150" cy="2578"/>
          </a:xfrm>
        </p:grpSpPr>
      </p:grpSp>
      <p:grpSp>
        <p:nvGrpSpPr>
          <p:cNvPr id="4200" name="Group 104"/>
          <p:cNvGrpSpPr>
            <a:grpSpLocks/>
          </p:cNvGrpSpPr>
          <p:nvPr/>
        </p:nvGrpSpPr>
        <p:grpSpPr bwMode="auto">
          <a:xfrm>
            <a:off x="1419225" y="76200"/>
            <a:ext cx="714375" cy="257175"/>
            <a:chOff x="0" y="0"/>
            <a:chExt cx="7150" cy="2578"/>
          </a:xfrm>
        </p:grpSpPr>
      </p:grpSp>
      <p:grpSp>
        <p:nvGrpSpPr>
          <p:cNvPr id="30" name="Group 29">
            <a:extLst>
              <a:ext uri="{FF2B5EF4-FFF2-40B4-BE49-F238E27FC236}">
                <a16:creationId xmlns:a16="http://schemas.microsoft.com/office/drawing/2014/main" id="{18C322AC-E3CD-1F08-77A4-C6CAD1805EE7}"/>
              </a:ext>
            </a:extLst>
          </p:cNvPr>
          <p:cNvGrpSpPr/>
          <p:nvPr/>
        </p:nvGrpSpPr>
        <p:grpSpPr>
          <a:xfrm>
            <a:off x="644525" y="2439390"/>
            <a:ext cx="3522663" cy="1243012"/>
            <a:chOff x="5772150" y="2855023"/>
            <a:chExt cx="3522663" cy="1243012"/>
          </a:xfrm>
        </p:grpSpPr>
        <p:grpSp>
          <p:nvGrpSpPr>
            <p:cNvPr id="22" name="Group 21">
              <a:extLst>
                <a:ext uri="{FF2B5EF4-FFF2-40B4-BE49-F238E27FC236}">
                  <a16:creationId xmlns:a16="http://schemas.microsoft.com/office/drawing/2014/main" id="{4E2876D0-9414-26D8-4CDF-7FF75E92FF1C}"/>
                </a:ext>
              </a:extLst>
            </p:cNvPr>
            <p:cNvGrpSpPr/>
            <p:nvPr/>
          </p:nvGrpSpPr>
          <p:grpSpPr>
            <a:xfrm>
              <a:off x="5772150" y="2855023"/>
              <a:ext cx="3522663" cy="1243012"/>
              <a:chOff x="7635032" y="975044"/>
              <a:chExt cx="3522663" cy="1243012"/>
            </a:xfrm>
          </p:grpSpPr>
          <p:grpSp>
            <p:nvGrpSpPr>
              <p:cNvPr id="23" name="Group 22">
                <a:extLst>
                  <a:ext uri="{FF2B5EF4-FFF2-40B4-BE49-F238E27FC236}">
                    <a16:creationId xmlns:a16="http://schemas.microsoft.com/office/drawing/2014/main" id="{B494E428-3B12-6DD1-027A-2D165EC52386}"/>
                  </a:ext>
                </a:extLst>
              </p:cNvPr>
              <p:cNvGrpSpPr/>
              <p:nvPr/>
            </p:nvGrpSpPr>
            <p:grpSpPr>
              <a:xfrm>
                <a:off x="7635032" y="975044"/>
                <a:ext cx="3522663" cy="1243012"/>
                <a:chOff x="7450065" y="232548"/>
                <a:chExt cx="3522663" cy="1243012"/>
              </a:xfrm>
            </p:grpSpPr>
            <p:graphicFrame>
              <p:nvGraphicFramePr>
                <p:cNvPr id="25" name="Object 24">
                  <a:extLst>
                    <a:ext uri="{FF2B5EF4-FFF2-40B4-BE49-F238E27FC236}">
                      <a16:creationId xmlns:a16="http://schemas.microsoft.com/office/drawing/2014/main" id="{D478468F-CAED-9D3E-8080-1E06EAD29ADA}"/>
                    </a:ext>
                  </a:extLst>
                </p:cNvPr>
                <p:cNvGraphicFramePr>
                  <a:graphicFrameLocks noChangeAspect="1"/>
                </p:cNvGraphicFramePr>
                <p:nvPr/>
              </p:nvGraphicFramePr>
              <p:xfrm>
                <a:off x="7450065" y="232548"/>
                <a:ext cx="3522663" cy="1243012"/>
              </p:xfrm>
              <a:graphic>
                <a:graphicData uri="http://schemas.openxmlformats.org/presentationml/2006/ole">
                  <mc:AlternateContent xmlns:mc="http://schemas.openxmlformats.org/markup-compatibility/2006">
                    <mc:Choice xmlns:v="urn:schemas-microsoft-com:vml" Requires="v">
                      <p:oleObj name="Document" r:id="rId4" imgW="3580646" imgH="1267693" progId="Word.Document.12">
                        <p:embed/>
                      </p:oleObj>
                    </mc:Choice>
                    <mc:Fallback>
                      <p:oleObj name="Document" r:id="rId4" imgW="3580646" imgH="1267693" progId="Word.Document.12">
                        <p:embed/>
                        <p:pic>
                          <p:nvPicPr>
                            <p:cNvPr id="25" name="Object 24">
                              <a:extLst>
                                <a:ext uri="{FF2B5EF4-FFF2-40B4-BE49-F238E27FC236}">
                                  <a16:creationId xmlns:a16="http://schemas.microsoft.com/office/drawing/2014/main" id="{D478468F-CAED-9D3E-8080-1E06EAD29ADA}"/>
                                </a:ext>
                              </a:extLst>
                            </p:cNvPr>
                            <p:cNvPicPr/>
                            <p:nvPr/>
                          </p:nvPicPr>
                          <p:blipFill>
                            <a:blip r:embed="rId5"/>
                            <a:stretch>
                              <a:fillRect/>
                            </a:stretch>
                          </p:blipFill>
                          <p:spPr>
                            <a:xfrm>
                              <a:off x="7450065" y="232548"/>
                              <a:ext cx="3522663" cy="1243012"/>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22DE11A2-C0D3-2CF3-4DE3-8872CCC3776E}"/>
                    </a:ext>
                  </a:extLst>
                </p:cNvPr>
                <p:cNvSpPr txBox="1"/>
                <p:nvPr/>
              </p:nvSpPr>
              <p:spPr>
                <a:xfrm>
                  <a:off x="7638332" y="1056823"/>
                  <a:ext cx="2365248" cy="183711"/>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4" name="TextBox 23">
                <a:extLst>
                  <a:ext uri="{FF2B5EF4-FFF2-40B4-BE49-F238E27FC236}">
                    <a16:creationId xmlns:a16="http://schemas.microsoft.com/office/drawing/2014/main" id="{A30D594E-8392-19FF-4949-0949D3CC212D}"/>
                  </a:ext>
                </a:extLst>
              </p:cNvPr>
              <p:cNvSpPr txBox="1"/>
              <p:nvPr/>
            </p:nvSpPr>
            <p:spPr>
              <a:xfrm>
                <a:off x="7960621" y="1065594"/>
                <a:ext cx="825960"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3,197</a:t>
                </a:r>
              </a:p>
            </p:txBody>
          </p:sp>
        </p:grpSp>
        <p:sp>
          <p:nvSpPr>
            <p:cNvPr id="28" name="TextBox 27">
              <a:extLst>
                <a:ext uri="{FF2B5EF4-FFF2-40B4-BE49-F238E27FC236}">
                  <a16:creationId xmlns:a16="http://schemas.microsoft.com/office/drawing/2014/main" id="{91F655E3-1513-F4DA-8F50-DA3CEAD2B9DA}"/>
                </a:ext>
              </a:extLst>
            </p:cNvPr>
            <p:cNvSpPr txBox="1"/>
            <p:nvPr/>
          </p:nvSpPr>
          <p:spPr>
            <a:xfrm>
              <a:off x="6049160" y="3428791"/>
              <a:ext cx="2724459" cy="246221"/>
            </a:xfrm>
            <a:prstGeom prst="rect">
              <a:avLst/>
            </a:prstGeom>
            <a:noFill/>
          </p:spPr>
          <p:txBody>
            <a:bodyPr wrap="square">
              <a:spAutoFit/>
            </a:bodyPr>
            <a:lstStyle/>
            <a:p>
              <a:r>
                <a:rPr lang="en-US" sz="1000" dirty="0">
                  <a:solidFill>
                    <a:prstClr val="black"/>
                  </a:solidFill>
                  <a:latin typeface="Lucida Sans" panose="020B0602030504020204" pitchFamily="34" charset="0"/>
                </a:rPr>
                <a:t>PI_004 Number of AFAs</a:t>
              </a:r>
              <a:endParaRPr lang="en-GB" sz="1000" dirty="0">
                <a:solidFill>
                  <a:prstClr val="black"/>
                </a:solidFill>
                <a:latin typeface="Lucida Sans" panose="020B0602030504020204" pitchFamily="34" charset="0"/>
              </a:endParaRPr>
            </a:p>
          </p:txBody>
        </p:sp>
        <p:pic>
          <p:nvPicPr>
            <p:cNvPr id="29" name="Picture 28">
              <a:extLst>
                <a:ext uri="{FF2B5EF4-FFF2-40B4-BE49-F238E27FC236}">
                  <a16:creationId xmlns:a16="http://schemas.microsoft.com/office/drawing/2014/main" id="{4A1A6050-3039-AAEB-F7A8-D34DD1E90B1B}"/>
                </a:ext>
              </a:extLst>
            </p:cNvPr>
            <p:cNvPicPr>
              <a:picLocks noChangeAspect="1"/>
            </p:cNvPicPr>
            <p:nvPr/>
          </p:nvPicPr>
          <p:blipFill>
            <a:blip r:embed="rId6"/>
            <a:stretch>
              <a:fillRect/>
            </a:stretch>
          </p:blipFill>
          <p:spPr>
            <a:xfrm>
              <a:off x="7474347" y="2957874"/>
              <a:ext cx="725487" cy="262151"/>
            </a:xfrm>
            <a:prstGeom prst="rect">
              <a:avLst/>
            </a:prstGeom>
          </p:spPr>
        </p:pic>
      </p:grpSp>
      <p:grpSp>
        <p:nvGrpSpPr>
          <p:cNvPr id="59" name="Group 58">
            <a:extLst>
              <a:ext uri="{FF2B5EF4-FFF2-40B4-BE49-F238E27FC236}">
                <a16:creationId xmlns:a16="http://schemas.microsoft.com/office/drawing/2014/main" id="{06C10380-B924-7CE4-FDA3-47E2BEEE314A}"/>
              </a:ext>
            </a:extLst>
          </p:cNvPr>
          <p:cNvGrpSpPr/>
          <p:nvPr/>
        </p:nvGrpSpPr>
        <p:grpSpPr>
          <a:xfrm>
            <a:off x="4258468" y="2438562"/>
            <a:ext cx="3522663" cy="1243012"/>
            <a:chOff x="5353116" y="174532"/>
            <a:chExt cx="3522663" cy="1243012"/>
          </a:xfrm>
        </p:grpSpPr>
        <p:grpSp>
          <p:nvGrpSpPr>
            <p:cNvPr id="60" name="Group 59">
              <a:extLst>
                <a:ext uri="{FF2B5EF4-FFF2-40B4-BE49-F238E27FC236}">
                  <a16:creationId xmlns:a16="http://schemas.microsoft.com/office/drawing/2014/main" id="{52DCC79B-64EC-CC8A-7916-1B3C7565C803}"/>
                </a:ext>
              </a:extLst>
            </p:cNvPr>
            <p:cNvGrpSpPr/>
            <p:nvPr/>
          </p:nvGrpSpPr>
          <p:grpSpPr>
            <a:xfrm>
              <a:off x="5353116" y="174532"/>
              <a:ext cx="3522663" cy="1243012"/>
              <a:chOff x="7635032" y="975044"/>
              <a:chExt cx="3522663" cy="1243012"/>
            </a:xfrm>
          </p:grpSpPr>
          <p:grpSp>
            <p:nvGrpSpPr>
              <p:cNvPr id="4109" name="Group 4108">
                <a:extLst>
                  <a:ext uri="{FF2B5EF4-FFF2-40B4-BE49-F238E27FC236}">
                    <a16:creationId xmlns:a16="http://schemas.microsoft.com/office/drawing/2014/main" id="{B4A1E2AF-1091-1FEF-D2EC-67D250C92261}"/>
                  </a:ext>
                </a:extLst>
              </p:cNvPr>
              <p:cNvGrpSpPr/>
              <p:nvPr/>
            </p:nvGrpSpPr>
            <p:grpSpPr>
              <a:xfrm>
                <a:off x="7635032" y="975044"/>
                <a:ext cx="3522663" cy="1243012"/>
                <a:chOff x="7450065" y="232548"/>
                <a:chExt cx="3522663" cy="1243012"/>
              </a:xfrm>
            </p:grpSpPr>
            <p:graphicFrame>
              <p:nvGraphicFramePr>
                <p:cNvPr id="4111" name="Object 4110">
                  <a:extLst>
                    <a:ext uri="{FF2B5EF4-FFF2-40B4-BE49-F238E27FC236}">
                      <a16:creationId xmlns:a16="http://schemas.microsoft.com/office/drawing/2014/main" id="{765EA6AA-FC56-4ACB-CE2E-437CF471A222}"/>
                    </a:ext>
                  </a:extLst>
                </p:cNvPr>
                <p:cNvGraphicFramePr>
                  <a:graphicFrameLocks noChangeAspect="1"/>
                </p:cNvGraphicFramePr>
                <p:nvPr/>
              </p:nvGraphicFramePr>
              <p:xfrm>
                <a:off x="7450065" y="232548"/>
                <a:ext cx="3522663" cy="1243012"/>
              </p:xfrm>
              <a:graphic>
                <a:graphicData uri="http://schemas.openxmlformats.org/presentationml/2006/ole">
                  <mc:AlternateContent xmlns:mc="http://schemas.openxmlformats.org/markup-compatibility/2006">
                    <mc:Choice xmlns:v="urn:schemas-microsoft-com:vml" Requires="v">
                      <p:oleObj name="Document" r:id="rId4" imgW="3580646" imgH="1267693" progId="Word.Document.12">
                        <p:embed/>
                      </p:oleObj>
                    </mc:Choice>
                    <mc:Fallback>
                      <p:oleObj name="Document" r:id="rId4" imgW="3580646" imgH="1267693" progId="Word.Document.12">
                        <p:embed/>
                        <p:pic>
                          <p:nvPicPr>
                            <p:cNvPr id="4111" name="Object 4110">
                              <a:extLst>
                                <a:ext uri="{FF2B5EF4-FFF2-40B4-BE49-F238E27FC236}">
                                  <a16:creationId xmlns:a16="http://schemas.microsoft.com/office/drawing/2014/main" id="{765EA6AA-FC56-4ACB-CE2E-437CF471A222}"/>
                                </a:ext>
                              </a:extLst>
                            </p:cNvPr>
                            <p:cNvPicPr/>
                            <p:nvPr/>
                          </p:nvPicPr>
                          <p:blipFill>
                            <a:blip r:embed="rId5"/>
                            <a:stretch>
                              <a:fillRect/>
                            </a:stretch>
                          </p:blipFill>
                          <p:spPr>
                            <a:xfrm>
                              <a:off x="7450065" y="232548"/>
                              <a:ext cx="3522663" cy="1243012"/>
                            </a:xfrm>
                            <a:prstGeom prst="rect">
                              <a:avLst/>
                            </a:prstGeom>
                          </p:spPr>
                        </p:pic>
                      </p:oleObj>
                    </mc:Fallback>
                  </mc:AlternateContent>
                </a:graphicData>
              </a:graphic>
            </p:graphicFrame>
            <p:sp>
              <p:nvSpPr>
                <p:cNvPr id="4112" name="TextBox 4111">
                  <a:extLst>
                    <a:ext uri="{FF2B5EF4-FFF2-40B4-BE49-F238E27FC236}">
                      <a16:creationId xmlns:a16="http://schemas.microsoft.com/office/drawing/2014/main" id="{80FC7C56-1966-C9DF-2DCC-B2A5C89AE197}"/>
                    </a:ext>
                  </a:extLst>
                </p:cNvPr>
                <p:cNvSpPr txBox="1"/>
                <p:nvPr/>
              </p:nvSpPr>
              <p:spPr>
                <a:xfrm>
                  <a:off x="7638332" y="1056823"/>
                  <a:ext cx="2365248" cy="183711"/>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10" name="TextBox 4109">
                <a:extLst>
                  <a:ext uri="{FF2B5EF4-FFF2-40B4-BE49-F238E27FC236}">
                    <a16:creationId xmlns:a16="http://schemas.microsoft.com/office/drawing/2014/main" id="{2E1256D1-73D0-D397-3770-F31B796AC38C}"/>
                  </a:ext>
                </a:extLst>
              </p:cNvPr>
              <p:cNvSpPr txBox="1"/>
              <p:nvPr/>
            </p:nvSpPr>
            <p:spPr>
              <a:xfrm>
                <a:off x="7960621" y="1065594"/>
                <a:ext cx="825960"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6</a:t>
                </a:r>
              </a:p>
            </p:txBody>
          </p:sp>
        </p:grpSp>
        <p:sp>
          <p:nvSpPr>
            <p:cNvPr id="4099" name="TextBox 4098">
              <a:extLst>
                <a:ext uri="{FF2B5EF4-FFF2-40B4-BE49-F238E27FC236}">
                  <a16:creationId xmlns:a16="http://schemas.microsoft.com/office/drawing/2014/main" id="{179B2D95-7825-CA3E-FC6E-F901E1EFD082}"/>
                </a:ext>
              </a:extLst>
            </p:cNvPr>
            <p:cNvSpPr txBox="1"/>
            <p:nvPr/>
          </p:nvSpPr>
          <p:spPr>
            <a:xfrm>
              <a:off x="5657034" y="612633"/>
              <a:ext cx="1922929"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PI_009 Number of deaths in primary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4100" name="Group 4099">
              <a:extLst>
                <a:ext uri="{FF2B5EF4-FFF2-40B4-BE49-F238E27FC236}">
                  <a16:creationId xmlns:a16="http://schemas.microsoft.com/office/drawing/2014/main" id="{119682AA-5530-3536-D6F6-3BBACADAEB0B}"/>
                </a:ext>
              </a:extLst>
            </p:cNvPr>
            <p:cNvGrpSpPr/>
            <p:nvPr/>
          </p:nvGrpSpPr>
          <p:grpSpPr>
            <a:xfrm>
              <a:off x="6975846" y="300444"/>
              <a:ext cx="714375" cy="257175"/>
              <a:chOff x="398463" y="2380575"/>
              <a:chExt cx="714375" cy="257175"/>
            </a:xfrm>
          </p:grpSpPr>
          <p:sp>
            <p:nvSpPr>
              <p:cNvPr id="4101" name="Graphic 95">
                <a:extLst>
                  <a:ext uri="{FF2B5EF4-FFF2-40B4-BE49-F238E27FC236}">
                    <a16:creationId xmlns:a16="http://schemas.microsoft.com/office/drawing/2014/main" id="{B5F4A8C6-4C87-A528-8AD3-AF7E78E4A7DF}"/>
                  </a:ext>
                </a:extLst>
              </p:cNvPr>
              <p:cNvSpPr/>
              <p:nvPr/>
            </p:nvSpPr>
            <p:spPr>
              <a:xfrm>
                <a:off x="398463" y="2632406"/>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2" name="Graphic 96">
                <a:extLst>
                  <a:ext uri="{FF2B5EF4-FFF2-40B4-BE49-F238E27FC236}">
                    <a16:creationId xmlns:a16="http://schemas.microsoft.com/office/drawing/2014/main" id="{B4B95088-61AA-78DC-77C9-1D10FC59A634}"/>
                  </a:ext>
                </a:extLst>
              </p:cNvPr>
              <p:cNvSpPr/>
              <p:nvPr/>
            </p:nvSpPr>
            <p:spPr>
              <a:xfrm>
                <a:off x="398463" y="2632406"/>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3" name="Graphic 97">
                <a:extLst>
                  <a:ext uri="{FF2B5EF4-FFF2-40B4-BE49-F238E27FC236}">
                    <a16:creationId xmlns:a16="http://schemas.microsoft.com/office/drawing/2014/main" id="{1A017716-E5CB-F84D-633E-C994A2AD5516}"/>
                  </a:ext>
                </a:extLst>
              </p:cNvPr>
              <p:cNvSpPr/>
              <p:nvPr/>
            </p:nvSpPr>
            <p:spPr>
              <a:xfrm>
                <a:off x="428207" y="2392337"/>
                <a:ext cx="654738" cy="235638"/>
              </a:xfrm>
              <a:custGeom>
                <a:avLst/>
                <a:gdLst/>
                <a:ahLst/>
                <a:cxnLst/>
                <a:rect l="l" t="t" r="r" b="b"/>
                <a:pathLst>
                  <a:path w="655320" h="236220">
                    <a:moveTo>
                      <a:pt x="119083" y="235898"/>
                    </a:moveTo>
                    <a:lnTo>
                      <a:pt x="0" y="235898"/>
                    </a:lnTo>
                    <a:lnTo>
                      <a:pt x="0" y="0"/>
                    </a:lnTo>
                    <a:lnTo>
                      <a:pt x="59541" y="157265"/>
                    </a:lnTo>
                    <a:lnTo>
                      <a:pt x="119083" y="235898"/>
                    </a:lnTo>
                    <a:close/>
                  </a:path>
                  <a:path w="655320" h="236220">
                    <a:moveTo>
                      <a:pt x="416790" y="235898"/>
                    </a:moveTo>
                    <a:lnTo>
                      <a:pt x="297707" y="235898"/>
                    </a:lnTo>
                    <a:lnTo>
                      <a:pt x="357249" y="157265"/>
                    </a:lnTo>
                    <a:lnTo>
                      <a:pt x="416790" y="235898"/>
                    </a:lnTo>
                    <a:close/>
                  </a:path>
                  <a:path w="655320" h="236220">
                    <a:moveTo>
                      <a:pt x="654957" y="235898"/>
                    </a:moveTo>
                    <a:lnTo>
                      <a:pt x="595415" y="235898"/>
                    </a:lnTo>
                    <a:lnTo>
                      <a:pt x="654957" y="157265"/>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4" name="Graphic 98">
                <a:extLst>
                  <a:ext uri="{FF2B5EF4-FFF2-40B4-BE49-F238E27FC236}">
                    <a16:creationId xmlns:a16="http://schemas.microsoft.com/office/drawing/2014/main" id="{EF3A2B0C-30F6-06B4-9C9B-E46931B96A48}"/>
                  </a:ext>
                </a:extLst>
              </p:cNvPr>
              <p:cNvSpPr/>
              <p:nvPr/>
            </p:nvSpPr>
            <p:spPr>
              <a:xfrm>
                <a:off x="428207" y="2392337"/>
                <a:ext cx="654738" cy="235638"/>
              </a:xfrm>
              <a:custGeom>
                <a:avLst/>
                <a:gdLst/>
                <a:ahLst/>
                <a:cxnLst/>
                <a:rect l="l" t="t" r="r" b="b"/>
                <a:pathLst>
                  <a:path w="655320" h="236220">
                    <a:moveTo>
                      <a:pt x="0" y="0"/>
                    </a:moveTo>
                    <a:lnTo>
                      <a:pt x="59541" y="157265"/>
                    </a:lnTo>
                    <a:lnTo>
                      <a:pt x="119083" y="235898"/>
                    </a:lnTo>
                    <a:lnTo>
                      <a:pt x="178624" y="235898"/>
                    </a:lnTo>
                    <a:lnTo>
                      <a:pt x="238166" y="235898"/>
                    </a:lnTo>
                    <a:lnTo>
                      <a:pt x="297707" y="235898"/>
                    </a:lnTo>
                    <a:lnTo>
                      <a:pt x="357249" y="157265"/>
                    </a:lnTo>
                    <a:lnTo>
                      <a:pt x="416790" y="235898"/>
                    </a:lnTo>
                    <a:lnTo>
                      <a:pt x="476332" y="235898"/>
                    </a:lnTo>
                    <a:lnTo>
                      <a:pt x="535874" y="235898"/>
                    </a:lnTo>
                    <a:lnTo>
                      <a:pt x="595415" y="235898"/>
                    </a:lnTo>
                    <a:lnTo>
                      <a:pt x="654957" y="157265"/>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5" name="Graphic 99">
                <a:extLst>
                  <a:ext uri="{FF2B5EF4-FFF2-40B4-BE49-F238E27FC236}">
                    <a16:creationId xmlns:a16="http://schemas.microsoft.com/office/drawing/2014/main" id="{977ED8B1-9BF6-7EAA-9563-14B25D0859AA}"/>
                  </a:ext>
                </a:extLst>
              </p:cNvPr>
              <p:cNvSpPr/>
              <p:nvPr/>
            </p:nvSpPr>
            <p:spPr>
              <a:xfrm>
                <a:off x="417486" y="2380575"/>
                <a:ext cx="666792" cy="257175"/>
              </a:xfrm>
              <a:custGeom>
                <a:avLst/>
                <a:gdLst/>
                <a:ahLst/>
                <a:cxnLst/>
                <a:rect l="l" t="t" r="r" b="b"/>
                <a:pathLst>
                  <a:path w="667385" h="257810">
                    <a:moveTo>
                      <a:pt x="19062" y="7823"/>
                    </a:moveTo>
                    <a:lnTo>
                      <a:pt x="11226" y="0"/>
                    </a:lnTo>
                    <a:lnTo>
                      <a:pt x="7823" y="0"/>
                    </a:lnTo>
                    <a:lnTo>
                      <a:pt x="0" y="7835"/>
                    </a:lnTo>
                    <a:lnTo>
                      <a:pt x="12" y="11239"/>
                    </a:lnTo>
                    <a:lnTo>
                      <a:pt x="7835" y="19050"/>
                    </a:lnTo>
                    <a:lnTo>
                      <a:pt x="11239" y="19050"/>
                    </a:lnTo>
                    <a:lnTo>
                      <a:pt x="19062" y="11226"/>
                    </a:lnTo>
                    <a:lnTo>
                      <a:pt x="19062" y="9525"/>
                    </a:lnTo>
                    <a:lnTo>
                      <a:pt x="19062" y="7823"/>
                    </a:lnTo>
                    <a:close/>
                  </a:path>
                  <a:path w="667385" h="257810">
                    <a:moveTo>
                      <a:pt x="76225" y="171488"/>
                    </a:moveTo>
                    <a:lnTo>
                      <a:pt x="68389" y="161963"/>
                    </a:lnTo>
                    <a:lnTo>
                      <a:pt x="64985" y="161963"/>
                    </a:lnTo>
                    <a:lnTo>
                      <a:pt x="57162" y="169799"/>
                    </a:lnTo>
                    <a:lnTo>
                      <a:pt x="57162" y="173202"/>
                    </a:lnTo>
                    <a:lnTo>
                      <a:pt x="64998" y="181013"/>
                    </a:lnTo>
                    <a:lnTo>
                      <a:pt x="68402" y="181013"/>
                    </a:lnTo>
                    <a:lnTo>
                      <a:pt x="76225" y="173177"/>
                    </a:lnTo>
                    <a:lnTo>
                      <a:pt x="76225" y="171488"/>
                    </a:lnTo>
                    <a:close/>
                  </a:path>
                  <a:path w="667385" h="257810">
                    <a:moveTo>
                      <a:pt x="133375" y="245986"/>
                    </a:moveTo>
                    <a:lnTo>
                      <a:pt x="125539" y="238175"/>
                    </a:lnTo>
                    <a:lnTo>
                      <a:pt x="122135" y="238175"/>
                    </a:lnTo>
                    <a:lnTo>
                      <a:pt x="114325" y="246011"/>
                    </a:lnTo>
                    <a:lnTo>
                      <a:pt x="114325" y="249415"/>
                    </a:lnTo>
                    <a:lnTo>
                      <a:pt x="122161" y="257225"/>
                    </a:lnTo>
                    <a:lnTo>
                      <a:pt x="125564" y="257225"/>
                    </a:lnTo>
                    <a:lnTo>
                      <a:pt x="133375" y="249402"/>
                    </a:lnTo>
                    <a:lnTo>
                      <a:pt x="133375" y="247700"/>
                    </a:lnTo>
                    <a:lnTo>
                      <a:pt x="133375" y="245986"/>
                    </a:lnTo>
                    <a:close/>
                  </a:path>
                  <a:path w="667385" h="257810">
                    <a:moveTo>
                      <a:pt x="190538" y="245986"/>
                    </a:moveTo>
                    <a:lnTo>
                      <a:pt x="182714" y="238163"/>
                    </a:lnTo>
                    <a:lnTo>
                      <a:pt x="179311" y="238163"/>
                    </a:lnTo>
                    <a:lnTo>
                      <a:pt x="171488" y="245986"/>
                    </a:lnTo>
                    <a:lnTo>
                      <a:pt x="171488" y="249389"/>
                    </a:lnTo>
                    <a:lnTo>
                      <a:pt x="179311" y="257213"/>
                    </a:lnTo>
                    <a:lnTo>
                      <a:pt x="182714" y="257213"/>
                    </a:lnTo>
                    <a:lnTo>
                      <a:pt x="190538" y="249402"/>
                    </a:lnTo>
                    <a:lnTo>
                      <a:pt x="190538" y="247700"/>
                    </a:lnTo>
                    <a:lnTo>
                      <a:pt x="190538" y="245986"/>
                    </a:lnTo>
                    <a:close/>
                  </a:path>
                  <a:path w="667385" h="257810">
                    <a:moveTo>
                      <a:pt x="257225" y="245986"/>
                    </a:moveTo>
                    <a:lnTo>
                      <a:pt x="249402" y="238163"/>
                    </a:lnTo>
                    <a:lnTo>
                      <a:pt x="245999" y="238163"/>
                    </a:lnTo>
                    <a:lnTo>
                      <a:pt x="238175" y="245986"/>
                    </a:lnTo>
                    <a:lnTo>
                      <a:pt x="238175" y="249389"/>
                    </a:lnTo>
                    <a:lnTo>
                      <a:pt x="245999" y="257213"/>
                    </a:lnTo>
                    <a:lnTo>
                      <a:pt x="249402" y="257213"/>
                    </a:lnTo>
                    <a:lnTo>
                      <a:pt x="257225" y="249402"/>
                    </a:lnTo>
                    <a:lnTo>
                      <a:pt x="257225" y="247700"/>
                    </a:lnTo>
                    <a:lnTo>
                      <a:pt x="257225" y="245986"/>
                    </a:lnTo>
                    <a:close/>
                  </a:path>
                  <a:path w="667385" h="257810">
                    <a:moveTo>
                      <a:pt x="314388" y="245986"/>
                    </a:moveTo>
                    <a:lnTo>
                      <a:pt x="306552" y="238163"/>
                    </a:lnTo>
                    <a:lnTo>
                      <a:pt x="303161" y="238163"/>
                    </a:lnTo>
                    <a:lnTo>
                      <a:pt x="295338" y="245986"/>
                    </a:lnTo>
                    <a:lnTo>
                      <a:pt x="295338" y="249389"/>
                    </a:lnTo>
                    <a:lnTo>
                      <a:pt x="303161" y="257213"/>
                    </a:lnTo>
                    <a:lnTo>
                      <a:pt x="306552" y="257213"/>
                    </a:lnTo>
                    <a:lnTo>
                      <a:pt x="314388" y="249402"/>
                    </a:lnTo>
                    <a:lnTo>
                      <a:pt x="314388" y="247700"/>
                    </a:lnTo>
                    <a:lnTo>
                      <a:pt x="314388" y="245986"/>
                    </a:lnTo>
                    <a:close/>
                  </a:path>
                  <a:path w="667385" h="257810">
                    <a:moveTo>
                      <a:pt x="371551" y="169773"/>
                    </a:moveTo>
                    <a:lnTo>
                      <a:pt x="363715" y="161950"/>
                    </a:lnTo>
                    <a:lnTo>
                      <a:pt x="360311" y="161950"/>
                    </a:lnTo>
                    <a:lnTo>
                      <a:pt x="352488" y="169773"/>
                    </a:lnTo>
                    <a:lnTo>
                      <a:pt x="352488" y="173177"/>
                    </a:lnTo>
                    <a:lnTo>
                      <a:pt x="360311" y="181000"/>
                    </a:lnTo>
                    <a:lnTo>
                      <a:pt x="363715" y="181000"/>
                    </a:lnTo>
                    <a:lnTo>
                      <a:pt x="371551" y="173177"/>
                    </a:lnTo>
                    <a:lnTo>
                      <a:pt x="371551" y="171488"/>
                    </a:lnTo>
                    <a:lnTo>
                      <a:pt x="371551" y="169773"/>
                    </a:lnTo>
                    <a:close/>
                  </a:path>
                  <a:path w="667385" h="257810">
                    <a:moveTo>
                      <a:pt x="428701" y="245986"/>
                    </a:moveTo>
                    <a:lnTo>
                      <a:pt x="420878" y="238163"/>
                    </a:lnTo>
                    <a:lnTo>
                      <a:pt x="417474" y="238163"/>
                    </a:lnTo>
                    <a:lnTo>
                      <a:pt x="409651" y="245986"/>
                    </a:lnTo>
                    <a:lnTo>
                      <a:pt x="409651" y="249389"/>
                    </a:lnTo>
                    <a:lnTo>
                      <a:pt x="417474" y="257213"/>
                    </a:lnTo>
                    <a:lnTo>
                      <a:pt x="420878" y="257213"/>
                    </a:lnTo>
                    <a:lnTo>
                      <a:pt x="428701" y="249402"/>
                    </a:lnTo>
                    <a:lnTo>
                      <a:pt x="428701" y="247700"/>
                    </a:lnTo>
                    <a:lnTo>
                      <a:pt x="428701" y="245986"/>
                    </a:lnTo>
                    <a:close/>
                  </a:path>
                  <a:path w="667385" h="257810">
                    <a:moveTo>
                      <a:pt x="495388" y="245986"/>
                    </a:moveTo>
                    <a:lnTo>
                      <a:pt x="487565" y="238163"/>
                    </a:lnTo>
                    <a:lnTo>
                      <a:pt x="484162" y="238163"/>
                    </a:lnTo>
                    <a:lnTo>
                      <a:pt x="476338" y="245986"/>
                    </a:lnTo>
                    <a:lnTo>
                      <a:pt x="476338" y="249389"/>
                    </a:lnTo>
                    <a:lnTo>
                      <a:pt x="484162" y="257213"/>
                    </a:lnTo>
                    <a:lnTo>
                      <a:pt x="487565" y="257213"/>
                    </a:lnTo>
                    <a:lnTo>
                      <a:pt x="495388" y="249402"/>
                    </a:lnTo>
                    <a:lnTo>
                      <a:pt x="495388" y="247700"/>
                    </a:lnTo>
                    <a:lnTo>
                      <a:pt x="495388" y="245986"/>
                    </a:lnTo>
                    <a:close/>
                  </a:path>
                  <a:path w="667385" h="257810">
                    <a:moveTo>
                      <a:pt x="552551" y="245986"/>
                    </a:moveTo>
                    <a:lnTo>
                      <a:pt x="544728" y="238163"/>
                    </a:lnTo>
                    <a:lnTo>
                      <a:pt x="541324" y="238163"/>
                    </a:lnTo>
                    <a:lnTo>
                      <a:pt x="533501" y="245986"/>
                    </a:lnTo>
                    <a:lnTo>
                      <a:pt x="533501" y="249389"/>
                    </a:lnTo>
                    <a:lnTo>
                      <a:pt x="541324" y="257213"/>
                    </a:lnTo>
                    <a:lnTo>
                      <a:pt x="544728" y="257213"/>
                    </a:lnTo>
                    <a:lnTo>
                      <a:pt x="552551" y="249402"/>
                    </a:lnTo>
                    <a:lnTo>
                      <a:pt x="552551" y="247700"/>
                    </a:lnTo>
                    <a:lnTo>
                      <a:pt x="552551" y="245986"/>
                    </a:lnTo>
                    <a:close/>
                  </a:path>
                  <a:path w="667385" h="257810">
                    <a:moveTo>
                      <a:pt x="609714" y="245986"/>
                    </a:moveTo>
                    <a:lnTo>
                      <a:pt x="601878" y="238163"/>
                    </a:lnTo>
                    <a:lnTo>
                      <a:pt x="598487" y="238163"/>
                    </a:lnTo>
                    <a:lnTo>
                      <a:pt x="590664" y="245986"/>
                    </a:lnTo>
                    <a:lnTo>
                      <a:pt x="590664" y="249389"/>
                    </a:lnTo>
                    <a:lnTo>
                      <a:pt x="598487" y="257213"/>
                    </a:lnTo>
                    <a:lnTo>
                      <a:pt x="601878" y="257213"/>
                    </a:lnTo>
                    <a:lnTo>
                      <a:pt x="609714" y="249402"/>
                    </a:lnTo>
                    <a:lnTo>
                      <a:pt x="609714" y="247700"/>
                    </a:lnTo>
                    <a:lnTo>
                      <a:pt x="609714" y="245986"/>
                    </a:lnTo>
                    <a:close/>
                  </a:path>
                  <a:path w="667385" h="257810">
                    <a:moveTo>
                      <a:pt x="666877" y="169773"/>
                    </a:moveTo>
                    <a:lnTo>
                      <a:pt x="659041" y="161950"/>
                    </a:lnTo>
                    <a:lnTo>
                      <a:pt x="655637" y="161950"/>
                    </a:lnTo>
                    <a:lnTo>
                      <a:pt x="647814" y="169773"/>
                    </a:lnTo>
                    <a:lnTo>
                      <a:pt x="647814" y="173177"/>
                    </a:lnTo>
                    <a:lnTo>
                      <a:pt x="655637" y="181000"/>
                    </a:lnTo>
                    <a:lnTo>
                      <a:pt x="659041" y="181000"/>
                    </a:lnTo>
                    <a:lnTo>
                      <a:pt x="666877" y="173177"/>
                    </a:lnTo>
                    <a:lnTo>
                      <a:pt x="666877" y="171488"/>
                    </a:lnTo>
                    <a:lnTo>
                      <a:pt x="666877" y="169773"/>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6" name="Graphic 102">
                <a:extLst>
                  <a:ext uri="{FF2B5EF4-FFF2-40B4-BE49-F238E27FC236}">
                    <a16:creationId xmlns:a16="http://schemas.microsoft.com/office/drawing/2014/main" id="{A51DD5A8-F210-4F3B-2999-E6EF3A50983E}"/>
                  </a:ext>
                </a:extLst>
              </p:cNvPr>
              <p:cNvSpPr/>
              <p:nvPr/>
            </p:nvSpPr>
            <p:spPr>
              <a:xfrm>
                <a:off x="398463" y="2632409"/>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7" name="Graphic 103">
                <a:extLst>
                  <a:ext uri="{FF2B5EF4-FFF2-40B4-BE49-F238E27FC236}">
                    <a16:creationId xmlns:a16="http://schemas.microsoft.com/office/drawing/2014/main" id="{10185C5B-B912-E1B8-5DAE-8BF8D9560491}"/>
                  </a:ext>
                </a:extLst>
              </p:cNvPr>
              <p:cNvSpPr/>
              <p:nvPr/>
            </p:nvSpPr>
            <p:spPr>
              <a:xfrm>
                <a:off x="398463" y="2632409"/>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08" name="Graphic 109">
                <a:extLst>
                  <a:ext uri="{FF2B5EF4-FFF2-40B4-BE49-F238E27FC236}">
                    <a16:creationId xmlns:a16="http://schemas.microsoft.com/office/drawing/2014/main" id="{ED1E86F4-E561-E961-B999-17F0CF410901}"/>
                  </a:ext>
                </a:extLst>
              </p:cNvPr>
              <p:cNvSpPr/>
              <p:nvPr/>
            </p:nvSpPr>
            <p:spPr>
              <a:xfrm>
                <a:off x="398463" y="2632406"/>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4137" name="Group 4136">
            <a:extLst>
              <a:ext uri="{FF2B5EF4-FFF2-40B4-BE49-F238E27FC236}">
                <a16:creationId xmlns:a16="http://schemas.microsoft.com/office/drawing/2014/main" id="{6D44AA7C-9332-4E73-C018-EF9CB63595D3}"/>
              </a:ext>
            </a:extLst>
          </p:cNvPr>
          <p:cNvGrpSpPr/>
          <p:nvPr/>
        </p:nvGrpSpPr>
        <p:grpSpPr>
          <a:xfrm>
            <a:off x="7891463" y="2433820"/>
            <a:ext cx="3568700" cy="1255713"/>
            <a:chOff x="7891463" y="2408420"/>
            <a:chExt cx="3568700" cy="1255713"/>
          </a:xfrm>
        </p:grpSpPr>
        <p:grpSp>
          <p:nvGrpSpPr>
            <p:cNvPr id="4119" name="Group 4118">
              <a:extLst>
                <a:ext uri="{FF2B5EF4-FFF2-40B4-BE49-F238E27FC236}">
                  <a16:creationId xmlns:a16="http://schemas.microsoft.com/office/drawing/2014/main" id="{91306CEF-03FC-3BDA-BA5D-592B263A7211}"/>
                </a:ext>
              </a:extLst>
            </p:cNvPr>
            <p:cNvGrpSpPr/>
            <p:nvPr/>
          </p:nvGrpSpPr>
          <p:grpSpPr>
            <a:xfrm>
              <a:off x="7891463" y="2408420"/>
              <a:ext cx="3568700" cy="1255713"/>
              <a:chOff x="7554667" y="1748574"/>
              <a:chExt cx="3568700" cy="1255713"/>
            </a:xfrm>
          </p:grpSpPr>
          <p:grpSp>
            <p:nvGrpSpPr>
              <p:cNvPr id="4126" name="Group 4125">
                <a:extLst>
                  <a:ext uri="{FF2B5EF4-FFF2-40B4-BE49-F238E27FC236}">
                    <a16:creationId xmlns:a16="http://schemas.microsoft.com/office/drawing/2014/main" id="{5609227D-940D-CA88-2A1E-86138EAB3A2B}"/>
                  </a:ext>
                </a:extLst>
              </p:cNvPr>
              <p:cNvGrpSpPr/>
              <p:nvPr/>
            </p:nvGrpSpPr>
            <p:grpSpPr>
              <a:xfrm>
                <a:off x="7554667" y="1748574"/>
                <a:ext cx="3568700" cy="1255713"/>
                <a:chOff x="4959684" y="5585512"/>
                <a:chExt cx="3568700" cy="1255713"/>
              </a:xfrm>
            </p:grpSpPr>
            <p:graphicFrame>
              <p:nvGraphicFramePr>
                <p:cNvPr id="4129" name="Object 4128">
                  <a:extLst>
                    <a:ext uri="{FF2B5EF4-FFF2-40B4-BE49-F238E27FC236}">
                      <a16:creationId xmlns:a16="http://schemas.microsoft.com/office/drawing/2014/main" id="{3D83D674-B9F8-4292-4115-EBCAF48BDC86}"/>
                    </a:ext>
                  </a:extLst>
                </p:cNvPr>
                <p:cNvGraphicFramePr>
                  <a:graphicFrameLocks noChangeAspect="1"/>
                </p:cNvGraphicFramePr>
                <p:nvPr/>
              </p:nvGraphicFramePr>
              <p:xfrm>
                <a:off x="4959684" y="5585512"/>
                <a:ext cx="3568700" cy="1255713"/>
              </p:xfrm>
              <a:graphic>
                <a:graphicData uri="http://schemas.openxmlformats.org/presentationml/2006/ole">
                  <mc:AlternateContent xmlns:mc="http://schemas.openxmlformats.org/markup-compatibility/2006">
                    <mc:Choice xmlns:v="urn:schemas-microsoft-com:vml" Requires="v">
                      <p:oleObj name="Document" r:id="rId7" imgW="3578365" imgH="1271305" progId="Word.Document.12">
                        <p:embed/>
                      </p:oleObj>
                    </mc:Choice>
                    <mc:Fallback>
                      <p:oleObj name="Document" r:id="rId7" imgW="3578365" imgH="1271305" progId="Word.Document.12">
                        <p:embed/>
                        <p:pic>
                          <p:nvPicPr>
                            <p:cNvPr id="4129" name="Object 4128">
                              <a:extLst>
                                <a:ext uri="{FF2B5EF4-FFF2-40B4-BE49-F238E27FC236}">
                                  <a16:creationId xmlns:a16="http://schemas.microsoft.com/office/drawing/2014/main" id="{3D83D674-B9F8-4292-4115-EBCAF48BDC86}"/>
                                </a:ext>
                              </a:extLst>
                            </p:cNvPr>
                            <p:cNvPicPr/>
                            <p:nvPr/>
                          </p:nvPicPr>
                          <p:blipFill>
                            <a:blip r:embed="rId8"/>
                            <a:stretch>
                              <a:fillRect/>
                            </a:stretch>
                          </p:blipFill>
                          <p:spPr>
                            <a:xfrm>
                              <a:off x="4959684" y="5585512"/>
                              <a:ext cx="3568700" cy="1255713"/>
                            </a:xfrm>
                            <a:prstGeom prst="rect">
                              <a:avLst/>
                            </a:prstGeom>
                          </p:spPr>
                        </p:pic>
                      </p:oleObj>
                    </mc:Fallback>
                  </mc:AlternateContent>
                </a:graphicData>
              </a:graphic>
            </p:graphicFrame>
            <p:sp>
              <p:nvSpPr>
                <p:cNvPr id="4135" name="TextBox 4134">
                  <a:extLst>
                    <a:ext uri="{FF2B5EF4-FFF2-40B4-BE49-F238E27FC236}">
                      <a16:creationId xmlns:a16="http://schemas.microsoft.com/office/drawing/2014/main" id="{DC19416B-CE3B-D5B6-CE84-6F38CD8752FC}"/>
                    </a:ext>
                  </a:extLst>
                </p:cNvPr>
                <p:cNvSpPr txBox="1"/>
                <p:nvPr/>
              </p:nvSpPr>
              <p:spPr>
                <a:xfrm>
                  <a:off x="5166948" y="6407546"/>
                  <a:ext cx="2628901"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28" name="TextBox 4127">
                <a:extLst>
                  <a:ext uri="{FF2B5EF4-FFF2-40B4-BE49-F238E27FC236}">
                    <a16:creationId xmlns:a16="http://schemas.microsoft.com/office/drawing/2014/main" id="{0EF0F45B-4A92-D76E-6C65-906570B21AAF}"/>
                  </a:ext>
                </a:extLst>
              </p:cNvPr>
              <p:cNvSpPr txBox="1"/>
              <p:nvPr/>
            </p:nvSpPr>
            <p:spPr>
              <a:xfrm>
                <a:off x="7856078" y="1823726"/>
                <a:ext cx="8926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858</a:t>
                </a:r>
              </a:p>
            </p:txBody>
          </p:sp>
        </p:grpSp>
        <p:sp>
          <p:nvSpPr>
            <p:cNvPr id="4120" name="TextBox 4119">
              <a:extLst>
                <a:ext uri="{FF2B5EF4-FFF2-40B4-BE49-F238E27FC236}">
                  <a16:creationId xmlns:a16="http://schemas.microsoft.com/office/drawing/2014/main" id="{BB53E401-4B91-68DB-B01E-C78A3240AC78}"/>
                </a:ext>
              </a:extLst>
            </p:cNvPr>
            <p:cNvSpPr txBox="1"/>
            <p:nvPr/>
          </p:nvSpPr>
          <p:spPr>
            <a:xfrm>
              <a:off x="8221352" y="2821731"/>
              <a:ext cx="2153540"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PI_016 Number of Fire safety checks completed</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4121" name="Group 4120">
              <a:extLst>
                <a:ext uri="{FF2B5EF4-FFF2-40B4-BE49-F238E27FC236}">
                  <a16:creationId xmlns:a16="http://schemas.microsoft.com/office/drawing/2014/main" id="{36702467-A0CC-4427-E6F2-21A2576772B8}"/>
                </a:ext>
              </a:extLst>
            </p:cNvPr>
            <p:cNvGrpSpPr/>
            <p:nvPr/>
          </p:nvGrpSpPr>
          <p:grpSpPr>
            <a:xfrm>
              <a:off x="9480539" y="2530346"/>
              <a:ext cx="714375" cy="251956"/>
              <a:chOff x="248829" y="2602239"/>
              <a:chExt cx="714375" cy="251956"/>
            </a:xfrm>
          </p:grpSpPr>
          <p:sp>
            <p:nvSpPr>
              <p:cNvPr id="4122" name="Graphic 118">
                <a:extLst>
                  <a:ext uri="{FF2B5EF4-FFF2-40B4-BE49-F238E27FC236}">
                    <a16:creationId xmlns:a16="http://schemas.microsoft.com/office/drawing/2014/main" id="{86DDF4C5-F9B9-8402-61A1-C577682916DF}"/>
                  </a:ext>
                </a:extLst>
              </p:cNvPr>
              <p:cNvSpPr/>
              <p:nvPr/>
            </p:nvSpPr>
            <p:spPr>
              <a:xfrm>
                <a:off x="297762" y="2616299"/>
                <a:ext cx="654738" cy="235638"/>
              </a:xfrm>
              <a:custGeom>
                <a:avLst/>
                <a:gdLst/>
                <a:ahLst/>
                <a:cxnLst/>
                <a:rect l="l" t="t" r="r" b="b"/>
                <a:pathLst>
                  <a:path w="655320" h="236220">
                    <a:moveTo>
                      <a:pt x="654957" y="235898"/>
                    </a:moveTo>
                    <a:lnTo>
                      <a:pt x="0" y="235898"/>
                    </a:lnTo>
                    <a:lnTo>
                      <a:pt x="0" y="34744"/>
                    </a:lnTo>
                    <a:lnTo>
                      <a:pt x="59541" y="0"/>
                    </a:lnTo>
                    <a:lnTo>
                      <a:pt x="119083" y="73146"/>
                    </a:lnTo>
                    <a:lnTo>
                      <a:pt x="178624" y="122520"/>
                    </a:lnTo>
                    <a:lnTo>
                      <a:pt x="238166" y="159093"/>
                    </a:lnTo>
                    <a:lnTo>
                      <a:pt x="297707" y="71318"/>
                    </a:lnTo>
                    <a:lnTo>
                      <a:pt x="357249" y="74975"/>
                    </a:lnTo>
                    <a:lnTo>
                      <a:pt x="416790" y="131663"/>
                    </a:lnTo>
                    <a:lnTo>
                      <a:pt x="476332" y="204810"/>
                    </a:lnTo>
                    <a:lnTo>
                      <a:pt x="535874" y="122520"/>
                    </a:lnTo>
                    <a:lnTo>
                      <a:pt x="595415" y="142635"/>
                    </a:lnTo>
                    <a:lnTo>
                      <a:pt x="654957" y="124349"/>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23" name="Graphic 119">
                <a:extLst>
                  <a:ext uri="{FF2B5EF4-FFF2-40B4-BE49-F238E27FC236}">
                    <a16:creationId xmlns:a16="http://schemas.microsoft.com/office/drawing/2014/main" id="{29D72E70-8FA9-1483-04AD-03054EE8CF87}"/>
                  </a:ext>
                </a:extLst>
              </p:cNvPr>
              <p:cNvSpPr/>
              <p:nvPr/>
            </p:nvSpPr>
            <p:spPr>
              <a:xfrm>
                <a:off x="288237" y="2619474"/>
                <a:ext cx="654738" cy="204599"/>
              </a:xfrm>
              <a:custGeom>
                <a:avLst/>
                <a:gdLst/>
                <a:ahLst/>
                <a:cxnLst/>
                <a:rect l="l" t="t" r="r" b="b"/>
                <a:pathLst>
                  <a:path w="655320" h="205104">
                    <a:moveTo>
                      <a:pt x="0" y="34744"/>
                    </a:moveTo>
                    <a:lnTo>
                      <a:pt x="59541" y="0"/>
                    </a:lnTo>
                    <a:lnTo>
                      <a:pt x="119083" y="73146"/>
                    </a:lnTo>
                    <a:lnTo>
                      <a:pt x="178624" y="122520"/>
                    </a:lnTo>
                    <a:lnTo>
                      <a:pt x="238166" y="159093"/>
                    </a:lnTo>
                    <a:lnTo>
                      <a:pt x="297707" y="71318"/>
                    </a:lnTo>
                    <a:lnTo>
                      <a:pt x="357249" y="74975"/>
                    </a:lnTo>
                    <a:lnTo>
                      <a:pt x="416790" y="131663"/>
                    </a:lnTo>
                    <a:lnTo>
                      <a:pt x="476332" y="204810"/>
                    </a:lnTo>
                    <a:lnTo>
                      <a:pt x="535874" y="122520"/>
                    </a:lnTo>
                    <a:lnTo>
                      <a:pt x="595415" y="142635"/>
                    </a:lnTo>
                    <a:lnTo>
                      <a:pt x="654957" y="124349"/>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24" name="Graphic 120">
                <a:extLst>
                  <a:ext uri="{FF2B5EF4-FFF2-40B4-BE49-F238E27FC236}">
                    <a16:creationId xmlns:a16="http://schemas.microsoft.com/office/drawing/2014/main" id="{7C79F50E-B4E9-D92B-7F68-9EFBD8221852}"/>
                  </a:ext>
                </a:extLst>
              </p:cNvPr>
              <p:cNvSpPr/>
              <p:nvPr/>
            </p:nvSpPr>
            <p:spPr>
              <a:xfrm>
                <a:off x="288237" y="2602239"/>
                <a:ext cx="666792" cy="228670"/>
              </a:xfrm>
              <a:custGeom>
                <a:avLst/>
                <a:gdLst/>
                <a:ahLst/>
                <a:cxnLst/>
                <a:rect l="l" t="t" r="r" b="b"/>
                <a:pathLst>
                  <a:path w="667385" h="229235">
                    <a:moveTo>
                      <a:pt x="19062" y="45910"/>
                    </a:moveTo>
                    <a:lnTo>
                      <a:pt x="11226" y="38100"/>
                    </a:lnTo>
                    <a:lnTo>
                      <a:pt x="7823" y="38100"/>
                    </a:lnTo>
                    <a:lnTo>
                      <a:pt x="0" y="45923"/>
                    </a:lnTo>
                    <a:lnTo>
                      <a:pt x="12" y="49326"/>
                    </a:lnTo>
                    <a:lnTo>
                      <a:pt x="7835" y="57150"/>
                    </a:lnTo>
                    <a:lnTo>
                      <a:pt x="11239" y="57150"/>
                    </a:lnTo>
                    <a:lnTo>
                      <a:pt x="19062" y="49326"/>
                    </a:lnTo>
                    <a:lnTo>
                      <a:pt x="19062" y="47625"/>
                    </a:lnTo>
                    <a:lnTo>
                      <a:pt x="19062" y="45910"/>
                    </a:lnTo>
                    <a:close/>
                  </a:path>
                  <a:path w="667385" h="229235">
                    <a:moveTo>
                      <a:pt x="76225" y="9525"/>
                    </a:moveTo>
                    <a:lnTo>
                      <a:pt x="68389" y="0"/>
                    </a:lnTo>
                    <a:lnTo>
                      <a:pt x="64985" y="0"/>
                    </a:lnTo>
                    <a:lnTo>
                      <a:pt x="57162" y="7835"/>
                    </a:lnTo>
                    <a:lnTo>
                      <a:pt x="57162" y="11239"/>
                    </a:lnTo>
                    <a:lnTo>
                      <a:pt x="64998" y="19050"/>
                    </a:lnTo>
                    <a:lnTo>
                      <a:pt x="68402" y="19050"/>
                    </a:lnTo>
                    <a:lnTo>
                      <a:pt x="76225" y="11226"/>
                    </a:lnTo>
                    <a:lnTo>
                      <a:pt x="76225" y="9525"/>
                    </a:lnTo>
                    <a:close/>
                  </a:path>
                  <a:path w="667385" h="229235">
                    <a:moveTo>
                      <a:pt x="133375" y="84023"/>
                    </a:moveTo>
                    <a:lnTo>
                      <a:pt x="125539" y="76212"/>
                    </a:lnTo>
                    <a:lnTo>
                      <a:pt x="122135" y="76212"/>
                    </a:lnTo>
                    <a:lnTo>
                      <a:pt x="114325" y="84048"/>
                    </a:lnTo>
                    <a:lnTo>
                      <a:pt x="114325" y="87452"/>
                    </a:lnTo>
                    <a:lnTo>
                      <a:pt x="122161" y="95262"/>
                    </a:lnTo>
                    <a:lnTo>
                      <a:pt x="125564" y="95262"/>
                    </a:lnTo>
                    <a:lnTo>
                      <a:pt x="133375" y="87439"/>
                    </a:lnTo>
                    <a:lnTo>
                      <a:pt x="133375" y="85737"/>
                    </a:lnTo>
                    <a:lnTo>
                      <a:pt x="133375" y="84023"/>
                    </a:lnTo>
                    <a:close/>
                  </a:path>
                  <a:path w="667385" h="229235">
                    <a:moveTo>
                      <a:pt x="190538" y="131660"/>
                    </a:moveTo>
                    <a:lnTo>
                      <a:pt x="182714" y="123837"/>
                    </a:lnTo>
                    <a:lnTo>
                      <a:pt x="179311" y="123837"/>
                    </a:lnTo>
                    <a:lnTo>
                      <a:pt x="171488" y="131660"/>
                    </a:lnTo>
                    <a:lnTo>
                      <a:pt x="171488" y="135064"/>
                    </a:lnTo>
                    <a:lnTo>
                      <a:pt x="179311" y="142887"/>
                    </a:lnTo>
                    <a:lnTo>
                      <a:pt x="182714" y="142887"/>
                    </a:lnTo>
                    <a:lnTo>
                      <a:pt x="190538" y="135064"/>
                    </a:lnTo>
                    <a:lnTo>
                      <a:pt x="190538" y="133362"/>
                    </a:lnTo>
                    <a:lnTo>
                      <a:pt x="190538" y="131660"/>
                    </a:lnTo>
                    <a:close/>
                  </a:path>
                  <a:path w="667385" h="229235">
                    <a:moveTo>
                      <a:pt x="257225" y="169760"/>
                    </a:moveTo>
                    <a:lnTo>
                      <a:pt x="249402" y="161937"/>
                    </a:lnTo>
                    <a:lnTo>
                      <a:pt x="245999" y="161937"/>
                    </a:lnTo>
                    <a:lnTo>
                      <a:pt x="238175" y="169760"/>
                    </a:lnTo>
                    <a:lnTo>
                      <a:pt x="238175" y="173164"/>
                    </a:lnTo>
                    <a:lnTo>
                      <a:pt x="249402" y="181000"/>
                    </a:lnTo>
                    <a:lnTo>
                      <a:pt x="250990" y="180568"/>
                    </a:lnTo>
                    <a:lnTo>
                      <a:pt x="253936" y="178866"/>
                    </a:lnTo>
                    <a:lnTo>
                      <a:pt x="255092" y="177711"/>
                    </a:lnTo>
                    <a:lnTo>
                      <a:pt x="256794" y="174764"/>
                    </a:lnTo>
                    <a:lnTo>
                      <a:pt x="257225" y="173177"/>
                    </a:lnTo>
                    <a:lnTo>
                      <a:pt x="257225" y="171475"/>
                    </a:lnTo>
                    <a:lnTo>
                      <a:pt x="257225" y="169760"/>
                    </a:lnTo>
                    <a:close/>
                  </a:path>
                  <a:path w="667385" h="229235">
                    <a:moveTo>
                      <a:pt x="314388" y="84023"/>
                    </a:moveTo>
                    <a:lnTo>
                      <a:pt x="306552" y="76200"/>
                    </a:lnTo>
                    <a:lnTo>
                      <a:pt x="303161" y="76200"/>
                    </a:lnTo>
                    <a:lnTo>
                      <a:pt x="295338" y="84023"/>
                    </a:lnTo>
                    <a:lnTo>
                      <a:pt x="295338" y="87426"/>
                    </a:lnTo>
                    <a:lnTo>
                      <a:pt x="303161" y="95250"/>
                    </a:lnTo>
                    <a:lnTo>
                      <a:pt x="306552" y="95250"/>
                    </a:lnTo>
                    <a:lnTo>
                      <a:pt x="314388" y="87439"/>
                    </a:lnTo>
                    <a:lnTo>
                      <a:pt x="314388" y="85737"/>
                    </a:lnTo>
                    <a:lnTo>
                      <a:pt x="314388" y="84023"/>
                    </a:lnTo>
                    <a:close/>
                  </a:path>
                  <a:path w="667385" h="229235">
                    <a:moveTo>
                      <a:pt x="371551" y="84023"/>
                    </a:moveTo>
                    <a:lnTo>
                      <a:pt x="363715" y="76200"/>
                    </a:lnTo>
                    <a:lnTo>
                      <a:pt x="360311" y="76200"/>
                    </a:lnTo>
                    <a:lnTo>
                      <a:pt x="352488" y="84023"/>
                    </a:lnTo>
                    <a:lnTo>
                      <a:pt x="352488" y="87426"/>
                    </a:lnTo>
                    <a:lnTo>
                      <a:pt x="360311" y="95250"/>
                    </a:lnTo>
                    <a:lnTo>
                      <a:pt x="363715" y="95250"/>
                    </a:lnTo>
                    <a:lnTo>
                      <a:pt x="371551" y="87439"/>
                    </a:lnTo>
                    <a:lnTo>
                      <a:pt x="371551" y="85737"/>
                    </a:lnTo>
                    <a:lnTo>
                      <a:pt x="371551" y="84023"/>
                    </a:lnTo>
                    <a:close/>
                  </a:path>
                  <a:path w="667385" h="229235">
                    <a:moveTo>
                      <a:pt x="428701" y="141185"/>
                    </a:moveTo>
                    <a:lnTo>
                      <a:pt x="420878" y="133362"/>
                    </a:lnTo>
                    <a:lnTo>
                      <a:pt x="417474" y="133362"/>
                    </a:lnTo>
                    <a:lnTo>
                      <a:pt x="409651" y="141185"/>
                    </a:lnTo>
                    <a:lnTo>
                      <a:pt x="409651" y="144589"/>
                    </a:lnTo>
                    <a:lnTo>
                      <a:pt x="417474" y="152412"/>
                    </a:lnTo>
                    <a:lnTo>
                      <a:pt x="420878" y="152412"/>
                    </a:lnTo>
                    <a:lnTo>
                      <a:pt x="428701" y="144589"/>
                    </a:lnTo>
                    <a:lnTo>
                      <a:pt x="428701" y="142887"/>
                    </a:lnTo>
                    <a:lnTo>
                      <a:pt x="428701" y="141185"/>
                    </a:lnTo>
                    <a:close/>
                  </a:path>
                  <a:path w="667385" h="229235">
                    <a:moveTo>
                      <a:pt x="495388" y="217398"/>
                    </a:moveTo>
                    <a:lnTo>
                      <a:pt x="487565" y="209575"/>
                    </a:lnTo>
                    <a:lnTo>
                      <a:pt x="484162" y="209575"/>
                    </a:lnTo>
                    <a:lnTo>
                      <a:pt x="476338" y="217398"/>
                    </a:lnTo>
                    <a:lnTo>
                      <a:pt x="476338" y="220802"/>
                    </a:lnTo>
                    <a:lnTo>
                      <a:pt x="484162" y="228625"/>
                    </a:lnTo>
                    <a:lnTo>
                      <a:pt x="487565" y="228625"/>
                    </a:lnTo>
                    <a:lnTo>
                      <a:pt x="495388" y="220802"/>
                    </a:lnTo>
                    <a:lnTo>
                      <a:pt x="495388" y="219100"/>
                    </a:lnTo>
                    <a:lnTo>
                      <a:pt x="495388" y="217398"/>
                    </a:lnTo>
                    <a:close/>
                  </a:path>
                  <a:path w="667385" h="229235">
                    <a:moveTo>
                      <a:pt x="552551" y="131660"/>
                    </a:moveTo>
                    <a:lnTo>
                      <a:pt x="544728" y="123837"/>
                    </a:lnTo>
                    <a:lnTo>
                      <a:pt x="541324" y="123837"/>
                    </a:lnTo>
                    <a:lnTo>
                      <a:pt x="533501" y="131660"/>
                    </a:lnTo>
                    <a:lnTo>
                      <a:pt x="533501" y="135064"/>
                    </a:lnTo>
                    <a:lnTo>
                      <a:pt x="541324" y="142887"/>
                    </a:lnTo>
                    <a:lnTo>
                      <a:pt x="544728" y="142887"/>
                    </a:lnTo>
                    <a:lnTo>
                      <a:pt x="552551" y="135064"/>
                    </a:lnTo>
                    <a:lnTo>
                      <a:pt x="552551" y="133362"/>
                    </a:lnTo>
                    <a:lnTo>
                      <a:pt x="552551" y="131660"/>
                    </a:lnTo>
                    <a:close/>
                  </a:path>
                  <a:path w="667385" h="229235">
                    <a:moveTo>
                      <a:pt x="609714" y="150710"/>
                    </a:moveTo>
                    <a:lnTo>
                      <a:pt x="601878" y="142887"/>
                    </a:lnTo>
                    <a:lnTo>
                      <a:pt x="598487" y="142887"/>
                    </a:lnTo>
                    <a:lnTo>
                      <a:pt x="590664" y="150710"/>
                    </a:lnTo>
                    <a:lnTo>
                      <a:pt x="590664" y="154114"/>
                    </a:lnTo>
                    <a:lnTo>
                      <a:pt x="598487" y="161937"/>
                    </a:lnTo>
                    <a:lnTo>
                      <a:pt x="601878" y="161937"/>
                    </a:lnTo>
                    <a:lnTo>
                      <a:pt x="609714" y="154114"/>
                    </a:lnTo>
                    <a:lnTo>
                      <a:pt x="609714" y="152425"/>
                    </a:lnTo>
                    <a:lnTo>
                      <a:pt x="609714" y="150710"/>
                    </a:lnTo>
                    <a:close/>
                  </a:path>
                  <a:path w="667385" h="229235">
                    <a:moveTo>
                      <a:pt x="666877" y="131660"/>
                    </a:moveTo>
                    <a:lnTo>
                      <a:pt x="659041" y="123837"/>
                    </a:lnTo>
                    <a:lnTo>
                      <a:pt x="655637" y="123837"/>
                    </a:lnTo>
                    <a:lnTo>
                      <a:pt x="647814" y="131660"/>
                    </a:lnTo>
                    <a:lnTo>
                      <a:pt x="647814" y="135064"/>
                    </a:lnTo>
                    <a:lnTo>
                      <a:pt x="655637" y="142887"/>
                    </a:lnTo>
                    <a:lnTo>
                      <a:pt x="659041" y="142887"/>
                    </a:lnTo>
                    <a:lnTo>
                      <a:pt x="666877" y="135064"/>
                    </a:lnTo>
                    <a:lnTo>
                      <a:pt x="666877" y="133362"/>
                    </a:lnTo>
                    <a:lnTo>
                      <a:pt x="666877" y="131660"/>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25" name="Graphic 131">
                <a:extLst>
                  <a:ext uri="{FF2B5EF4-FFF2-40B4-BE49-F238E27FC236}">
                    <a16:creationId xmlns:a16="http://schemas.microsoft.com/office/drawing/2014/main" id="{A33E8662-C9D5-A402-8124-414F2EAD6791}"/>
                  </a:ext>
                </a:extLst>
              </p:cNvPr>
              <p:cNvSpPr/>
              <p:nvPr/>
            </p:nvSpPr>
            <p:spPr>
              <a:xfrm>
                <a:off x="248829" y="2852928"/>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4201" name="Group 4200">
            <a:extLst>
              <a:ext uri="{FF2B5EF4-FFF2-40B4-BE49-F238E27FC236}">
                <a16:creationId xmlns:a16="http://schemas.microsoft.com/office/drawing/2014/main" id="{6C5804F6-ACD7-4ACA-70DC-C426D9C76B58}"/>
              </a:ext>
            </a:extLst>
          </p:cNvPr>
          <p:cNvGrpSpPr/>
          <p:nvPr/>
        </p:nvGrpSpPr>
        <p:grpSpPr>
          <a:xfrm>
            <a:off x="687270" y="4093499"/>
            <a:ext cx="3568700" cy="1255713"/>
            <a:chOff x="644525" y="4083654"/>
            <a:chExt cx="3568700" cy="1255713"/>
          </a:xfrm>
        </p:grpSpPr>
        <p:grpSp>
          <p:nvGrpSpPr>
            <p:cNvPr id="4152" name="Group 4151">
              <a:extLst>
                <a:ext uri="{FF2B5EF4-FFF2-40B4-BE49-F238E27FC236}">
                  <a16:creationId xmlns:a16="http://schemas.microsoft.com/office/drawing/2014/main" id="{1B7CB89D-BE09-71D6-86D7-E2D6641036D4}"/>
                </a:ext>
              </a:extLst>
            </p:cNvPr>
            <p:cNvGrpSpPr/>
            <p:nvPr/>
          </p:nvGrpSpPr>
          <p:grpSpPr>
            <a:xfrm>
              <a:off x="644525" y="4083654"/>
              <a:ext cx="3568700" cy="1255713"/>
              <a:chOff x="7534656" y="3079600"/>
              <a:chExt cx="3568700" cy="1255713"/>
            </a:xfrm>
          </p:grpSpPr>
          <p:grpSp>
            <p:nvGrpSpPr>
              <p:cNvPr id="4186" name="Group 4185">
                <a:extLst>
                  <a:ext uri="{FF2B5EF4-FFF2-40B4-BE49-F238E27FC236}">
                    <a16:creationId xmlns:a16="http://schemas.microsoft.com/office/drawing/2014/main" id="{B9F2A4C8-E27E-41A9-BC51-BB125E660E71}"/>
                  </a:ext>
                </a:extLst>
              </p:cNvPr>
              <p:cNvGrpSpPr/>
              <p:nvPr/>
            </p:nvGrpSpPr>
            <p:grpSpPr>
              <a:xfrm>
                <a:off x="7534656" y="3079600"/>
                <a:ext cx="3568700" cy="1255713"/>
                <a:chOff x="7534656" y="3079600"/>
                <a:chExt cx="3568700" cy="1255713"/>
              </a:xfrm>
            </p:grpSpPr>
            <p:graphicFrame>
              <p:nvGraphicFramePr>
                <p:cNvPr id="4188" name="Object 4187">
                  <a:extLst>
                    <a:ext uri="{FF2B5EF4-FFF2-40B4-BE49-F238E27FC236}">
                      <a16:creationId xmlns:a16="http://schemas.microsoft.com/office/drawing/2014/main" id="{84D35D04-752F-CFFC-000B-193E6D568DF8}"/>
                    </a:ext>
                  </a:extLst>
                </p:cNvPr>
                <p:cNvGraphicFramePr>
                  <a:graphicFrameLocks noChangeAspect="1"/>
                </p:cNvGraphicFramePr>
                <p:nvPr/>
              </p:nvGraphicFramePr>
              <p:xfrm>
                <a:off x="7534656" y="3079600"/>
                <a:ext cx="3568700" cy="1255713"/>
              </p:xfrm>
              <a:graphic>
                <a:graphicData uri="http://schemas.openxmlformats.org/presentationml/2006/ole">
                  <mc:AlternateContent xmlns:mc="http://schemas.openxmlformats.org/markup-compatibility/2006">
                    <mc:Choice xmlns:v="urn:schemas-microsoft-com:vml" Requires="v">
                      <p:oleObj name="Document" r:id="rId9" imgW="3580646" imgH="1268772" progId="Word.Document.12">
                        <p:embed/>
                      </p:oleObj>
                    </mc:Choice>
                    <mc:Fallback>
                      <p:oleObj name="Document" r:id="rId9" imgW="3580646" imgH="1268772" progId="Word.Document.12">
                        <p:embed/>
                        <p:pic>
                          <p:nvPicPr>
                            <p:cNvPr id="4188" name="Object 4187">
                              <a:extLst>
                                <a:ext uri="{FF2B5EF4-FFF2-40B4-BE49-F238E27FC236}">
                                  <a16:creationId xmlns:a16="http://schemas.microsoft.com/office/drawing/2014/main" id="{84D35D04-752F-CFFC-000B-193E6D568DF8}"/>
                                </a:ext>
                              </a:extLst>
                            </p:cNvPr>
                            <p:cNvPicPr/>
                            <p:nvPr/>
                          </p:nvPicPr>
                          <p:blipFill>
                            <a:blip r:embed="rId10"/>
                            <a:stretch>
                              <a:fillRect/>
                            </a:stretch>
                          </p:blipFill>
                          <p:spPr>
                            <a:xfrm>
                              <a:off x="7534656" y="3079600"/>
                              <a:ext cx="3568700" cy="1255713"/>
                            </a:xfrm>
                            <a:prstGeom prst="rect">
                              <a:avLst/>
                            </a:prstGeom>
                          </p:spPr>
                        </p:pic>
                      </p:oleObj>
                    </mc:Fallback>
                  </mc:AlternateContent>
                </a:graphicData>
              </a:graphic>
            </p:graphicFrame>
            <p:sp>
              <p:nvSpPr>
                <p:cNvPr id="4192" name="TextBox 4191">
                  <a:extLst>
                    <a:ext uri="{FF2B5EF4-FFF2-40B4-BE49-F238E27FC236}">
                      <a16:creationId xmlns:a16="http://schemas.microsoft.com/office/drawing/2014/main" id="{00E3BA80-B46B-CAA4-6669-EC1D5227FDD4}"/>
                    </a:ext>
                  </a:extLst>
                </p:cNvPr>
                <p:cNvSpPr txBox="1"/>
                <p:nvPr/>
              </p:nvSpPr>
              <p:spPr>
                <a:xfrm>
                  <a:off x="7719623" y="3919830"/>
                  <a:ext cx="2628900"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87" name="TextBox 4186">
                <a:extLst>
                  <a:ext uri="{FF2B5EF4-FFF2-40B4-BE49-F238E27FC236}">
                    <a16:creationId xmlns:a16="http://schemas.microsoft.com/office/drawing/2014/main" id="{FC50F9F8-9E98-73EC-32BD-6C2D933A133B}"/>
                  </a:ext>
                </a:extLst>
              </p:cNvPr>
              <p:cNvSpPr txBox="1"/>
              <p:nvPr/>
            </p:nvSpPr>
            <p:spPr>
              <a:xfrm>
                <a:off x="7856077" y="3154675"/>
                <a:ext cx="94978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11.5</a:t>
                </a:r>
              </a:p>
            </p:txBody>
          </p:sp>
        </p:grpSp>
        <p:sp>
          <p:nvSpPr>
            <p:cNvPr id="4153" name="TextBox 4152">
              <a:extLst>
                <a:ext uri="{FF2B5EF4-FFF2-40B4-BE49-F238E27FC236}">
                  <a16:creationId xmlns:a16="http://schemas.microsoft.com/office/drawing/2014/main" id="{8D694B81-117F-9F60-F4A3-A728793A51DA}"/>
                </a:ext>
              </a:extLst>
            </p:cNvPr>
            <p:cNvSpPr txBox="1"/>
            <p:nvPr/>
          </p:nvSpPr>
          <p:spPr>
            <a:xfrm>
              <a:off x="951698" y="4513607"/>
              <a:ext cx="2549996" cy="4154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PI_003 Number of working days/shifts lost to sickness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nvGrpSpPr>
            <p:cNvPr id="4154" name="Group 4153">
              <a:extLst>
                <a:ext uri="{FF2B5EF4-FFF2-40B4-BE49-F238E27FC236}">
                  <a16:creationId xmlns:a16="http://schemas.microsoft.com/office/drawing/2014/main" id="{64CDA9FD-05C4-DB13-0266-3FB23E0F6E11}"/>
                </a:ext>
              </a:extLst>
            </p:cNvPr>
            <p:cNvGrpSpPr/>
            <p:nvPr/>
          </p:nvGrpSpPr>
          <p:grpSpPr>
            <a:xfrm>
              <a:off x="2340175" y="4202398"/>
              <a:ext cx="732817" cy="244867"/>
              <a:chOff x="684821" y="2750454"/>
              <a:chExt cx="732817" cy="244867"/>
            </a:xfrm>
          </p:grpSpPr>
          <p:sp>
            <p:nvSpPr>
              <p:cNvPr id="4155" name="Graphic 131">
                <a:extLst>
                  <a:ext uri="{FF2B5EF4-FFF2-40B4-BE49-F238E27FC236}">
                    <a16:creationId xmlns:a16="http://schemas.microsoft.com/office/drawing/2014/main" id="{35649945-5072-DFE0-AF61-9E8202EB4355}"/>
                  </a:ext>
                </a:extLst>
              </p:cNvPr>
              <p:cNvSpPr/>
              <p:nvPr/>
            </p:nvSpPr>
            <p:spPr>
              <a:xfrm>
                <a:off x="684821" y="2992787"/>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56" name="Graphic 132">
                <a:extLst>
                  <a:ext uri="{FF2B5EF4-FFF2-40B4-BE49-F238E27FC236}">
                    <a16:creationId xmlns:a16="http://schemas.microsoft.com/office/drawing/2014/main" id="{99625E3C-C144-A325-3BC9-BD4AEDE81494}"/>
                  </a:ext>
                </a:extLst>
              </p:cNvPr>
              <p:cNvSpPr/>
              <p:nvPr/>
            </p:nvSpPr>
            <p:spPr>
              <a:xfrm>
                <a:off x="753859" y="2759683"/>
                <a:ext cx="654738" cy="235638"/>
              </a:xfrm>
              <a:custGeom>
                <a:avLst/>
                <a:gdLst/>
                <a:ahLst/>
                <a:cxnLst/>
                <a:rect l="l" t="t" r="r" b="b"/>
                <a:pathLst>
                  <a:path w="655320" h="236220">
                    <a:moveTo>
                      <a:pt x="654957" y="235898"/>
                    </a:moveTo>
                    <a:lnTo>
                      <a:pt x="0" y="235898"/>
                    </a:lnTo>
                    <a:lnTo>
                      <a:pt x="0" y="58974"/>
                    </a:lnTo>
                    <a:lnTo>
                      <a:pt x="59541" y="39316"/>
                    </a:lnTo>
                    <a:lnTo>
                      <a:pt x="119083" y="98290"/>
                    </a:lnTo>
                    <a:lnTo>
                      <a:pt x="178624" y="78632"/>
                    </a:lnTo>
                    <a:lnTo>
                      <a:pt x="238166" y="98290"/>
                    </a:lnTo>
                    <a:lnTo>
                      <a:pt x="297707" y="78632"/>
                    </a:lnTo>
                    <a:lnTo>
                      <a:pt x="357249" y="19658"/>
                    </a:lnTo>
                    <a:lnTo>
                      <a:pt x="416790" y="0"/>
                    </a:lnTo>
                    <a:lnTo>
                      <a:pt x="476332" y="0"/>
                    </a:lnTo>
                    <a:lnTo>
                      <a:pt x="595415" y="39316"/>
                    </a:lnTo>
                    <a:lnTo>
                      <a:pt x="654957" y="39316"/>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84" name="Graphic 133">
                <a:extLst>
                  <a:ext uri="{FF2B5EF4-FFF2-40B4-BE49-F238E27FC236}">
                    <a16:creationId xmlns:a16="http://schemas.microsoft.com/office/drawing/2014/main" id="{CC1A9B02-73C0-1F7B-2C25-DAFE7D39C161}"/>
                  </a:ext>
                </a:extLst>
              </p:cNvPr>
              <p:cNvSpPr/>
              <p:nvPr/>
            </p:nvSpPr>
            <p:spPr>
              <a:xfrm>
                <a:off x="762900" y="2761912"/>
                <a:ext cx="654738" cy="98183"/>
              </a:xfrm>
              <a:custGeom>
                <a:avLst/>
                <a:gdLst/>
                <a:ahLst/>
                <a:cxnLst/>
                <a:rect l="l" t="t" r="r" b="b"/>
                <a:pathLst>
                  <a:path w="655320" h="98425">
                    <a:moveTo>
                      <a:pt x="0" y="58974"/>
                    </a:moveTo>
                    <a:lnTo>
                      <a:pt x="59541" y="39316"/>
                    </a:lnTo>
                    <a:lnTo>
                      <a:pt x="119083" y="98290"/>
                    </a:lnTo>
                    <a:lnTo>
                      <a:pt x="178624" y="78632"/>
                    </a:lnTo>
                    <a:lnTo>
                      <a:pt x="238166" y="98290"/>
                    </a:lnTo>
                    <a:lnTo>
                      <a:pt x="297707" y="78632"/>
                    </a:lnTo>
                    <a:lnTo>
                      <a:pt x="357249" y="19658"/>
                    </a:lnTo>
                    <a:lnTo>
                      <a:pt x="416790" y="0"/>
                    </a:lnTo>
                    <a:lnTo>
                      <a:pt x="476332" y="0"/>
                    </a:lnTo>
                    <a:lnTo>
                      <a:pt x="535874" y="19658"/>
                    </a:lnTo>
                    <a:lnTo>
                      <a:pt x="595415" y="39316"/>
                    </a:lnTo>
                    <a:lnTo>
                      <a:pt x="654957" y="39316"/>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85" name="Graphic 134">
                <a:extLst>
                  <a:ext uri="{FF2B5EF4-FFF2-40B4-BE49-F238E27FC236}">
                    <a16:creationId xmlns:a16="http://schemas.microsoft.com/office/drawing/2014/main" id="{FA24FF75-43EC-FFF7-A693-132513FC8D7C}"/>
                  </a:ext>
                </a:extLst>
              </p:cNvPr>
              <p:cNvSpPr/>
              <p:nvPr/>
            </p:nvSpPr>
            <p:spPr>
              <a:xfrm>
                <a:off x="747832" y="2750454"/>
                <a:ext cx="666792" cy="124153"/>
              </a:xfrm>
              <a:custGeom>
                <a:avLst/>
                <a:gdLst/>
                <a:ahLst/>
                <a:cxnLst/>
                <a:rect l="l" t="t" r="r" b="b"/>
                <a:pathLst>
                  <a:path w="667385" h="124460">
                    <a:moveTo>
                      <a:pt x="19050" y="64985"/>
                    </a:moveTo>
                    <a:lnTo>
                      <a:pt x="11214" y="57162"/>
                    </a:lnTo>
                    <a:lnTo>
                      <a:pt x="7823" y="57162"/>
                    </a:lnTo>
                    <a:lnTo>
                      <a:pt x="0" y="64998"/>
                    </a:lnTo>
                    <a:lnTo>
                      <a:pt x="0" y="68402"/>
                    </a:lnTo>
                    <a:lnTo>
                      <a:pt x="7823" y="76212"/>
                    </a:lnTo>
                    <a:lnTo>
                      <a:pt x="11226" y="76212"/>
                    </a:lnTo>
                    <a:lnTo>
                      <a:pt x="19050" y="68389"/>
                    </a:lnTo>
                    <a:lnTo>
                      <a:pt x="19050" y="66687"/>
                    </a:lnTo>
                    <a:lnTo>
                      <a:pt x="19050" y="64985"/>
                    </a:lnTo>
                    <a:close/>
                  </a:path>
                  <a:path w="667385" h="124460">
                    <a:moveTo>
                      <a:pt x="76212" y="45923"/>
                    </a:moveTo>
                    <a:lnTo>
                      <a:pt x="68376" y="38112"/>
                    </a:lnTo>
                    <a:lnTo>
                      <a:pt x="64973" y="38112"/>
                    </a:lnTo>
                    <a:lnTo>
                      <a:pt x="57162" y="45948"/>
                    </a:lnTo>
                    <a:lnTo>
                      <a:pt x="57162" y="49352"/>
                    </a:lnTo>
                    <a:lnTo>
                      <a:pt x="64985" y="57175"/>
                    </a:lnTo>
                    <a:lnTo>
                      <a:pt x="68389" y="57162"/>
                    </a:lnTo>
                    <a:lnTo>
                      <a:pt x="76212" y="49339"/>
                    </a:lnTo>
                    <a:lnTo>
                      <a:pt x="76212" y="47637"/>
                    </a:lnTo>
                    <a:lnTo>
                      <a:pt x="76212" y="45923"/>
                    </a:lnTo>
                    <a:close/>
                  </a:path>
                  <a:path w="667385" h="124460">
                    <a:moveTo>
                      <a:pt x="133375" y="112610"/>
                    </a:moveTo>
                    <a:lnTo>
                      <a:pt x="125539" y="104800"/>
                    </a:lnTo>
                    <a:lnTo>
                      <a:pt x="122135" y="104800"/>
                    </a:lnTo>
                    <a:lnTo>
                      <a:pt x="114312" y="112636"/>
                    </a:lnTo>
                    <a:lnTo>
                      <a:pt x="114325" y="116039"/>
                    </a:lnTo>
                    <a:lnTo>
                      <a:pt x="122148" y="123863"/>
                    </a:lnTo>
                    <a:lnTo>
                      <a:pt x="125552" y="123850"/>
                    </a:lnTo>
                    <a:lnTo>
                      <a:pt x="133375" y="116027"/>
                    </a:lnTo>
                    <a:lnTo>
                      <a:pt x="133375" y="114325"/>
                    </a:lnTo>
                    <a:lnTo>
                      <a:pt x="133375" y="112610"/>
                    </a:lnTo>
                    <a:close/>
                  </a:path>
                  <a:path w="667385" h="124460">
                    <a:moveTo>
                      <a:pt x="190538" y="85750"/>
                    </a:moveTo>
                    <a:lnTo>
                      <a:pt x="182702" y="76212"/>
                    </a:lnTo>
                    <a:lnTo>
                      <a:pt x="179298" y="76212"/>
                    </a:lnTo>
                    <a:lnTo>
                      <a:pt x="171475" y="84035"/>
                    </a:lnTo>
                    <a:lnTo>
                      <a:pt x="171475" y="87439"/>
                    </a:lnTo>
                    <a:lnTo>
                      <a:pt x="179298" y="95262"/>
                    </a:lnTo>
                    <a:lnTo>
                      <a:pt x="182702" y="95262"/>
                    </a:lnTo>
                    <a:lnTo>
                      <a:pt x="190538" y="85750"/>
                    </a:lnTo>
                    <a:close/>
                  </a:path>
                  <a:path w="667385" h="124460">
                    <a:moveTo>
                      <a:pt x="257213" y="112610"/>
                    </a:moveTo>
                    <a:lnTo>
                      <a:pt x="249389" y="104787"/>
                    </a:lnTo>
                    <a:lnTo>
                      <a:pt x="245986" y="104800"/>
                    </a:lnTo>
                    <a:lnTo>
                      <a:pt x="238163" y="112623"/>
                    </a:lnTo>
                    <a:lnTo>
                      <a:pt x="238163" y="116027"/>
                    </a:lnTo>
                    <a:lnTo>
                      <a:pt x="245986" y="123850"/>
                    </a:lnTo>
                    <a:lnTo>
                      <a:pt x="249389" y="123850"/>
                    </a:lnTo>
                    <a:lnTo>
                      <a:pt x="257213" y="116027"/>
                    </a:lnTo>
                    <a:lnTo>
                      <a:pt x="257213" y="114325"/>
                    </a:lnTo>
                    <a:lnTo>
                      <a:pt x="257213" y="112610"/>
                    </a:lnTo>
                    <a:close/>
                  </a:path>
                  <a:path w="667385" h="124460">
                    <a:moveTo>
                      <a:pt x="314375" y="84035"/>
                    </a:moveTo>
                    <a:lnTo>
                      <a:pt x="306552" y="76212"/>
                    </a:lnTo>
                    <a:lnTo>
                      <a:pt x="303149" y="76212"/>
                    </a:lnTo>
                    <a:lnTo>
                      <a:pt x="295325" y="84035"/>
                    </a:lnTo>
                    <a:lnTo>
                      <a:pt x="295325" y="87439"/>
                    </a:lnTo>
                    <a:lnTo>
                      <a:pt x="303149" y="95262"/>
                    </a:lnTo>
                    <a:lnTo>
                      <a:pt x="306552" y="95262"/>
                    </a:lnTo>
                    <a:lnTo>
                      <a:pt x="314375" y="87452"/>
                    </a:lnTo>
                    <a:lnTo>
                      <a:pt x="314375" y="85750"/>
                    </a:lnTo>
                    <a:lnTo>
                      <a:pt x="314375" y="84035"/>
                    </a:lnTo>
                    <a:close/>
                  </a:path>
                  <a:path w="667385" h="124460">
                    <a:moveTo>
                      <a:pt x="371538" y="26873"/>
                    </a:moveTo>
                    <a:lnTo>
                      <a:pt x="363715" y="19050"/>
                    </a:lnTo>
                    <a:lnTo>
                      <a:pt x="360311" y="19050"/>
                    </a:lnTo>
                    <a:lnTo>
                      <a:pt x="352488" y="26873"/>
                    </a:lnTo>
                    <a:lnTo>
                      <a:pt x="352488" y="30276"/>
                    </a:lnTo>
                    <a:lnTo>
                      <a:pt x="360311" y="38112"/>
                    </a:lnTo>
                    <a:lnTo>
                      <a:pt x="363715" y="38112"/>
                    </a:lnTo>
                    <a:lnTo>
                      <a:pt x="371538" y="30289"/>
                    </a:lnTo>
                    <a:lnTo>
                      <a:pt x="371538" y="28587"/>
                    </a:lnTo>
                    <a:lnTo>
                      <a:pt x="371538" y="26873"/>
                    </a:lnTo>
                    <a:close/>
                  </a:path>
                  <a:path w="667385" h="124460">
                    <a:moveTo>
                      <a:pt x="428701" y="7823"/>
                    </a:moveTo>
                    <a:lnTo>
                      <a:pt x="420865" y="0"/>
                    </a:lnTo>
                    <a:lnTo>
                      <a:pt x="417461" y="0"/>
                    </a:lnTo>
                    <a:lnTo>
                      <a:pt x="409638" y="7823"/>
                    </a:lnTo>
                    <a:lnTo>
                      <a:pt x="409638" y="11226"/>
                    </a:lnTo>
                    <a:lnTo>
                      <a:pt x="417461" y="19050"/>
                    </a:lnTo>
                    <a:lnTo>
                      <a:pt x="420865" y="19050"/>
                    </a:lnTo>
                    <a:lnTo>
                      <a:pt x="428701" y="11239"/>
                    </a:lnTo>
                    <a:lnTo>
                      <a:pt x="428701" y="9537"/>
                    </a:lnTo>
                    <a:lnTo>
                      <a:pt x="428701" y="7823"/>
                    </a:lnTo>
                    <a:close/>
                  </a:path>
                  <a:path w="667385" h="124460">
                    <a:moveTo>
                      <a:pt x="495388" y="7823"/>
                    </a:moveTo>
                    <a:lnTo>
                      <a:pt x="487553" y="0"/>
                    </a:lnTo>
                    <a:lnTo>
                      <a:pt x="484149" y="0"/>
                    </a:lnTo>
                    <a:lnTo>
                      <a:pt x="476326" y="7823"/>
                    </a:lnTo>
                    <a:lnTo>
                      <a:pt x="476326" y="11226"/>
                    </a:lnTo>
                    <a:lnTo>
                      <a:pt x="484149" y="19050"/>
                    </a:lnTo>
                    <a:lnTo>
                      <a:pt x="487553" y="19050"/>
                    </a:lnTo>
                    <a:lnTo>
                      <a:pt x="495388" y="11239"/>
                    </a:lnTo>
                    <a:lnTo>
                      <a:pt x="495388" y="9537"/>
                    </a:lnTo>
                    <a:lnTo>
                      <a:pt x="495388" y="7823"/>
                    </a:lnTo>
                    <a:close/>
                  </a:path>
                  <a:path w="667385" h="124460">
                    <a:moveTo>
                      <a:pt x="552538" y="26873"/>
                    </a:moveTo>
                    <a:lnTo>
                      <a:pt x="544715" y="19050"/>
                    </a:lnTo>
                    <a:lnTo>
                      <a:pt x="541312" y="19050"/>
                    </a:lnTo>
                    <a:lnTo>
                      <a:pt x="533488" y="26873"/>
                    </a:lnTo>
                    <a:lnTo>
                      <a:pt x="533488" y="30276"/>
                    </a:lnTo>
                    <a:lnTo>
                      <a:pt x="541312" y="38112"/>
                    </a:lnTo>
                    <a:lnTo>
                      <a:pt x="544715" y="38112"/>
                    </a:lnTo>
                    <a:lnTo>
                      <a:pt x="552538" y="30289"/>
                    </a:lnTo>
                    <a:lnTo>
                      <a:pt x="552538" y="28587"/>
                    </a:lnTo>
                    <a:lnTo>
                      <a:pt x="552538" y="26873"/>
                    </a:lnTo>
                    <a:close/>
                  </a:path>
                  <a:path w="667385" h="124460">
                    <a:moveTo>
                      <a:pt x="609701" y="45923"/>
                    </a:moveTo>
                    <a:lnTo>
                      <a:pt x="601878" y="38112"/>
                    </a:lnTo>
                    <a:lnTo>
                      <a:pt x="598474" y="38112"/>
                    </a:lnTo>
                    <a:lnTo>
                      <a:pt x="590651" y="45935"/>
                    </a:lnTo>
                    <a:lnTo>
                      <a:pt x="590651" y="49339"/>
                    </a:lnTo>
                    <a:lnTo>
                      <a:pt x="598474" y="57162"/>
                    </a:lnTo>
                    <a:lnTo>
                      <a:pt x="601878" y="57162"/>
                    </a:lnTo>
                    <a:lnTo>
                      <a:pt x="609701" y="49339"/>
                    </a:lnTo>
                    <a:lnTo>
                      <a:pt x="609701" y="47637"/>
                    </a:lnTo>
                    <a:lnTo>
                      <a:pt x="609701" y="45923"/>
                    </a:lnTo>
                    <a:close/>
                  </a:path>
                  <a:path w="667385" h="124460">
                    <a:moveTo>
                      <a:pt x="666864" y="45923"/>
                    </a:moveTo>
                    <a:lnTo>
                      <a:pt x="659041" y="38112"/>
                    </a:lnTo>
                    <a:lnTo>
                      <a:pt x="655637" y="38112"/>
                    </a:lnTo>
                    <a:lnTo>
                      <a:pt x="647814" y="45935"/>
                    </a:lnTo>
                    <a:lnTo>
                      <a:pt x="647814" y="49339"/>
                    </a:lnTo>
                    <a:lnTo>
                      <a:pt x="655637" y="57162"/>
                    </a:lnTo>
                    <a:lnTo>
                      <a:pt x="659041" y="57162"/>
                    </a:lnTo>
                    <a:lnTo>
                      <a:pt x="666864" y="49339"/>
                    </a:lnTo>
                    <a:lnTo>
                      <a:pt x="666864" y="47637"/>
                    </a:lnTo>
                    <a:lnTo>
                      <a:pt x="666864" y="45923"/>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4202" name="Group 4201">
            <a:extLst>
              <a:ext uri="{FF2B5EF4-FFF2-40B4-BE49-F238E27FC236}">
                <a16:creationId xmlns:a16="http://schemas.microsoft.com/office/drawing/2014/main" id="{44982F1E-CA12-0ECE-E347-A75E64DFAB4D}"/>
              </a:ext>
            </a:extLst>
          </p:cNvPr>
          <p:cNvGrpSpPr/>
          <p:nvPr/>
        </p:nvGrpSpPr>
        <p:grpSpPr>
          <a:xfrm>
            <a:off x="4255970" y="4093499"/>
            <a:ext cx="3568700" cy="1255713"/>
            <a:chOff x="5340350" y="2624222"/>
            <a:chExt cx="3568700" cy="1255713"/>
          </a:xfrm>
        </p:grpSpPr>
        <p:grpSp>
          <p:nvGrpSpPr>
            <p:cNvPr id="4203" name="Group 4202">
              <a:extLst>
                <a:ext uri="{FF2B5EF4-FFF2-40B4-BE49-F238E27FC236}">
                  <a16:creationId xmlns:a16="http://schemas.microsoft.com/office/drawing/2014/main" id="{4A14775E-838A-AB0E-2E50-374C4CA60876}"/>
                </a:ext>
              </a:extLst>
            </p:cNvPr>
            <p:cNvGrpSpPr/>
            <p:nvPr/>
          </p:nvGrpSpPr>
          <p:grpSpPr>
            <a:xfrm>
              <a:off x="5340350" y="2624222"/>
              <a:ext cx="3568700" cy="1255713"/>
              <a:chOff x="7534656" y="3079600"/>
              <a:chExt cx="3568700" cy="1255713"/>
            </a:xfrm>
          </p:grpSpPr>
          <p:grpSp>
            <p:nvGrpSpPr>
              <p:cNvPr id="4214" name="Group 4213">
                <a:extLst>
                  <a:ext uri="{FF2B5EF4-FFF2-40B4-BE49-F238E27FC236}">
                    <a16:creationId xmlns:a16="http://schemas.microsoft.com/office/drawing/2014/main" id="{3ED8CD17-49BF-0EA5-F50E-BF05C5D18704}"/>
                  </a:ext>
                </a:extLst>
              </p:cNvPr>
              <p:cNvGrpSpPr/>
              <p:nvPr/>
            </p:nvGrpSpPr>
            <p:grpSpPr>
              <a:xfrm>
                <a:off x="7534656" y="3079600"/>
                <a:ext cx="3568700" cy="1255713"/>
                <a:chOff x="7534656" y="3079600"/>
                <a:chExt cx="3568700" cy="1255713"/>
              </a:xfrm>
            </p:grpSpPr>
            <p:graphicFrame>
              <p:nvGraphicFramePr>
                <p:cNvPr id="4216" name="Object 4215">
                  <a:extLst>
                    <a:ext uri="{FF2B5EF4-FFF2-40B4-BE49-F238E27FC236}">
                      <a16:creationId xmlns:a16="http://schemas.microsoft.com/office/drawing/2014/main" id="{5F98ABEF-7A08-4B6E-901D-A123CC68417D}"/>
                    </a:ext>
                  </a:extLst>
                </p:cNvPr>
                <p:cNvGraphicFramePr>
                  <a:graphicFrameLocks noChangeAspect="1"/>
                </p:cNvGraphicFramePr>
                <p:nvPr/>
              </p:nvGraphicFramePr>
              <p:xfrm>
                <a:off x="7534656" y="3079600"/>
                <a:ext cx="3568700" cy="1255713"/>
              </p:xfrm>
              <a:graphic>
                <a:graphicData uri="http://schemas.openxmlformats.org/presentationml/2006/ole">
                  <mc:AlternateContent xmlns:mc="http://schemas.openxmlformats.org/markup-compatibility/2006">
                    <mc:Choice xmlns:v="urn:schemas-microsoft-com:vml" Requires="v">
                      <p:oleObj name="Document" r:id="rId9" imgW="3580646" imgH="1268772" progId="Word.Document.12">
                        <p:embed/>
                      </p:oleObj>
                    </mc:Choice>
                    <mc:Fallback>
                      <p:oleObj name="Document" r:id="rId9" imgW="3580646" imgH="1268772" progId="Word.Document.12">
                        <p:embed/>
                        <p:pic>
                          <p:nvPicPr>
                            <p:cNvPr id="4216" name="Object 4215">
                              <a:extLst>
                                <a:ext uri="{FF2B5EF4-FFF2-40B4-BE49-F238E27FC236}">
                                  <a16:creationId xmlns:a16="http://schemas.microsoft.com/office/drawing/2014/main" id="{5F98ABEF-7A08-4B6E-901D-A123CC68417D}"/>
                                </a:ext>
                              </a:extLst>
                            </p:cNvPr>
                            <p:cNvPicPr/>
                            <p:nvPr/>
                          </p:nvPicPr>
                          <p:blipFill>
                            <a:blip r:embed="rId10"/>
                            <a:stretch>
                              <a:fillRect/>
                            </a:stretch>
                          </p:blipFill>
                          <p:spPr>
                            <a:xfrm>
                              <a:off x="7534656" y="3079600"/>
                              <a:ext cx="3568700" cy="1255713"/>
                            </a:xfrm>
                            <a:prstGeom prst="rect">
                              <a:avLst/>
                            </a:prstGeom>
                          </p:spPr>
                        </p:pic>
                      </p:oleObj>
                    </mc:Fallback>
                  </mc:AlternateContent>
                </a:graphicData>
              </a:graphic>
            </p:graphicFrame>
            <p:sp>
              <p:nvSpPr>
                <p:cNvPr id="4217" name="TextBox 4216">
                  <a:extLst>
                    <a:ext uri="{FF2B5EF4-FFF2-40B4-BE49-F238E27FC236}">
                      <a16:creationId xmlns:a16="http://schemas.microsoft.com/office/drawing/2014/main" id="{58B47EC4-A2E0-2D31-3A0E-A1355D5CFC47}"/>
                    </a:ext>
                  </a:extLst>
                </p:cNvPr>
                <p:cNvSpPr txBox="1"/>
                <p:nvPr/>
              </p:nvSpPr>
              <p:spPr>
                <a:xfrm>
                  <a:off x="7693759" y="3906321"/>
                  <a:ext cx="2628900" cy="187808"/>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120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215" name="TextBox 4214">
                <a:extLst>
                  <a:ext uri="{FF2B5EF4-FFF2-40B4-BE49-F238E27FC236}">
                    <a16:creationId xmlns:a16="http://schemas.microsoft.com/office/drawing/2014/main" id="{8EB7DA7A-C0C7-5BD8-3B5D-F8BEA135B8CA}"/>
                  </a:ext>
                </a:extLst>
              </p:cNvPr>
              <p:cNvSpPr txBox="1"/>
              <p:nvPr/>
            </p:nvSpPr>
            <p:spPr>
              <a:xfrm>
                <a:off x="7856077" y="3154675"/>
                <a:ext cx="949785" cy="323165"/>
              </a:xfrm>
              <a:prstGeom prst="rect">
                <a:avLst/>
              </a:prstGeom>
              <a:noFill/>
            </p:spPr>
            <p:txBody>
              <a:bodyPr wrap="square" rtlCol="0">
                <a:spAutoFit/>
              </a:bodyPr>
              <a:lstStyle/>
              <a:p>
                <a:r>
                  <a:rPr lang="en-GB" sz="1500" dirty="0">
                    <a:solidFill>
                      <a:srgbClr val="FF0000"/>
                    </a:solidFill>
                    <a:latin typeface="Lucida Sans" panose="020B0602030504020204" pitchFamily="34" charset="0"/>
                  </a:rPr>
                  <a:t>14</a:t>
                </a:r>
              </a:p>
            </p:txBody>
          </p:sp>
        </p:grpSp>
        <p:sp>
          <p:nvSpPr>
            <p:cNvPr id="4204" name="TextBox 4203">
              <a:extLst>
                <a:ext uri="{FF2B5EF4-FFF2-40B4-BE49-F238E27FC236}">
                  <a16:creationId xmlns:a16="http://schemas.microsoft.com/office/drawing/2014/main" id="{B366FDCA-A1E6-C90C-6FEF-5F47BCFBEF69}"/>
                </a:ext>
              </a:extLst>
            </p:cNvPr>
            <p:cNvSpPr txBox="1"/>
            <p:nvPr/>
          </p:nvSpPr>
          <p:spPr>
            <a:xfrm>
              <a:off x="5661771" y="3079900"/>
              <a:ext cx="1799251" cy="415498"/>
            </a:xfrm>
            <a:prstGeom prst="rect">
              <a:avLst/>
            </a:prstGeom>
            <a:noFill/>
          </p:spPr>
          <p:txBody>
            <a:bodyPr wrap="square">
              <a:spAutoFit/>
            </a:bodyPr>
            <a:lstStyle/>
            <a:p>
              <a:r>
                <a:rPr lang="en-US" sz="1000" dirty="0">
                  <a:latin typeface="Lucida Sans" panose="020B0602030504020204" pitchFamily="34" charset="0"/>
                </a:rPr>
                <a:t>PI_020 Number of RIDDOR incidents</a:t>
              </a:r>
              <a:endParaRPr lang="en-GB" sz="1000" dirty="0">
                <a:latin typeface="Lucida Sans" panose="020B0602030504020204" pitchFamily="34" charset="0"/>
              </a:endParaRPr>
            </a:p>
          </p:txBody>
        </p:sp>
        <p:grpSp>
          <p:nvGrpSpPr>
            <p:cNvPr id="4205" name="Group 4204">
              <a:extLst>
                <a:ext uri="{FF2B5EF4-FFF2-40B4-BE49-F238E27FC236}">
                  <a16:creationId xmlns:a16="http://schemas.microsoft.com/office/drawing/2014/main" id="{D59D5F2F-5B2C-DF16-CAEB-5001170BCA26}"/>
                </a:ext>
              </a:extLst>
            </p:cNvPr>
            <p:cNvGrpSpPr/>
            <p:nvPr/>
          </p:nvGrpSpPr>
          <p:grpSpPr>
            <a:xfrm>
              <a:off x="6165081" y="2728749"/>
              <a:ext cx="1595221" cy="930918"/>
              <a:chOff x="1341438" y="2779921"/>
              <a:chExt cx="1595221" cy="926892"/>
            </a:xfrm>
          </p:grpSpPr>
          <p:pic>
            <p:nvPicPr>
              <p:cNvPr id="4206" name="Image 114">
                <a:extLst>
                  <a:ext uri="{FF2B5EF4-FFF2-40B4-BE49-F238E27FC236}">
                    <a16:creationId xmlns:a16="http://schemas.microsoft.com/office/drawing/2014/main" id="{6BA78E72-872C-DEB5-BBF5-B903213E021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3567113"/>
                <a:ext cx="1524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4207" name="Image 121">
                <a:extLst>
                  <a:ext uri="{FF2B5EF4-FFF2-40B4-BE49-F238E27FC236}">
                    <a16:creationId xmlns:a16="http://schemas.microsoft.com/office/drawing/2014/main" id="{0897FC21-B825-A4DA-D3DE-E8A8853FB4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3567113"/>
                <a:ext cx="1524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4208" name="Image 128">
                <a:extLst>
                  <a:ext uri="{FF2B5EF4-FFF2-40B4-BE49-F238E27FC236}">
                    <a16:creationId xmlns:a16="http://schemas.microsoft.com/office/drawing/2014/main" id="{A0F647ED-73F8-47FE-8949-E6C39679751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3567113"/>
                <a:ext cx="152400" cy="139700"/>
              </a:xfrm>
              <a:prstGeom prst="rect">
                <a:avLst/>
              </a:prstGeom>
              <a:noFill/>
              <a:extLst>
                <a:ext uri="{909E8E84-426E-40DD-AFC4-6F175D3DCCD1}">
                  <a14:hiddenFill xmlns:a14="http://schemas.microsoft.com/office/drawing/2010/main">
                    <a:solidFill>
                      <a:srgbClr val="FFFFFF"/>
                    </a:solidFill>
                  </a14:hiddenFill>
                </a:ext>
              </a:extLst>
            </p:spPr>
          </p:pic>
          <p:sp>
            <p:nvSpPr>
              <p:cNvPr id="4209" name="Graphic 140">
                <a:extLst>
                  <a:ext uri="{FF2B5EF4-FFF2-40B4-BE49-F238E27FC236}">
                    <a16:creationId xmlns:a16="http://schemas.microsoft.com/office/drawing/2014/main" id="{60840423-A9BC-5509-A4C4-DA1A12687953}"/>
                  </a:ext>
                </a:extLst>
              </p:cNvPr>
              <p:cNvSpPr/>
              <p:nvPr/>
            </p:nvSpPr>
            <p:spPr>
              <a:xfrm>
                <a:off x="2221649" y="3032379"/>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10" name="Graphic 141">
                <a:extLst>
                  <a:ext uri="{FF2B5EF4-FFF2-40B4-BE49-F238E27FC236}">
                    <a16:creationId xmlns:a16="http://schemas.microsoft.com/office/drawing/2014/main" id="{DE33318B-C91A-ED3E-166B-FF5AEF36E12A}"/>
                  </a:ext>
                </a:extLst>
              </p:cNvPr>
              <p:cNvSpPr/>
              <p:nvPr/>
            </p:nvSpPr>
            <p:spPr>
              <a:xfrm>
                <a:off x="2221649" y="3032379"/>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11" name="Graphic 142">
                <a:extLst>
                  <a:ext uri="{FF2B5EF4-FFF2-40B4-BE49-F238E27FC236}">
                    <a16:creationId xmlns:a16="http://schemas.microsoft.com/office/drawing/2014/main" id="{FA580A87-6BDD-5E04-A9D1-8DAF2872EBC5}"/>
                  </a:ext>
                </a:extLst>
              </p:cNvPr>
              <p:cNvSpPr/>
              <p:nvPr/>
            </p:nvSpPr>
            <p:spPr>
              <a:xfrm>
                <a:off x="2251420" y="2791718"/>
                <a:ext cx="655320" cy="236220"/>
              </a:xfrm>
              <a:custGeom>
                <a:avLst/>
                <a:gdLst/>
                <a:ahLst/>
                <a:cxnLst/>
                <a:rect l="l" t="t" r="r" b="b"/>
                <a:pathLst>
                  <a:path w="655320" h="236220">
                    <a:moveTo>
                      <a:pt x="238166" y="235898"/>
                    </a:moveTo>
                    <a:lnTo>
                      <a:pt x="119083" y="235898"/>
                    </a:lnTo>
                    <a:lnTo>
                      <a:pt x="178624" y="0"/>
                    </a:lnTo>
                    <a:lnTo>
                      <a:pt x="238166" y="235898"/>
                    </a:lnTo>
                    <a:close/>
                  </a:path>
                  <a:path w="655320" h="236220">
                    <a:moveTo>
                      <a:pt x="59541" y="235898"/>
                    </a:moveTo>
                    <a:lnTo>
                      <a:pt x="0" y="235898"/>
                    </a:lnTo>
                    <a:lnTo>
                      <a:pt x="0" y="117948"/>
                    </a:lnTo>
                    <a:lnTo>
                      <a:pt x="59541" y="235898"/>
                    </a:lnTo>
                    <a:close/>
                  </a:path>
                  <a:path w="655320" h="236220">
                    <a:moveTo>
                      <a:pt x="535874" y="235898"/>
                    </a:moveTo>
                    <a:lnTo>
                      <a:pt x="297707" y="235898"/>
                    </a:lnTo>
                    <a:lnTo>
                      <a:pt x="357249" y="117948"/>
                    </a:lnTo>
                    <a:lnTo>
                      <a:pt x="416790" y="117948"/>
                    </a:lnTo>
                    <a:lnTo>
                      <a:pt x="535874" y="235898"/>
                    </a:lnTo>
                    <a:close/>
                  </a:path>
                  <a:path w="655320" h="236220">
                    <a:moveTo>
                      <a:pt x="654957" y="235898"/>
                    </a:moveTo>
                    <a:lnTo>
                      <a:pt x="535874" y="235898"/>
                    </a:lnTo>
                    <a:lnTo>
                      <a:pt x="654957" y="117948"/>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12" name="Graphic 143">
                <a:extLst>
                  <a:ext uri="{FF2B5EF4-FFF2-40B4-BE49-F238E27FC236}">
                    <a16:creationId xmlns:a16="http://schemas.microsoft.com/office/drawing/2014/main" id="{3AED5ACF-5013-8FDE-5301-C0BAA82F6FC0}"/>
                  </a:ext>
                </a:extLst>
              </p:cNvPr>
              <p:cNvSpPr/>
              <p:nvPr/>
            </p:nvSpPr>
            <p:spPr>
              <a:xfrm>
                <a:off x="2251420" y="2791718"/>
                <a:ext cx="655320" cy="236220"/>
              </a:xfrm>
              <a:custGeom>
                <a:avLst/>
                <a:gdLst/>
                <a:ahLst/>
                <a:cxnLst/>
                <a:rect l="l" t="t" r="r" b="b"/>
                <a:pathLst>
                  <a:path w="655320" h="236220">
                    <a:moveTo>
                      <a:pt x="0" y="117948"/>
                    </a:moveTo>
                    <a:lnTo>
                      <a:pt x="59541" y="235898"/>
                    </a:lnTo>
                    <a:lnTo>
                      <a:pt x="119083" y="235898"/>
                    </a:lnTo>
                    <a:lnTo>
                      <a:pt x="178624" y="0"/>
                    </a:lnTo>
                    <a:lnTo>
                      <a:pt x="238166" y="235898"/>
                    </a:lnTo>
                    <a:lnTo>
                      <a:pt x="297707" y="235898"/>
                    </a:lnTo>
                    <a:lnTo>
                      <a:pt x="357249" y="117948"/>
                    </a:lnTo>
                    <a:lnTo>
                      <a:pt x="416790" y="117948"/>
                    </a:lnTo>
                    <a:lnTo>
                      <a:pt x="476332" y="176923"/>
                    </a:lnTo>
                    <a:lnTo>
                      <a:pt x="535874" y="235898"/>
                    </a:lnTo>
                    <a:lnTo>
                      <a:pt x="595415" y="176923"/>
                    </a:lnTo>
                    <a:lnTo>
                      <a:pt x="654957" y="117948"/>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13" name="Graphic 144">
                <a:extLst>
                  <a:ext uri="{FF2B5EF4-FFF2-40B4-BE49-F238E27FC236}">
                    <a16:creationId xmlns:a16="http://schemas.microsoft.com/office/drawing/2014/main" id="{3855F90B-4213-86CD-C315-8A3DBB1B6B4B}"/>
                  </a:ext>
                </a:extLst>
              </p:cNvPr>
              <p:cNvSpPr/>
              <p:nvPr/>
            </p:nvSpPr>
            <p:spPr>
              <a:xfrm>
                <a:off x="2240690" y="2779921"/>
                <a:ext cx="667385" cy="257810"/>
              </a:xfrm>
              <a:custGeom>
                <a:avLst/>
                <a:gdLst/>
                <a:ahLst/>
                <a:cxnLst/>
                <a:rect l="l" t="t" r="r" b="b"/>
                <a:pathLst>
                  <a:path w="667385" h="257810">
                    <a:moveTo>
                      <a:pt x="19062" y="131673"/>
                    </a:moveTo>
                    <a:lnTo>
                      <a:pt x="11226" y="123850"/>
                    </a:lnTo>
                    <a:lnTo>
                      <a:pt x="7823" y="123850"/>
                    </a:lnTo>
                    <a:lnTo>
                      <a:pt x="0" y="131686"/>
                    </a:lnTo>
                    <a:lnTo>
                      <a:pt x="12" y="135089"/>
                    </a:lnTo>
                    <a:lnTo>
                      <a:pt x="7835" y="142913"/>
                    </a:lnTo>
                    <a:lnTo>
                      <a:pt x="11239" y="142913"/>
                    </a:lnTo>
                    <a:lnTo>
                      <a:pt x="19062" y="135077"/>
                    </a:lnTo>
                    <a:lnTo>
                      <a:pt x="19062" y="133375"/>
                    </a:lnTo>
                    <a:lnTo>
                      <a:pt x="19062" y="131673"/>
                    </a:lnTo>
                    <a:close/>
                  </a:path>
                  <a:path w="667385" h="257810">
                    <a:moveTo>
                      <a:pt x="76225" y="247700"/>
                    </a:moveTo>
                    <a:lnTo>
                      <a:pt x="68389" y="238175"/>
                    </a:lnTo>
                    <a:lnTo>
                      <a:pt x="64985" y="238175"/>
                    </a:lnTo>
                    <a:lnTo>
                      <a:pt x="57162" y="246011"/>
                    </a:lnTo>
                    <a:lnTo>
                      <a:pt x="57162" y="249415"/>
                    </a:lnTo>
                    <a:lnTo>
                      <a:pt x="64998" y="257238"/>
                    </a:lnTo>
                    <a:lnTo>
                      <a:pt x="68402" y="257225"/>
                    </a:lnTo>
                    <a:lnTo>
                      <a:pt x="76225" y="249402"/>
                    </a:lnTo>
                    <a:lnTo>
                      <a:pt x="76225" y="247700"/>
                    </a:lnTo>
                    <a:close/>
                  </a:path>
                  <a:path w="667385" h="257810">
                    <a:moveTo>
                      <a:pt x="133375" y="245986"/>
                    </a:moveTo>
                    <a:lnTo>
                      <a:pt x="125539" y="238175"/>
                    </a:lnTo>
                    <a:lnTo>
                      <a:pt x="122135" y="238175"/>
                    </a:lnTo>
                    <a:lnTo>
                      <a:pt x="114325" y="246011"/>
                    </a:lnTo>
                    <a:lnTo>
                      <a:pt x="114325" y="249415"/>
                    </a:lnTo>
                    <a:lnTo>
                      <a:pt x="122161" y="257238"/>
                    </a:lnTo>
                    <a:lnTo>
                      <a:pt x="125564" y="257225"/>
                    </a:lnTo>
                    <a:lnTo>
                      <a:pt x="133375" y="249402"/>
                    </a:lnTo>
                    <a:lnTo>
                      <a:pt x="133375" y="247700"/>
                    </a:lnTo>
                    <a:lnTo>
                      <a:pt x="133375" y="245986"/>
                    </a:lnTo>
                    <a:close/>
                  </a:path>
                  <a:path w="667385" h="257810">
                    <a:moveTo>
                      <a:pt x="190538" y="7823"/>
                    </a:moveTo>
                    <a:lnTo>
                      <a:pt x="182714" y="0"/>
                    </a:lnTo>
                    <a:lnTo>
                      <a:pt x="179311" y="0"/>
                    </a:lnTo>
                    <a:lnTo>
                      <a:pt x="171488" y="7823"/>
                    </a:lnTo>
                    <a:lnTo>
                      <a:pt x="171488" y="11226"/>
                    </a:lnTo>
                    <a:lnTo>
                      <a:pt x="182714" y="19062"/>
                    </a:lnTo>
                    <a:lnTo>
                      <a:pt x="184302" y="18630"/>
                    </a:lnTo>
                    <a:lnTo>
                      <a:pt x="187248" y="16929"/>
                    </a:lnTo>
                    <a:lnTo>
                      <a:pt x="188404" y="15773"/>
                    </a:lnTo>
                    <a:lnTo>
                      <a:pt x="190119" y="12827"/>
                    </a:lnTo>
                    <a:lnTo>
                      <a:pt x="190538" y="11239"/>
                    </a:lnTo>
                    <a:lnTo>
                      <a:pt x="190538" y="9537"/>
                    </a:lnTo>
                    <a:lnTo>
                      <a:pt x="190538" y="7823"/>
                    </a:lnTo>
                    <a:close/>
                  </a:path>
                  <a:path w="667385" h="257810">
                    <a:moveTo>
                      <a:pt x="257225" y="245986"/>
                    </a:moveTo>
                    <a:lnTo>
                      <a:pt x="249402" y="238163"/>
                    </a:lnTo>
                    <a:lnTo>
                      <a:pt x="245999" y="238175"/>
                    </a:lnTo>
                    <a:lnTo>
                      <a:pt x="238175" y="245999"/>
                    </a:lnTo>
                    <a:lnTo>
                      <a:pt x="238175" y="249402"/>
                    </a:lnTo>
                    <a:lnTo>
                      <a:pt x="245999" y="257225"/>
                    </a:lnTo>
                    <a:lnTo>
                      <a:pt x="249402" y="257225"/>
                    </a:lnTo>
                    <a:lnTo>
                      <a:pt x="257225" y="249402"/>
                    </a:lnTo>
                    <a:lnTo>
                      <a:pt x="257225" y="247700"/>
                    </a:lnTo>
                    <a:lnTo>
                      <a:pt x="257225" y="245986"/>
                    </a:lnTo>
                    <a:close/>
                  </a:path>
                  <a:path w="667385" h="257810">
                    <a:moveTo>
                      <a:pt x="314388" y="245986"/>
                    </a:moveTo>
                    <a:lnTo>
                      <a:pt x="306552" y="238163"/>
                    </a:lnTo>
                    <a:lnTo>
                      <a:pt x="303161" y="238175"/>
                    </a:lnTo>
                    <a:lnTo>
                      <a:pt x="295338" y="245999"/>
                    </a:lnTo>
                    <a:lnTo>
                      <a:pt x="295338" y="249402"/>
                    </a:lnTo>
                    <a:lnTo>
                      <a:pt x="303161" y="257225"/>
                    </a:lnTo>
                    <a:lnTo>
                      <a:pt x="306552" y="257225"/>
                    </a:lnTo>
                    <a:lnTo>
                      <a:pt x="314388" y="249402"/>
                    </a:lnTo>
                    <a:lnTo>
                      <a:pt x="314388" y="247700"/>
                    </a:lnTo>
                    <a:lnTo>
                      <a:pt x="314388" y="245986"/>
                    </a:lnTo>
                    <a:close/>
                  </a:path>
                  <a:path w="667385" h="257810">
                    <a:moveTo>
                      <a:pt x="371551" y="131673"/>
                    </a:moveTo>
                    <a:lnTo>
                      <a:pt x="363715" y="123850"/>
                    </a:lnTo>
                    <a:lnTo>
                      <a:pt x="360311" y="123850"/>
                    </a:lnTo>
                    <a:lnTo>
                      <a:pt x="352488" y="131673"/>
                    </a:lnTo>
                    <a:lnTo>
                      <a:pt x="352488" y="135077"/>
                    </a:lnTo>
                    <a:lnTo>
                      <a:pt x="360311" y="142900"/>
                    </a:lnTo>
                    <a:lnTo>
                      <a:pt x="363715" y="142900"/>
                    </a:lnTo>
                    <a:lnTo>
                      <a:pt x="371551" y="135077"/>
                    </a:lnTo>
                    <a:lnTo>
                      <a:pt x="371551" y="133375"/>
                    </a:lnTo>
                    <a:lnTo>
                      <a:pt x="371551" y="131673"/>
                    </a:lnTo>
                    <a:close/>
                  </a:path>
                  <a:path w="667385" h="257810">
                    <a:moveTo>
                      <a:pt x="428701" y="131673"/>
                    </a:moveTo>
                    <a:lnTo>
                      <a:pt x="420878" y="123850"/>
                    </a:lnTo>
                    <a:lnTo>
                      <a:pt x="417474" y="123850"/>
                    </a:lnTo>
                    <a:lnTo>
                      <a:pt x="409651" y="131673"/>
                    </a:lnTo>
                    <a:lnTo>
                      <a:pt x="409651" y="135077"/>
                    </a:lnTo>
                    <a:lnTo>
                      <a:pt x="417474" y="142900"/>
                    </a:lnTo>
                    <a:lnTo>
                      <a:pt x="420878" y="142900"/>
                    </a:lnTo>
                    <a:lnTo>
                      <a:pt x="428701" y="135077"/>
                    </a:lnTo>
                    <a:lnTo>
                      <a:pt x="428701" y="133375"/>
                    </a:lnTo>
                    <a:lnTo>
                      <a:pt x="428701" y="131673"/>
                    </a:lnTo>
                    <a:close/>
                  </a:path>
                  <a:path w="667385" h="257810">
                    <a:moveTo>
                      <a:pt x="495388" y="188836"/>
                    </a:moveTo>
                    <a:lnTo>
                      <a:pt x="487565" y="181013"/>
                    </a:lnTo>
                    <a:lnTo>
                      <a:pt x="484162" y="181013"/>
                    </a:lnTo>
                    <a:lnTo>
                      <a:pt x="476338" y="188836"/>
                    </a:lnTo>
                    <a:lnTo>
                      <a:pt x="476338" y="192239"/>
                    </a:lnTo>
                    <a:lnTo>
                      <a:pt x="484162" y="200063"/>
                    </a:lnTo>
                    <a:lnTo>
                      <a:pt x="487565" y="200063"/>
                    </a:lnTo>
                    <a:lnTo>
                      <a:pt x="495388" y="192239"/>
                    </a:lnTo>
                    <a:lnTo>
                      <a:pt x="495388" y="190538"/>
                    </a:lnTo>
                    <a:lnTo>
                      <a:pt x="495388" y="188836"/>
                    </a:lnTo>
                    <a:close/>
                  </a:path>
                  <a:path w="667385" h="257810">
                    <a:moveTo>
                      <a:pt x="552551" y="245986"/>
                    </a:moveTo>
                    <a:lnTo>
                      <a:pt x="544728" y="238163"/>
                    </a:lnTo>
                    <a:lnTo>
                      <a:pt x="541324" y="238175"/>
                    </a:lnTo>
                    <a:lnTo>
                      <a:pt x="533501" y="245999"/>
                    </a:lnTo>
                    <a:lnTo>
                      <a:pt x="533501" y="249402"/>
                    </a:lnTo>
                    <a:lnTo>
                      <a:pt x="541324" y="257225"/>
                    </a:lnTo>
                    <a:lnTo>
                      <a:pt x="544728" y="257225"/>
                    </a:lnTo>
                    <a:lnTo>
                      <a:pt x="552551" y="249402"/>
                    </a:lnTo>
                    <a:lnTo>
                      <a:pt x="552551" y="247700"/>
                    </a:lnTo>
                    <a:lnTo>
                      <a:pt x="552551" y="245986"/>
                    </a:lnTo>
                    <a:close/>
                  </a:path>
                  <a:path w="667385" h="257810">
                    <a:moveTo>
                      <a:pt x="609714" y="188836"/>
                    </a:moveTo>
                    <a:lnTo>
                      <a:pt x="601878" y="181013"/>
                    </a:lnTo>
                    <a:lnTo>
                      <a:pt x="598487" y="181013"/>
                    </a:lnTo>
                    <a:lnTo>
                      <a:pt x="590664" y="188836"/>
                    </a:lnTo>
                    <a:lnTo>
                      <a:pt x="590664" y="192239"/>
                    </a:lnTo>
                    <a:lnTo>
                      <a:pt x="598487" y="200063"/>
                    </a:lnTo>
                    <a:lnTo>
                      <a:pt x="601878" y="200063"/>
                    </a:lnTo>
                    <a:lnTo>
                      <a:pt x="609714" y="192239"/>
                    </a:lnTo>
                    <a:lnTo>
                      <a:pt x="609714" y="190538"/>
                    </a:lnTo>
                    <a:lnTo>
                      <a:pt x="609714" y="188836"/>
                    </a:lnTo>
                    <a:close/>
                  </a:path>
                  <a:path w="667385" h="257810">
                    <a:moveTo>
                      <a:pt x="666877" y="131673"/>
                    </a:moveTo>
                    <a:lnTo>
                      <a:pt x="659041" y="123850"/>
                    </a:lnTo>
                    <a:lnTo>
                      <a:pt x="655637" y="123850"/>
                    </a:lnTo>
                    <a:lnTo>
                      <a:pt x="647814" y="131673"/>
                    </a:lnTo>
                    <a:lnTo>
                      <a:pt x="647814" y="135077"/>
                    </a:lnTo>
                    <a:lnTo>
                      <a:pt x="655637" y="142900"/>
                    </a:lnTo>
                    <a:lnTo>
                      <a:pt x="659041" y="142900"/>
                    </a:lnTo>
                    <a:lnTo>
                      <a:pt x="666877" y="135077"/>
                    </a:lnTo>
                    <a:lnTo>
                      <a:pt x="666877" y="133375"/>
                    </a:lnTo>
                    <a:lnTo>
                      <a:pt x="666877" y="131673"/>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61512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Service Priority Areas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noAutofit/>
          </a:bodyPr>
          <a:lstStyle/>
          <a:p>
            <a:pPr marL="0" indent="0" algn="just">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The Fire Authority priorities as agreed by the Scrutiny and Audit Panel are as follows: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accidental dwelling fires.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Undertake </a:t>
            </a:r>
            <a:r>
              <a:rPr lang="en-GB" sz="2000" dirty="0">
                <a:latin typeface="Calibri" panose="020F0502020204030204" pitchFamily="34" charset="0"/>
                <a:ea typeface="Times New Roman" panose="02020603050405020304" pitchFamily="18" charset="0"/>
                <a:cs typeface="Calibri" panose="020F0502020204030204" pitchFamily="34" charset="0"/>
              </a:rPr>
              <a:t>9</a:t>
            </a:r>
            <a:r>
              <a:rPr lang="en-GB" sz="2000" dirty="0">
                <a:effectLst/>
                <a:latin typeface="Calibri" panose="020F0502020204030204" pitchFamily="34" charset="0"/>
                <a:ea typeface="Times New Roman" panose="02020603050405020304" pitchFamily="18" charset="0"/>
                <a:cs typeface="Calibri" panose="020F0502020204030204" pitchFamily="34" charset="0"/>
              </a:rPr>
              <a:t>,000 home safety visits of which 90% to be delivered to vulnerable members of our community.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sickness.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attendance at false alarm calls.</a:t>
            </a: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Increasing inspections in high-risk premises</a:t>
            </a:r>
            <a:r>
              <a:rPr lang="en-GB" sz="2000" dirty="0">
                <a:effectLst/>
                <a:latin typeface="Arial" panose="020B0604020202020204" pitchFamily="34" charset="0"/>
                <a:ea typeface="Times New Roman" panose="02020603050405020304" pitchFamily="18" charset="0"/>
              </a:rPr>
              <a:t>.</a:t>
            </a:r>
            <a:endParaRPr lang="en-GB" sz="2000"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9</a:t>
            </a:fld>
            <a:endParaRPr lang="en-GB" dirty="0"/>
          </a:p>
        </p:txBody>
      </p:sp>
    </p:spTree>
    <p:extLst>
      <p:ext uri="{BB962C8B-B14F-4D97-AF65-F5344CB8AC3E}">
        <p14:creationId xmlns:p14="http://schemas.microsoft.com/office/powerpoint/2010/main" val="1792664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C9C2CB2-9F5C-4A9F-ACBC-4EEEEF49B98F}" vid="{B6E23526-1A8D-4A54-A4DA-8EB05E0DD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ESFRS Powerpoint Final (003)</Template>
  <TotalTime>5307</TotalTime>
  <Words>2263</Words>
  <Application>Microsoft Office PowerPoint</Application>
  <PresentationFormat>Widescreen</PresentationFormat>
  <Paragraphs>296</Paragraphs>
  <Slides>21</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Aptos</vt:lpstr>
      <vt:lpstr>Arial</vt:lpstr>
      <vt:lpstr>Calibri</vt:lpstr>
      <vt:lpstr>Lucida Sans</vt:lpstr>
      <vt:lpstr>Times New Roman</vt:lpstr>
      <vt:lpstr>Office Theme</vt:lpstr>
      <vt:lpstr>Document</vt:lpstr>
      <vt:lpstr>East Sussex Fire and Rescue Service Performance Report</vt:lpstr>
      <vt:lpstr>Contents </vt:lpstr>
      <vt:lpstr>Scrutiny and Audit Quarterly Performance Report </vt:lpstr>
      <vt:lpstr>Performance at a glance summary </vt:lpstr>
      <vt:lpstr>Performance at a glance </vt:lpstr>
      <vt:lpstr>Performance at a glance </vt:lpstr>
      <vt:lpstr>Performance at a glance </vt:lpstr>
      <vt:lpstr>Performance at a glance </vt:lpstr>
      <vt:lpstr>Service Priority Areas </vt:lpstr>
      <vt:lpstr>PowerPoint Presentation</vt:lpstr>
      <vt:lpstr>PowerPoint Presentation</vt:lpstr>
      <vt:lpstr>PowerPoint Presentation</vt:lpstr>
      <vt:lpstr>PowerPoint Presentation</vt:lpstr>
      <vt:lpstr>PowerPoint Presentation</vt:lpstr>
      <vt:lpstr>PowerPoint Presentation</vt:lpstr>
      <vt:lpstr>Performance measures needing improvement </vt:lpstr>
      <vt:lpstr>PowerPoint Presentation</vt:lpstr>
      <vt:lpstr>PowerPoint Presentation</vt:lpstr>
      <vt:lpstr>PowerPoint Presentation</vt:lpstr>
      <vt:lpstr>Annual Performance Measures and new performance measures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Purcell</dc:creator>
  <cp:lastModifiedBy>Marcus Whiting</cp:lastModifiedBy>
  <cp:revision>205</cp:revision>
  <dcterms:created xsi:type="dcterms:W3CDTF">2023-03-24T09:21:43Z</dcterms:created>
  <dcterms:modified xsi:type="dcterms:W3CDTF">2025-02-05T12:06:48Z</dcterms:modified>
</cp:coreProperties>
</file>