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58" r:id="rId3"/>
    <p:sldId id="264" r:id="rId4"/>
    <p:sldId id="265"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572" userDrawn="1">
          <p15:clr>
            <a:srgbClr val="A4A3A4"/>
          </p15:clr>
        </p15:guide>
        <p15:guide id="6" orient="horz" pos="1253"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68978" autoAdjust="0"/>
  </p:normalViewPr>
  <p:slideViewPr>
    <p:cSldViewPr snapToGrid="0" showGuides="1">
      <p:cViewPr varScale="1">
        <p:scale>
          <a:sx n="78" d="100"/>
          <a:sy n="78" d="100"/>
        </p:scale>
        <p:origin x="1698" y="96"/>
      </p:cViewPr>
      <p:guideLst>
        <p:guide orient="horz" pos="2160"/>
        <p:guide pos="3840"/>
        <p:guide pos="438"/>
        <p:guide pos="7242"/>
        <p:guide orient="horz" pos="572"/>
        <p:guide orient="horz" pos="1253"/>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C3C46-9512-47FD-97EA-B24A318C8399}" type="datetimeFigureOut">
              <a:rPr lang="en-GB" smtClean="0"/>
              <a:t>17/03/2023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961D9-817E-47FF-9F18-1B85574DDF77}" type="slidenum">
              <a:rPr lang="en-GB" smtClean="0"/>
              <a:t>‹#›</a:t>
            </a:fld>
            <a:endParaRPr lang="en-GB"/>
          </a:p>
        </p:txBody>
      </p:sp>
    </p:spTree>
    <p:extLst>
      <p:ext uri="{BB962C8B-B14F-4D97-AF65-F5344CB8AC3E}">
        <p14:creationId xmlns:p14="http://schemas.microsoft.com/office/powerpoint/2010/main" val="86390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IMPORTANT - If you choose to record all or part of the session, you must make this clear before starting to record and explain clearly what will happen to the footage i.e. internal use for x months. Please recognise that this may affect the level of engagement you receive. </a:t>
            </a:r>
          </a:p>
          <a:p>
            <a:endParaRPr lang="en-GB" dirty="0"/>
          </a:p>
          <a:p>
            <a:r>
              <a:rPr lang="en-GB" b="1" dirty="0"/>
              <a:t>LEAD FACILITATOR</a:t>
            </a:r>
          </a:p>
          <a:p>
            <a:endParaRPr lang="en-GB" dirty="0"/>
          </a:p>
          <a:p>
            <a:r>
              <a:rPr lang="en-GB" dirty="0"/>
              <a:t>Explain the aims of the session:</a:t>
            </a:r>
          </a:p>
          <a:p>
            <a:endParaRPr lang="en-GB" dirty="0"/>
          </a:p>
          <a:p>
            <a:pPr marL="171450" indent="-171450">
              <a:buFont typeface="Arial" panose="020B0604020202020204" pitchFamily="34" charset="0"/>
              <a:buChar char="•"/>
            </a:pPr>
            <a:r>
              <a:rPr lang="en-GB" dirty="0"/>
              <a:t>To provide a safe space for conversation and questions </a:t>
            </a:r>
          </a:p>
          <a:p>
            <a:pPr marL="171450" indent="-171450">
              <a:buFont typeface="Arial" panose="020B0604020202020204" pitchFamily="34" charset="0"/>
              <a:buChar char="•"/>
            </a:pPr>
            <a:r>
              <a:rPr lang="en-GB" dirty="0"/>
              <a:t>To capture key points which can be fed into other work</a:t>
            </a:r>
          </a:p>
          <a:p>
            <a:pPr marL="171450" indent="-171450">
              <a:buFont typeface="Arial" panose="020B0604020202020204" pitchFamily="34" charset="0"/>
              <a:buChar char="•"/>
            </a:pPr>
            <a:r>
              <a:rPr lang="en-GB" dirty="0"/>
              <a:t>To help you all become more confident in talking about this with colleagues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Rules of engagement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Questions can be added to the chat during the session or you can put your hand up </a:t>
            </a:r>
          </a:p>
          <a:p>
            <a:pPr marL="171450" indent="-171450">
              <a:buFont typeface="Arial" panose="020B0604020202020204" pitchFamily="34" charset="0"/>
              <a:buChar char="•"/>
            </a:pPr>
            <a:r>
              <a:rPr lang="en-GB" dirty="0"/>
              <a:t>Be supportive, listen to each other and allow space for people to sound out their thoughts and ideas</a:t>
            </a:r>
          </a:p>
          <a:p>
            <a:endParaRPr lang="en-GB" dirty="0"/>
          </a:p>
          <a:p>
            <a:r>
              <a:rPr lang="en-GB" b="1" dirty="0"/>
              <a:t>What happens now</a:t>
            </a:r>
          </a:p>
          <a:p>
            <a:endParaRPr lang="en-GB" dirty="0"/>
          </a:p>
          <a:p>
            <a:r>
              <a:rPr lang="en-GB" dirty="0"/>
              <a:t>We will run though some of the findings of the short survey about zero tolerance which we carried out ahead of this event.</a:t>
            </a:r>
          </a:p>
          <a:p>
            <a:r>
              <a:rPr lang="en-GB" b="1" dirty="0"/>
              <a:t>MAIN SPEAKER </a:t>
            </a:r>
            <a:r>
              <a:rPr lang="en-GB" dirty="0"/>
              <a:t>will share their thoughts on taking a Prevention, Protection, Response approach to zero tolerance.</a:t>
            </a:r>
          </a:p>
          <a:p>
            <a:endParaRPr lang="en-GB" dirty="0"/>
          </a:p>
          <a:p>
            <a:endParaRPr lang="en-GB" dirty="0"/>
          </a:p>
        </p:txBody>
      </p:sp>
      <p:sp>
        <p:nvSpPr>
          <p:cNvPr id="4" name="Slide Number Placeholder 3"/>
          <p:cNvSpPr>
            <a:spLocks noGrp="1"/>
          </p:cNvSpPr>
          <p:nvPr>
            <p:ph type="sldNum" sz="quarter" idx="5"/>
          </p:nvPr>
        </p:nvSpPr>
        <p:spPr/>
        <p:txBody>
          <a:bodyPr/>
          <a:lstStyle/>
          <a:p>
            <a:fld id="{D6C961D9-817E-47FF-9F18-1B85574DDF77}" type="slidenum">
              <a:rPr lang="en-GB" smtClean="0"/>
              <a:t>1</a:t>
            </a:fld>
            <a:endParaRPr lang="en-GB"/>
          </a:p>
        </p:txBody>
      </p:sp>
    </p:spTree>
    <p:extLst>
      <p:ext uri="{BB962C8B-B14F-4D97-AF65-F5344CB8AC3E}">
        <p14:creationId xmlns:p14="http://schemas.microsoft.com/office/powerpoint/2010/main" val="44881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facilitator </a:t>
            </a:r>
          </a:p>
          <a:p>
            <a:endParaRPr lang="en-US" b="0" dirty="0"/>
          </a:p>
          <a:p>
            <a:r>
              <a:rPr lang="en-US" b="0" dirty="0"/>
              <a:t>We have circulated the findings of our very short and incredibly unscientific survey. </a:t>
            </a:r>
          </a:p>
          <a:p>
            <a:endParaRPr lang="en-US" b="0" dirty="0"/>
          </a:p>
          <a:p>
            <a:r>
              <a:rPr lang="en-US" sz="1800" b="1" i="0" u="none" strike="noStrike" baseline="0" dirty="0">
                <a:solidFill>
                  <a:srgbClr val="000000"/>
                </a:solidFill>
                <a:latin typeface="Arial" panose="020B0604020202020204" pitchFamily="34" charset="0"/>
              </a:rPr>
              <a:t>Recap the questions and run through results</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What does Zero Tolerance mean to you? </a:t>
            </a:r>
          </a:p>
          <a:p>
            <a:r>
              <a:rPr lang="en-US" sz="1800" b="0" i="0" u="none" strike="noStrike" baseline="0" dirty="0">
                <a:solidFill>
                  <a:srgbClr val="000000"/>
                </a:solidFill>
                <a:latin typeface="Arial" panose="020B0604020202020204" pitchFamily="34" charset="0"/>
              </a:rPr>
              <a:t>How we can help stop unacceptable </a:t>
            </a:r>
            <a:r>
              <a:rPr lang="en-US" sz="1800" b="0" i="0" u="none" strike="noStrike" baseline="0" dirty="0" err="1">
                <a:solidFill>
                  <a:srgbClr val="000000"/>
                </a:solidFill>
                <a:latin typeface="Arial" panose="020B0604020202020204" pitchFamily="34" charset="0"/>
              </a:rPr>
              <a:t>behaviour</a:t>
            </a:r>
            <a:r>
              <a:rPr lang="en-US" sz="1800" b="0" i="0" u="none" strike="noStrike" baseline="0" dirty="0">
                <a:solidFill>
                  <a:srgbClr val="000000"/>
                </a:solidFill>
                <a:latin typeface="Arial" panose="020B0604020202020204" pitchFamily="34" charset="0"/>
              </a:rPr>
              <a:t> happening in the first place? </a:t>
            </a:r>
          </a:p>
          <a:p>
            <a:r>
              <a:rPr lang="en-US" sz="1800" b="0" i="0" u="none" strike="noStrike" baseline="0" dirty="0">
                <a:solidFill>
                  <a:srgbClr val="000000"/>
                </a:solidFill>
                <a:latin typeface="Arial" panose="020B0604020202020204" pitchFamily="34" charset="0"/>
              </a:rPr>
              <a:t>If unacceptable </a:t>
            </a:r>
            <a:r>
              <a:rPr lang="en-US" sz="1800" b="0" i="0" u="none" strike="noStrike" baseline="0" dirty="0" err="1">
                <a:solidFill>
                  <a:srgbClr val="000000"/>
                </a:solidFill>
                <a:latin typeface="Arial" panose="020B0604020202020204" pitchFamily="34" charset="0"/>
              </a:rPr>
              <a:t>behaviour</a:t>
            </a:r>
            <a:r>
              <a:rPr lang="en-US" sz="1800" b="0" i="0" u="none" strike="noStrike" baseline="0" dirty="0">
                <a:solidFill>
                  <a:srgbClr val="000000"/>
                </a:solidFill>
                <a:latin typeface="Arial" panose="020B0604020202020204" pitchFamily="34" charset="0"/>
              </a:rPr>
              <a:t> does happen, what action can be considered to stop things getting worse or happening again? </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Hand over to Main Speaker</a:t>
            </a:r>
          </a:p>
          <a:p>
            <a:endParaRPr lang="en-GB" dirty="0"/>
          </a:p>
        </p:txBody>
      </p:sp>
      <p:sp>
        <p:nvSpPr>
          <p:cNvPr id="4" name="Slide Number Placeholder 3"/>
          <p:cNvSpPr>
            <a:spLocks noGrp="1"/>
          </p:cNvSpPr>
          <p:nvPr>
            <p:ph type="sldNum" sz="quarter" idx="5"/>
          </p:nvPr>
        </p:nvSpPr>
        <p:spPr/>
        <p:txBody>
          <a:bodyPr/>
          <a:lstStyle/>
          <a:p>
            <a:fld id="{D6C961D9-817E-47FF-9F18-1B85574DDF77}" type="slidenum">
              <a:rPr lang="en-GB" smtClean="0"/>
              <a:t>2</a:t>
            </a:fld>
            <a:endParaRPr lang="en-GB"/>
          </a:p>
        </p:txBody>
      </p:sp>
    </p:spTree>
    <p:extLst>
      <p:ext uri="{BB962C8B-B14F-4D97-AF65-F5344CB8AC3E}">
        <p14:creationId xmlns:p14="http://schemas.microsoft.com/office/powerpoint/2010/main" val="121300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rPr>
              <a:t>Lead speaker</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When considering values, </a:t>
            </a:r>
            <a:r>
              <a:rPr lang="en-US" sz="1200" dirty="0" err="1">
                <a:effectLst/>
                <a:latin typeface="Calibri" panose="020F0502020204030204" pitchFamily="34" charset="0"/>
              </a:rPr>
              <a:t>behaviours</a:t>
            </a:r>
            <a:r>
              <a:rPr lang="en-US" sz="1200" dirty="0">
                <a:effectLst/>
                <a:latin typeface="Calibri" panose="020F0502020204030204" pitchFamily="34" charset="0"/>
              </a:rPr>
              <a:t> and zero tolerance, it may be helpful to link it to the three areas we often speak about in this sector – prevention, protection and response.</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Examples include: </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Prevention – having the right policies and procedures, staff being aware of service values, encouraging positive engagement and improving communication skills</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Protection – what support is in place for both those that are reporting and are facing allegations – consider the role of HR, have Occ Health been notified, do you understand the context to ensure an appropriate investigation </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Response – making timely decisions, communicating these not only to those directly involved but wider without breaching confidentiality – we can't report case by case but what about an annual report on headline numbers, reporting to key stakeholders   </a:t>
            </a:r>
          </a:p>
          <a:p>
            <a:endParaRPr lang="en-GB" dirty="0"/>
          </a:p>
        </p:txBody>
      </p:sp>
      <p:sp>
        <p:nvSpPr>
          <p:cNvPr id="4" name="Slide Number Placeholder 3"/>
          <p:cNvSpPr>
            <a:spLocks noGrp="1"/>
          </p:cNvSpPr>
          <p:nvPr>
            <p:ph type="sldNum" sz="quarter" idx="5"/>
          </p:nvPr>
        </p:nvSpPr>
        <p:spPr/>
        <p:txBody>
          <a:bodyPr/>
          <a:lstStyle/>
          <a:p>
            <a:fld id="{D6C961D9-817E-47FF-9F18-1B85574DDF77}" type="slidenum">
              <a:rPr lang="en-GB" smtClean="0"/>
              <a:t>3</a:t>
            </a:fld>
            <a:endParaRPr lang="en-GB"/>
          </a:p>
        </p:txBody>
      </p:sp>
    </p:spTree>
    <p:extLst>
      <p:ext uri="{BB962C8B-B14F-4D97-AF65-F5344CB8AC3E}">
        <p14:creationId xmlns:p14="http://schemas.microsoft.com/office/powerpoint/2010/main" val="73767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r>
              <a:rPr lang="en-US" b="1" dirty="0"/>
              <a:t>Lead facilitator </a:t>
            </a:r>
          </a:p>
          <a:p>
            <a:pPr marL="0" indent="0">
              <a:buNone/>
            </a:pPr>
            <a:endParaRPr lang="en-US" dirty="0"/>
          </a:p>
          <a:p>
            <a:pPr marL="0" indent="0">
              <a:buNone/>
            </a:pPr>
            <a:r>
              <a:rPr lang="en-US" dirty="0"/>
              <a:t>Time to talk…. we’d like you to think about the detail of HOW to support zero-tolerance!</a:t>
            </a:r>
          </a:p>
          <a:p>
            <a:pPr marL="0" indent="0">
              <a:buNone/>
            </a:pPr>
            <a:endParaRPr lang="en-US" dirty="0"/>
          </a:p>
          <a:p>
            <a:pPr marL="0" indent="0">
              <a:buNone/>
            </a:pPr>
            <a:r>
              <a:rPr lang="en-US" dirty="0"/>
              <a:t>There’s time for a quick 5 minute break, and on your return, you should be in your break-out room.</a:t>
            </a:r>
          </a:p>
          <a:p>
            <a:endParaRPr lang="en-GB" dirty="0"/>
          </a:p>
          <a:p>
            <a:r>
              <a:rPr lang="en-GB" dirty="0"/>
              <a:t>Your host will guide you through these questions.</a:t>
            </a:r>
          </a:p>
          <a:p>
            <a:endParaRPr lang="en-GB" dirty="0"/>
          </a:p>
        </p:txBody>
      </p:sp>
      <p:sp>
        <p:nvSpPr>
          <p:cNvPr id="4" name="Slide Number Placeholder 3"/>
          <p:cNvSpPr>
            <a:spLocks noGrp="1"/>
          </p:cNvSpPr>
          <p:nvPr>
            <p:ph type="sldNum" sz="quarter" idx="5"/>
          </p:nvPr>
        </p:nvSpPr>
        <p:spPr/>
        <p:txBody>
          <a:bodyPr/>
          <a:lstStyle/>
          <a:p>
            <a:fld id="{D6C961D9-817E-47FF-9F18-1B85574DDF77}" type="slidenum">
              <a:rPr lang="en-GB" smtClean="0"/>
              <a:t>4</a:t>
            </a:fld>
            <a:endParaRPr lang="en-GB"/>
          </a:p>
        </p:txBody>
      </p:sp>
    </p:spTree>
    <p:extLst>
      <p:ext uri="{BB962C8B-B14F-4D97-AF65-F5344CB8AC3E}">
        <p14:creationId xmlns:p14="http://schemas.microsoft.com/office/powerpoint/2010/main" val="278261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facilitator to ask group facilitators for feedback.</a:t>
            </a:r>
          </a:p>
          <a:p>
            <a:endParaRPr lang="en-US" dirty="0"/>
          </a:p>
          <a:p>
            <a:r>
              <a:rPr lang="en-US" dirty="0"/>
              <a:t>Main speaker to offer thoughts.</a:t>
            </a:r>
          </a:p>
          <a:p>
            <a:endParaRPr lang="en-US" dirty="0"/>
          </a:p>
          <a:p>
            <a:r>
              <a:rPr lang="en-US" dirty="0"/>
              <a:t>Wrap up – explaining what will happen to the information gathered.</a:t>
            </a:r>
          </a:p>
          <a:p>
            <a:endParaRPr lang="en-US" dirty="0"/>
          </a:p>
          <a:p>
            <a:r>
              <a:rPr lang="en-US" dirty="0"/>
              <a:t>Close</a:t>
            </a:r>
          </a:p>
          <a:p>
            <a:endParaRPr lang="en-GB" dirty="0"/>
          </a:p>
        </p:txBody>
      </p:sp>
      <p:sp>
        <p:nvSpPr>
          <p:cNvPr id="4" name="Slide Number Placeholder 3"/>
          <p:cNvSpPr>
            <a:spLocks noGrp="1"/>
          </p:cNvSpPr>
          <p:nvPr>
            <p:ph type="sldNum" sz="quarter" idx="5"/>
          </p:nvPr>
        </p:nvSpPr>
        <p:spPr/>
        <p:txBody>
          <a:bodyPr/>
          <a:lstStyle/>
          <a:p>
            <a:fld id="{D6C961D9-817E-47FF-9F18-1B85574DDF77}" type="slidenum">
              <a:rPr lang="en-GB" smtClean="0"/>
              <a:t>5</a:t>
            </a:fld>
            <a:endParaRPr lang="en-GB"/>
          </a:p>
        </p:txBody>
      </p:sp>
    </p:spTree>
    <p:extLst>
      <p:ext uri="{BB962C8B-B14F-4D97-AF65-F5344CB8AC3E}">
        <p14:creationId xmlns:p14="http://schemas.microsoft.com/office/powerpoint/2010/main" val="75814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6392"/>
            <a:ext cx="9144000" cy="275282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655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380"/>
            <a:ext cx="3932237" cy="1109386"/>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876926"/>
            <a:ext cx="6172200" cy="3984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F595E-13E3-4C03-80F0-2DD9F4D10FDA}"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36155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915427"/>
            <a:ext cx="6172200" cy="3945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Date Placeholder 4"/>
          <p:cNvSpPr>
            <a:spLocks noGrp="1"/>
          </p:cNvSpPr>
          <p:nvPr>
            <p:ph type="dt" sz="half" idx="10"/>
          </p:nvPr>
        </p:nvSpPr>
        <p:spPr/>
        <p:txBody>
          <a:bodyPr/>
          <a:lstStyle/>
          <a:p>
            <a:fld id="{732F595E-13E3-4C03-80F0-2DD9F4D10FDA}"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a:p>
        </p:txBody>
      </p:sp>
      <p:sp>
        <p:nvSpPr>
          <p:cNvPr id="8" name="Title 1"/>
          <p:cNvSpPr>
            <a:spLocks noGrp="1"/>
          </p:cNvSpPr>
          <p:nvPr>
            <p:ph type="title"/>
          </p:nvPr>
        </p:nvSpPr>
        <p:spPr>
          <a:xfrm>
            <a:off x="839788" y="144380"/>
            <a:ext cx="3932237" cy="1090532"/>
          </a:xfrm>
        </p:spPr>
        <p:txBody>
          <a:bodyPr anchor="b"/>
          <a:lstStyle>
            <a:lvl1pPr>
              <a:defRPr sz="3200"/>
            </a:lvl1pPr>
          </a:lstStyle>
          <a:p>
            <a:r>
              <a:rPr lang="en-US"/>
              <a:t>Click to edit Master title style</a:t>
            </a:r>
            <a:endParaRPr lang="en-GB" dirty="0"/>
          </a:p>
        </p:txBody>
      </p:sp>
      <p:sp>
        <p:nvSpPr>
          <p:cNvPr id="9"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30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4094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53143"/>
            <a:ext cx="2628900" cy="5523820"/>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653143"/>
            <a:ext cx="7734300" cy="55238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317174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29938"/>
            <a:ext cx="2628900" cy="58470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29939"/>
            <a:ext cx="7734300" cy="58470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194581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40144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26481"/>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3628725"/>
            <a:ext cx="10515600" cy="24609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F595E-13E3-4C03-80F0-2DD9F4D10F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5740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2F595E-13E3-4C03-80F0-2DD9F4D10FDA}"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7357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2F595E-13E3-4C03-80F0-2DD9F4D10FDA}"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40852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2F595E-13E3-4C03-80F0-2DD9F4D10FDA}"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277037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595E-13E3-4C03-80F0-2DD9F4D10FDA}"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89353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595E-13E3-4C03-80F0-2DD9F4D10FDA}"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31965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595E-13E3-4C03-80F0-2DD9F4D10FDA}"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a:p>
        </p:txBody>
      </p:sp>
    </p:spTree>
    <p:extLst>
      <p:ext uri="{BB962C8B-B14F-4D97-AF65-F5344CB8AC3E}">
        <p14:creationId xmlns:p14="http://schemas.microsoft.com/office/powerpoint/2010/main" val="46903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96070D"/>
                </a:solidFill>
              </a:defRPr>
            </a:lvl1pPr>
          </a:lstStyle>
          <a:p>
            <a:fld id="{732F595E-13E3-4C03-80F0-2DD9F4D10FDA}" type="datetimeFigureOut">
              <a:rPr lang="en-GB" smtClean="0"/>
              <a:pPr/>
              <a:t>17/03/2023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96070D"/>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96070D"/>
                </a:solidFill>
              </a:defRPr>
            </a:lvl1pPr>
          </a:lstStyle>
          <a:p>
            <a:fld id="{9FFE5F64-E8CB-4F58-B62A-F5B601B30668}" type="slidenum">
              <a:rPr lang="en-GB" smtClean="0"/>
              <a:pPr/>
              <a:t>‹#›</a:t>
            </a:fld>
            <a:endParaRPr lang="en-GB" dirty="0"/>
          </a:p>
        </p:txBody>
      </p:sp>
    </p:spTree>
    <p:extLst>
      <p:ext uri="{BB962C8B-B14F-4D97-AF65-F5344CB8AC3E}">
        <p14:creationId xmlns:p14="http://schemas.microsoft.com/office/powerpoint/2010/main" val="10445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2" r:id="rId9"/>
    <p:sldLayoutId id="2147483656" r:id="rId10"/>
    <p:sldLayoutId id="2147483657" r:id="rId11"/>
    <p:sldLayoutId id="2147483658" r:id="rId12"/>
    <p:sldLayoutId id="2147483659" r:id="rId13"/>
    <p:sldLayoutId id="2147483661" r:id="rId14"/>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F041-754D-4D5E-B336-C9C091A39CD1}"/>
              </a:ext>
            </a:extLst>
          </p:cNvPr>
          <p:cNvSpPr>
            <a:spLocks noGrp="1"/>
          </p:cNvSpPr>
          <p:nvPr>
            <p:ph type="title"/>
          </p:nvPr>
        </p:nvSpPr>
        <p:spPr/>
        <p:txBody>
          <a:bodyPr/>
          <a:lstStyle/>
          <a:p>
            <a:r>
              <a:rPr lang="en-US" dirty="0"/>
              <a:t>Exploring Zero Tolerance </a:t>
            </a:r>
            <a:endParaRPr lang="en-GB" dirty="0"/>
          </a:p>
        </p:txBody>
      </p:sp>
      <p:sp>
        <p:nvSpPr>
          <p:cNvPr id="3" name="Content Placeholder 2">
            <a:extLst>
              <a:ext uri="{FF2B5EF4-FFF2-40B4-BE49-F238E27FC236}">
                <a16:creationId xmlns:a16="http://schemas.microsoft.com/office/drawing/2014/main" id="{10A60A3C-07DA-4B21-ACBC-9FDA29BC2222}"/>
              </a:ext>
            </a:extLst>
          </p:cNvPr>
          <p:cNvSpPr>
            <a:spLocks noGrp="1"/>
          </p:cNvSpPr>
          <p:nvPr>
            <p:ph idx="1"/>
          </p:nvPr>
        </p:nvSpPr>
        <p:spPr/>
        <p:txBody>
          <a:bodyPr>
            <a:normAutofit/>
          </a:bodyPr>
          <a:lstStyle/>
          <a:p>
            <a:pPr marL="0" indent="0" algn="l">
              <a:buNone/>
            </a:pPr>
            <a:r>
              <a:rPr lang="en-US" b="0" i="0" dirty="0">
                <a:solidFill>
                  <a:srgbClr val="181818"/>
                </a:solidFill>
                <a:effectLst/>
                <a:latin typeface="arial" panose="020B0604020202020204" pitchFamily="34" charset="0"/>
              </a:rPr>
              <a:t>We all want our colleagues to feel supported, safe and secure at work and the impact of unacceptable </a:t>
            </a:r>
            <a:r>
              <a:rPr lang="en-US" b="0" i="0" dirty="0" err="1">
                <a:solidFill>
                  <a:srgbClr val="181818"/>
                </a:solidFill>
                <a:effectLst/>
                <a:latin typeface="arial" panose="020B0604020202020204" pitchFamily="34" charset="0"/>
              </a:rPr>
              <a:t>behaviour</a:t>
            </a:r>
            <a:r>
              <a:rPr lang="en-US" b="0" i="0" dirty="0">
                <a:solidFill>
                  <a:srgbClr val="181818"/>
                </a:solidFill>
                <a:effectLst/>
                <a:latin typeface="arial" panose="020B0604020202020204" pitchFamily="34" charset="0"/>
              </a:rPr>
              <a:t>, whether bullying, harassment, assault or abuse, is hugely damaging.</a:t>
            </a:r>
            <a:br>
              <a:rPr lang="en-US" b="0" i="0" dirty="0">
                <a:solidFill>
                  <a:srgbClr val="181818"/>
                </a:solidFill>
                <a:effectLst/>
                <a:latin typeface="arial" panose="020B0604020202020204" pitchFamily="34" charset="0"/>
              </a:rPr>
            </a:br>
            <a:endParaRPr lang="en-US" b="0" i="0" dirty="0">
              <a:solidFill>
                <a:srgbClr val="181818"/>
              </a:solidFill>
              <a:effectLst/>
              <a:latin typeface="Arial" panose="020B0604020202020204" pitchFamily="34" charset="0"/>
            </a:endParaRPr>
          </a:p>
          <a:p>
            <a:pPr marL="0" indent="0" algn="l">
              <a:buNone/>
            </a:pPr>
            <a:r>
              <a:rPr lang="en-US" b="0" i="0" dirty="0">
                <a:solidFill>
                  <a:srgbClr val="181818"/>
                </a:solidFill>
                <a:effectLst/>
                <a:latin typeface="arial" panose="020B0604020202020204" pitchFamily="34" charset="0"/>
              </a:rPr>
              <a:t>"We have a zero-tolerance approach" is a phrase often used but what does this look like in reality? </a:t>
            </a:r>
          </a:p>
          <a:p>
            <a:pPr marL="0" indent="0" algn="l">
              <a:buNone/>
            </a:pPr>
            <a:endParaRPr lang="en-US" dirty="0">
              <a:solidFill>
                <a:srgbClr val="181818"/>
              </a:solidFill>
              <a:latin typeface="arial" panose="020B0604020202020204" pitchFamily="34" charset="0"/>
            </a:endParaRPr>
          </a:p>
          <a:p>
            <a:pPr marL="0" indent="0" algn="l">
              <a:buNone/>
            </a:pPr>
            <a:r>
              <a:rPr lang="en-US" b="0" i="0" dirty="0">
                <a:solidFill>
                  <a:srgbClr val="181818"/>
                </a:solidFill>
                <a:effectLst/>
                <a:latin typeface="arial" panose="020B0604020202020204" pitchFamily="34" charset="0"/>
              </a:rPr>
              <a:t>This session aims to explore how we can work together.</a:t>
            </a:r>
            <a:endParaRPr lang="en-GB" dirty="0"/>
          </a:p>
        </p:txBody>
      </p:sp>
    </p:spTree>
    <p:extLst>
      <p:ext uri="{BB962C8B-B14F-4D97-AF65-F5344CB8AC3E}">
        <p14:creationId xmlns:p14="http://schemas.microsoft.com/office/powerpoint/2010/main" val="269663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Zero Tolerance</a:t>
            </a:r>
            <a:endParaRPr lang="en-GB" dirty="0"/>
          </a:p>
        </p:txBody>
      </p:sp>
      <p:sp>
        <p:nvSpPr>
          <p:cNvPr id="3" name="Content Placeholder 2"/>
          <p:cNvSpPr>
            <a:spLocks noGrp="1"/>
          </p:cNvSpPr>
          <p:nvPr>
            <p:ph sz="half" idx="1"/>
          </p:nvPr>
        </p:nvSpPr>
        <p:spPr>
          <a:xfrm>
            <a:off x="838200" y="1825625"/>
            <a:ext cx="10515600" cy="4351338"/>
          </a:xfrm>
        </p:spPr>
        <p:txBody>
          <a:bodyPr/>
          <a:lstStyle/>
          <a:p>
            <a:pPr marL="0" indent="0">
              <a:buNone/>
            </a:pPr>
            <a:r>
              <a:rPr lang="en-US" dirty="0"/>
              <a:t>The language you used…..</a:t>
            </a:r>
            <a:endParaRPr lang="en-GB" dirty="0"/>
          </a:p>
        </p:txBody>
      </p:sp>
      <p:pic>
        <p:nvPicPr>
          <p:cNvPr id="5" name="Picture 4">
            <a:extLst>
              <a:ext uri="{FF2B5EF4-FFF2-40B4-BE49-F238E27FC236}">
                <a16:creationId xmlns:a16="http://schemas.microsoft.com/office/drawing/2014/main" id="{F2FE982F-9AF3-43A9-BA5E-10AF2CAF4CC1}"/>
              </a:ext>
            </a:extLst>
          </p:cNvPr>
          <p:cNvPicPr>
            <a:picLocks noChangeAspect="1"/>
          </p:cNvPicPr>
          <p:nvPr/>
        </p:nvPicPr>
        <p:blipFill>
          <a:blip r:embed="rId3"/>
          <a:stretch>
            <a:fillRect/>
          </a:stretch>
        </p:blipFill>
        <p:spPr>
          <a:xfrm>
            <a:off x="2024062" y="2263775"/>
            <a:ext cx="8143875" cy="4048125"/>
          </a:xfrm>
          <a:prstGeom prst="rect">
            <a:avLst/>
          </a:prstGeom>
        </p:spPr>
      </p:pic>
    </p:spTree>
    <p:extLst>
      <p:ext uri="{BB962C8B-B14F-4D97-AF65-F5344CB8AC3E}">
        <p14:creationId xmlns:p14="http://schemas.microsoft.com/office/powerpoint/2010/main" val="254287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704-D77B-4075-81F5-F8D3AF3C7BD8}"/>
              </a:ext>
            </a:extLst>
          </p:cNvPr>
          <p:cNvSpPr>
            <a:spLocks noGrp="1"/>
          </p:cNvSpPr>
          <p:nvPr>
            <p:ph type="title"/>
          </p:nvPr>
        </p:nvSpPr>
        <p:spPr/>
        <p:txBody>
          <a:bodyPr/>
          <a:lstStyle/>
          <a:p>
            <a:br>
              <a:rPr lang="en-US" b="1" dirty="0"/>
            </a:br>
            <a:endParaRPr lang="en-GB" dirty="0"/>
          </a:p>
        </p:txBody>
      </p:sp>
      <p:sp>
        <p:nvSpPr>
          <p:cNvPr id="3" name="Content Placeholder 2">
            <a:extLst>
              <a:ext uri="{FF2B5EF4-FFF2-40B4-BE49-F238E27FC236}">
                <a16:creationId xmlns:a16="http://schemas.microsoft.com/office/drawing/2014/main" id="{456DDD71-16BB-4571-B580-E5A0A153573A}"/>
              </a:ext>
            </a:extLst>
          </p:cNvPr>
          <p:cNvSpPr>
            <a:spLocks noGrp="1"/>
          </p:cNvSpPr>
          <p:nvPr>
            <p:ph sz="half" idx="1"/>
          </p:nvPr>
        </p:nvSpPr>
        <p:spPr>
          <a:xfrm>
            <a:off x="838199" y="1825625"/>
            <a:ext cx="10678297" cy="4351338"/>
          </a:xfrm>
        </p:spPr>
        <p:txBody>
          <a:bodyPr/>
          <a:lstStyle/>
          <a:p>
            <a:pPr marL="0" indent="0">
              <a:buNone/>
            </a:pPr>
            <a:endParaRPr lang="en-US" b="1" dirty="0"/>
          </a:p>
          <a:p>
            <a:pPr marL="0" indent="0">
              <a:buNone/>
            </a:pPr>
            <a:r>
              <a:rPr lang="en-US" sz="5400" dirty="0"/>
              <a:t>Prevention</a:t>
            </a:r>
          </a:p>
          <a:p>
            <a:pPr marL="0" indent="0">
              <a:buNone/>
            </a:pPr>
            <a:r>
              <a:rPr lang="en-US" sz="5400" dirty="0"/>
              <a:t>Protection</a:t>
            </a:r>
          </a:p>
          <a:p>
            <a:pPr marL="0" indent="0">
              <a:buNone/>
            </a:pPr>
            <a:r>
              <a:rPr lang="en-US" sz="5400" dirty="0"/>
              <a:t>Response</a:t>
            </a:r>
            <a:endParaRPr lang="en-US" sz="5400"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endParaRPr lang="en-GB" dirty="0"/>
          </a:p>
        </p:txBody>
      </p:sp>
      <p:pic>
        <p:nvPicPr>
          <p:cNvPr id="6" name="Picture 5">
            <a:extLst>
              <a:ext uri="{FF2B5EF4-FFF2-40B4-BE49-F238E27FC236}">
                <a16:creationId xmlns:a16="http://schemas.microsoft.com/office/drawing/2014/main" id="{69C66CE4-A98F-4255-B806-30A20A8F9335}"/>
              </a:ext>
            </a:extLst>
          </p:cNvPr>
          <p:cNvPicPr>
            <a:picLocks noChangeAspect="1"/>
          </p:cNvPicPr>
          <p:nvPr/>
        </p:nvPicPr>
        <p:blipFill>
          <a:blip r:embed="rId3"/>
          <a:stretch>
            <a:fillRect/>
          </a:stretch>
        </p:blipFill>
        <p:spPr>
          <a:xfrm>
            <a:off x="6719757" y="1633538"/>
            <a:ext cx="4362450" cy="4543425"/>
          </a:xfrm>
          <a:prstGeom prst="rect">
            <a:avLst/>
          </a:prstGeom>
        </p:spPr>
      </p:pic>
    </p:spTree>
    <p:extLst>
      <p:ext uri="{BB962C8B-B14F-4D97-AF65-F5344CB8AC3E}">
        <p14:creationId xmlns:p14="http://schemas.microsoft.com/office/powerpoint/2010/main" val="132749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704-D77B-4075-81F5-F8D3AF3C7BD8}"/>
              </a:ext>
            </a:extLst>
          </p:cNvPr>
          <p:cNvSpPr>
            <a:spLocks noGrp="1"/>
          </p:cNvSpPr>
          <p:nvPr>
            <p:ph type="title"/>
          </p:nvPr>
        </p:nvSpPr>
        <p:spPr/>
        <p:txBody>
          <a:bodyPr/>
          <a:lstStyle/>
          <a:p>
            <a:pPr marL="0" indent="0">
              <a:buNone/>
            </a:pPr>
            <a:r>
              <a:rPr lang="en-US" b="1" dirty="0"/>
              <a:t>Break out sessions  </a:t>
            </a:r>
          </a:p>
        </p:txBody>
      </p:sp>
      <p:sp>
        <p:nvSpPr>
          <p:cNvPr id="3" name="Content Placeholder 2">
            <a:extLst>
              <a:ext uri="{FF2B5EF4-FFF2-40B4-BE49-F238E27FC236}">
                <a16:creationId xmlns:a16="http://schemas.microsoft.com/office/drawing/2014/main" id="{456DDD71-16BB-4571-B580-E5A0A153573A}"/>
              </a:ext>
            </a:extLst>
          </p:cNvPr>
          <p:cNvSpPr>
            <a:spLocks noGrp="1"/>
          </p:cNvSpPr>
          <p:nvPr>
            <p:ph sz="half" idx="1"/>
          </p:nvPr>
        </p:nvSpPr>
        <p:spPr>
          <a:xfrm>
            <a:off x="457201" y="1825625"/>
            <a:ext cx="11059296" cy="4351338"/>
          </a:xfrm>
        </p:spPr>
        <p:txBody>
          <a:bodyPr>
            <a:normAutofit lnSpcReduction="10000"/>
          </a:bodyPr>
          <a:lstStyle/>
          <a:p>
            <a:pPr marL="0" indent="0">
              <a:buNone/>
            </a:pPr>
            <a:r>
              <a:rPr lang="en-US" dirty="0"/>
              <a:t>Prevention - what do staff need to know to prevent unacceptable </a:t>
            </a:r>
            <a:r>
              <a:rPr lang="en-US" dirty="0" err="1"/>
              <a:t>behaviour</a:t>
            </a:r>
            <a:r>
              <a:rPr lang="en-US" dirty="0"/>
              <a:t>? What barriers exist and what solutions are available to remove them?</a:t>
            </a:r>
          </a:p>
          <a:p>
            <a:pPr marL="0" indent="0">
              <a:buNone/>
            </a:pPr>
            <a:endParaRPr lang="en-US" dirty="0"/>
          </a:p>
          <a:p>
            <a:pPr marL="0" indent="0">
              <a:buNone/>
            </a:pPr>
            <a:r>
              <a:rPr lang="en-US" dirty="0"/>
              <a:t>Protection - what needs to be in place to support all involved? Who else needs to be protected during this?</a:t>
            </a:r>
          </a:p>
          <a:p>
            <a:pPr marL="0" indent="0">
              <a:buNone/>
            </a:pPr>
            <a:endParaRPr lang="en-US" dirty="0"/>
          </a:p>
          <a:p>
            <a:pPr marL="0" indent="0">
              <a:buNone/>
            </a:pPr>
            <a:r>
              <a:rPr lang="en-US" dirty="0"/>
              <a:t>Response - what does "good" look like? How do you ensure timely and fair decisions? </a:t>
            </a:r>
            <a:r>
              <a:rPr lang="en-US" dirty="0">
                <a:solidFill>
                  <a:srgbClr val="181818"/>
                </a:solidFill>
                <a:latin typeface="arial" panose="020B0604020202020204" pitchFamily="34" charset="0"/>
              </a:rPr>
              <a:t>W</a:t>
            </a:r>
            <a:r>
              <a:rPr lang="en-US" b="0" i="0" dirty="0">
                <a:solidFill>
                  <a:srgbClr val="181818"/>
                </a:solidFill>
                <a:effectLst/>
                <a:latin typeface="arial" panose="020B0604020202020204" pitchFamily="34" charset="0"/>
              </a:rPr>
              <a:t>hat action can be considered to stop things getting worse or happening again?</a:t>
            </a:r>
            <a:endParaRPr lang="en-US" dirty="0">
              <a:solidFill>
                <a:srgbClr val="181818"/>
              </a:solidFill>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endParaRPr lang="en-GB" dirty="0"/>
          </a:p>
        </p:txBody>
      </p:sp>
    </p:spTree>
    <p:extLst>
      <p:ext uri="{BB962C8B-B14F-4D97-AF65-F5344CB8AC3E}">
        <p14:creationId xmlns:p14="http://schemas.microsoft.com/office/powerpoint/2010/main" val="101472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D31A-9C9B-41A3-9C45-D88B6D199482}"/>
              </a:ext>
            </a:extLst>
          </p:cNvPr>
          <p:cNvSpPr>
            <a:spLocks noGrp="1"/>
          </p:cNvSpPr>
          <p:nvPr>
            <p:ph type="title"/>
          </p:nvPr>
        </p:nvSpPr>
        <p:spPr/>
        <p:txBody>
          <a:bodyPr/>
          <a:lstStyle/>
          <a:p>
            <a:r>
              <a:rPr lang="en-US" dirty="0"/>
              <a:t>Feedback and close </a:t>
            </a:r>
            <a:endParaRPr lang="en-GB" dirty="0"/>
          </a:p>
        </p:txBody>
      </p:sp>
      <p:sp>
        <p:nvSpPr>
          <p:cNvPr id="4" name="Content Placeholder 3">
            <a:extLst>
              <a:ext uri="{FF2B5EF4-FFF2-40B4-BE49-F238E27FC236}">
                <a16:creationId xmlns:a16="http://schemas.microsoft.com/office/drawing/2014/main" id="{D5202346-2910-4BD5-8172-BA05CF6BB6C7}"/>
              </a:ext>
            </a:extLst>
          </p:cNvPr>
          <p:cNvSpPr>
            <a:spLocks noGrp="1"/>
          </p:cNvSpPr>
          <p:nvPr>
            <p:ph sz="half" idx="2"/>
          </p:nvPr>
        </p:nvSpPr>
        <p:spPr>
          <a:xfrm>
            <a:off x="838200" y="1825625"/>
            <a:ext cx="10515600" cy="4351338"/>
          </a:xfrm>
        </p:spPr>
        <p:txBody>
          <a:bodyPr>
            <a:normAutofit lnSpcReduction="10000"/>
          </a:bodyPr>
          <a:lstStyle/>
          <a:p>
            <a:pPr marL="0" indent="0">
              <a:buNone/>
            </a:pPr>
            <a:r>
              <a:rPr lang="en-US" dirty="0"/>
              <a:t>Prevention - what do staff need to know to prevent unacceptable </a:t>
            </a:r>
            <a:r>
              <a:rPr lang="en-US" dirty="0" err="1"/>
              <a:t>behaviour</a:t>
            </a:r>
            <a:r>
              <a:rPr lang="en-US" dirty="0"/>
              <a:t>? What barriers exist and what solutions are available to remove them?</a:t>
            </a:r>
          </a:p>
          <a:p>
            <a:pPr marL="0" indent="0">
              <a:buNone/>
            </a:pPr>
            <a:endParaRPr lang="en-US" dirty="0"/>
          </a:p>
          <a:p>
            <a:pPr marL="0" indent="0">
              <a:buNone/>
            </a:pPr>
            <a:r>
              <a:rPr lang="en-US" dirty="0"/>
              <a:t>Protection - what needs to be in place to support all involved? Who else needs to be protected during this?</a:t>
            </a:r>
          </a:p>
          <a:p>
            <a:pPr marL="0" indent="0">
              <a:buNone/>
            </a:pPr>
            <a:endParaRPr lang="en-US" dirty="0"/>
          </a:p>
          <a:p>
            <a:pPr marL="0" indent="0">
              <a:buNone/>
            </a:pPr>
            <a:r>
              <a:rPr lang="en-US" dirty="0"/>
              <a:t>Response - what does "good" look like? How do you ensure timely and fair decisions?</a:t>
            </a:r>
            <a:r>
              <a:rPr lang="en-US" dirty="0">
                <a:solidFill>
                  <a:srgbClr val="181818"/>
                </a:solidFill>
                <a:latin typeface="arial" panose="020B0604020202020204" pitchFamily="34" charset="0"/>
              </a:rPr>
              <a:t> W</a:t>
            </a:r>
            <a:r>
              <a:rPr lang="en-US" b="0" i="0" dirty="0">
                <a:solidFill>
                  <a:srgbClr val="181818"/>
                </a:solidFill>
                <a:effectLst/>
                <a:latin typeface="arial" panose="020B0604020202020204" pitchFamily="34" charset="0"/>
              </a:rPr>
              <a:t>hat action can be considered to stop things getting worse or happening again?</a:t>
            </a:r>
            <a:endParaRPr lang="en-US" dirty="0"/>
          </a:p>
          <a:p>
            <a:pPr marL="0" indent="0">
              <a:buNone/>
            </a:pPr>
            <a:endParaRPr lang="en-GB" dirty="0"/>
          </a:p>
        </p:txBody>
      </p:sp>
    </p:spTree>
    <p:extLst>
      <p:ext uri="{BB962C8B-B14F-4D97-AF65-F5344CB8AC3E}">
        <p14:creationId xmlns:p14="http://schemas.microsoft.com/office/powerpoint/2010/main" val="35619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0667270-50F3-4F7C-986E-899273EC9571}" vid="{42AF0326-57E6-49F3-98D3-307D03A6DF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ESFRS PowerPoint Template</Template>
  <TotalTime>152</TotalTime>
  <Words>725</Words>
  <Application>Microsoft Office PowerPoint</Application>
  <PresentationFormat>Widescreen</PresentationFormat>
  <Paragraphs>91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vt:lpstr>
      <vt:lpstr>Calibri</vt:lpstr>
      <vt:lpstr>Office Theme</vt:lpstr>
      <vt:lpstr>Exploring Zero Tolerance </vt:lpstr>
      <vt:lpstr>Understanding Zero Tolerance</vt:lpstr>
      <vt:lpstr> </vt:lpstr>
      <vt:lpstr>Break out sessions  </vt:lpstr>
      <vt:lpstr>Feedback and close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Zero Tolerance</dc:title>
  <dc:creator>Elizabeth Curtis</dc:creator>
  <cp:lastModifiedBy>Elizabeth Curtis</cp:lastModifiedBy>
  <cp:revision>14</cp:revision>
  <dcterms:created xsi:type="dcterms:W3CDTF">2023-02-15T10:58:44Z</dcterms:created>
  <dcterms:modified xsi:type="dcterms:W3CDTF">2023-03-17T13:14:36Z</dcterms:modified>
</cp:coreProperties>
</file>